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58" r:id="rId1"/>
  </p:sldMasterIdLst>
  <p:notesMasterIdLst>
    <p:notesMasterId r:id="rId24"/>
  </p:notesMasterIdLst>
  <p:sldIdLst>
    <p:sldId id="263" r:id="rId2"/>
    <p:sldId id="257" r:id="rId3"/>
    <p:sldId id="261" r:id="rId4"/>
    <p:sldId id="280" r:id="rId5"/>
    <p:sldId id="260" r:id="rId6"/>
    <p:sldId id="264" r:id="rId7"/>
    <p:sldId id="289" r:id="rId8"/>
    <p:sldId id="267" r:id="rId9"/>
    <p:sldId id="290" r:id="rId10"/>
    <p:sldId id="291" r:id="rId11"/>
    <p:sldId id="292" r:id="rId12"/>
    <p:sldId id="266" r:id="rId13"/>
    <p:sldId id="293" r:id="rId14"/>
    <p:sldId id="294" r:id="rId15"/>
    <p:sldId id="295" r:id="rId16"/>
    <p:sldId id="279" r:id="rId17"/>
    <p:sldId id="297" r:id="rId18"/>
    <p:sldId id="298" r:id="rId19"/>
    <p:sldId id="268" r:id="rId20"/>
    <p:sldId id="296" r:id="rId21"/>
    <p:sldId id="299" r:id="rId22"/>
    <p:sldId id="278"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08"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11E43"/>
    <a:srgbClr val="266550"/>
    <a:srgbClr val="7CA064"/>
    <a:srgbClr val="7CA058"/>
    <a:srgbClr val="7CA08C"/>
    <a:srgbClr val="043673"/>
    <a:srgbClr val="3C3F50"/>
    <a:srgbClr val="3D3F5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791"/>
    <p:restoredTop sz="95634"/>
  </p:normalViewPr>
  <p:slideViewPr>
    <p:cSldViewPr snapToGrid="0" showGuides="1">
      <p:cViewPr varScale="1">
        <p:scale>
          <a:sx n="113" d="100"/>
          <a:sy n="113" d="100"/>
        </p:scale>
        <p:origin x="264" y="184"/>
      </p:cViewPr>
      <p:guideLst>
        <p:guide orient="horz" pos="2208"/>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F9F190D-0EAD-4944-A559-ED1CEE4BF272}" type="datetimeFigureOut">
              <a:rPr lang="en-US"/>
              <a:t>8/26/22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B0BE1DE-2576-B047-99A3-62A492381528}" type="slidenum">
              <a:rPr/>
              <a:t>‹#›</a:t>
            </a:fld>
            <a:endParaRPr lang="en-US" dirty="0"/>
          </a:p>
        </p:txBody>
      </p:sp>
    </p:spTree>
    <p:extLst>
      <p:ext uri="{BB962C8B-B14F-4D97-AF65-F5344CB8AC3E}">
        <p14:creationId xmlns:p14="http://schemas.microsoft.com/office/powerpoint/2010/main" val="6559817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B0BE1DE-2576-B047-99A3-62A492381528}" type="slidenum">
              <a:rPr lang="en-US"/>
              <a:t>2</a:t>
            </a:fld>
            <a:endParaRPr lang="en-US" dirty="0"/>
          </a:p>
        </p:txBody>
      </p:sp>
    </p:spTree>
    <p:extLst>
      <p:ext uri="{BB962C8B-B14F-4D97-AF65-F5344CB8AC3E}">
        <p14:creationId xmlns:p14="http://schemas.microsoft.com/office/powerpoint/2010/main" val="39826783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B0BE1DE-2576-B047-99A3-62A492381528}" type="slidenum">
              <a:rPr lang="en-US" smtClean="0"/>
              <a:t>6</a:t>
            </a:fld>
            <a:endParaRPr lang="en-US" dirty="0"/>
          </a:p>
        </p:txBody>
      </p:sp>
    </p:spTree>
    <p:extLst>
      <p:ext uri="{BB962C8B-B14F-4D97-AF65-F5344CB8AC3E}">
        <p14:creationId xmlns:p14="http://schemas.microsoft.com/office/powerpoint/2010/main" val="21788403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B0BE1DE-2576-B047-99A3-62A492381528}" type="slidenum">
              <a:rPr lang="en-US" smtClean="0"/>
              <a:t>22</a:t>
            </a:fld>
            <a:endParaRPr lang="en-US" dirty="0"/>
          </a:p>
        </p:txBody>
      </p:sp>
    </p:spTree>
    <p:extLst>
      <p:ext uri="{BB962C8B-B14F-4D97-AF65-F5344CB8AC3E}">
        <p14:creationId xmlns:p14="http://schemas.microsoft.com/office/powerpoint/2010/main" val="16321302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solidFill>
                  <a:schemeClr val="accent1"/>
                </a:solidFill>
              </a:defRPr>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p>
            <a:fld id="{C764DE79-268F-4C1A-8933-263129D2AF90}" type="datetimeFigureOut">
              <a:rPr lang="en-US"/>
              <a:t>8/26/22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a:t>‹#›</a:t>
            </a:fld>
            <a:endParaRPr lang="en-US" dirty="0"/>
          </a:p>
        </p:txBody>
      </p:sp>
      <p:sp>
        <p:nvSpPr>
          <p:cNvPr id="7" name="Rectangle 6">
            <a:extLst>
              <a:ext uri="{FF2B5EF4-FFF2-40B4-BE49-F238E27FC236}">
                <a16:creationId xmlns:a16="http://schemas.microsoft.com/office/drawing/2014/main" id="{25E3033C-460E-7255-3875-4B3A2D5F6E02}"/>
              </a:ext>
            </a:extLst>
          </p:cNvPr>
          <p:cNvSpPr/>
          <p:nvPr userDrawn="1"/>
        </p:nvSpPr>
        <p:spPr>
          <a:xfrm>
            <a:off x="0" y="6400800"/>
            <a:ext cx="1219200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07805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Google Shape;25;p3">
            <a:extLst>
              <a:ext uri="{FF2B5EF4-FFF2-40B4-BE49-F238E27FC236}">
                <a16:creationId xmlns:a16="http://schemas.microsoft.com/office/drawing/2014/main" id="{75009081-C286-0DFC-5040-D2C87DE7D338}"/>
              </a:ext>
            </a:extLst>
          </p:cNvPr>
          <p:cNvSpPr txBox="1">
            <a:spLocks noGrp="1"/>
          </p:cNvSpPr>
          <p:nvPr>
            <p:ph type="sldNum" idx="4"/>
          </p:nvPr>
        </p:nvSpPr>
        <p:spPr>
          <a:xfrm>
            <a:off x="5029200" y="6536725"/>
            <a:ext cx="2133600" cy="273844"/>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800"/>
              <a:buFont typeface="Arial"/>
              <a:buNone/>
              <a:defRPr sz="1200" b="1" i="0" u="none" strike="noStrike" cap="none">
                <a:solidFill>
                  <a:schemeClr val="tx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Arial"/>
                <a:ea typeface="Arial"/>
                <a:cs typeface="Arial"/>
                <a:sym typeface="Arial"/>
              </a:defRPr>
            </a:lvl9pPr>
          </a:lstStyle>
          <a:p>
            <a:fld id="{00000000-1234-1234-1234-123412341234}" type="slidenum">
              <a:rPr lang="en-US"/>
              <a:pPr/>
              <a:t>‹#›</a:t>
            </a:fld>
            <a:endParaRPr lang="en-US" dirty="0"/>
          </a:p>
        </p:txBody>
      </p:sp>
    </p:spTree>
    <p:extLst>
      <p:ext uri="{BB962C8B-B14F-4D97-AF65-F5344CB8AC3E}">
        <p14:creationId xmlns:p14="http://schemas.microsoft.com/office/powerpoint/2010/main" val="15709717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Google Shape;25;p3">
            <a:extLst>
              <a:ext uri="{FF2B5EF4-FFF2-40B4-BE49-F238E27FC236}">
                <a16:creationId xmlns:a16="http://schemas.microsoft.com/office/drawing/2014/main" id="{E5D57008-8573-8345-BA64-FE79DB2D630B}"/>
              </a:ext>
            </a:extLst>
          </p:cNvPr>
          <p:cNvSpPr txBox="1">
            <a:spLocks noGrp="1"/>
          </p:cNvSpPr>
          <p:nvPr>
            <p:ph type="sldNum" idx="4"/>
          </p:nvPr>
        </p:nvSpPr>
        <p:spPr>
          <a:xfrm>
            <a:off x="5029200" y="6536725"/>
            <a:ext cx="2133600" cy="273844"/>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800"/>
              <a:buFont typeface="Arial"/>
              <a:buNone/>
              <a:defRPr sz="1200" b="1" i="0" u="none" strike="noStrike" cap="none">
                <a:solidFill>
                  <a:schemeClr val="tx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Arial"/>
                <a:ea typeface="Arial"/>
                <a:cs typeface="Arial"/>
                <a:sym typeface="Arial"/>
              </a:defRPr>
            </a:lvl9pPr>
          </a:lstStyle>
          <a:p>
            <a:fld id="{00000000-1234-1234-1234-123412341234}" type="slidenum">
              <a:rPr lang="en-US"/>
              <a:pPr/>
              <a:t>‹#›</a:t>
            </a:fld>
            <a:endParaRPr lang="en-US" dirty="0"/>
          </a:p>
        </p:txBody>
      </p:sp>
    </p:spTree>
    <p:extLst>
      <p:ext uri="{BB962C8B-B14F-4D97-AF65-F5344CB8AC3E}">
        <p14:creationId xmlns:p14="http://schemas.microsoft.com/office/powerpoint/2010/main" val="30960128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0151F1C4-44C8-7826-96C0-B46EBCB5435B}"/>
              </a:ext>
            </a:extLst>
          </p:cNvPr>
          <p:cNvSpPr/>
          <p:nvPr userDrawn="1"/>
        </p:nvSpPr>
        <p:spPr>
          <a:xfrm>
            <a:off x="0" y="0"/>
            <a:ext cx="12192000" cy="14097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Google Shape;25;p3">
            <a:extLst>
              <a:ext uri="{FF2B5EF4-FFF2-40B4-BE49-F238E27FC236}">
                <a16:creationId xmlns:a16="http://schemas.microsoft.com/office/drawing/2014/main" id="{2678EA88-24FC-8F62-2278-F8FD7B97E928}"/>
              </a:ext>
            </a:extLst>
          </p:cNvPr>
          <p:cNvSpPr txBox="1">
            <a:spLocks noGrp="1"/>
          </p:cNvSpPr>
          <p:nvPr>
            <p:ph type="sldNum" idx="4"/>
          </p:nvPr>
        </p:nvSpPr>
        <p:spPr>
          <a:xfrm>
            <a:off x="5029200" y="6536725"/>
            <a:ext cx="2133600" cy="273844"/>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800"/>
              <a:buFont typeface="Arial"/>
              <a:buNone/>
              <a:defRPr sz="1200" b="1" i="0" u="none" strike="noStrike" cap="none">
                <a:solidFill>
                  <a:schemeClr val="tx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Arial"/>
                <a:ea typeface="Arial"/>
                <a:cs typeface="Arial"/>
                <a:sym typeface="Arial"/>
              </a:defRPr>
            </a:lvl9pPr>
          </a:lstStyle>
          <a:p>
            <a:fld id="{00000000-1234-1234-1234-123412341234}" type="slidenum">
              <a:rPr lang="en-US"/>
              <a:pPr/>
              <a:t>‹#›</a:t>
            </a:fld>
            <a:endParaRPr lang="en-US" dirty="0"/>
          </a:p>
        </p:txBody>
      </p:sp>
    </p:spTree>
    <p:extLst>
      <p:ext uri="{BB962C8B-B14F-4D97-AF65-F5344CB8AC3E}">
        <p14:creationId xmlns:p14="http://schemas.microsoft.com/office/powerpoint/2010/main" val="28135307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Section Header">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DEF10FE-99CB-F9FB-5FA5-F6C7C1B0AB8B}"/>
              </a:ext>
            </a:extLst>
          </p:cNvPr>
          <p:cNvSpPr/>
          <p:nvPr userDrawn="1"/>
        </p:nvSpPr>
        <p:spPr>
          <a:xfrm>
            <a:off x="0" y="0"/>
            <a:ext cx="1409700" cy="14097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Google Shape;25;p3">
            <a:extLst>
              <a:ext uri="{FF2B5EF4-FFF2-40B4-BE49-F238E27FC236}">
                <a16:creationId xmlns:a16="http://schemas.microsoft.com/office/drawing/2014/main" id="{EE146FD8-6057-722C-3CC8-FC4C1B50CA32}"/>
              </a:ext>
            </a:extLst>
          </p:cNvPr>
          <p:cNvSpPr txBox="1">
            <a:spLocks noGrp="1"/>
          </p:cNvSpPr>
          <p:nvPr>
            <p:ph type="sldNum" idx="4"/>
          </p:nvPr>
        </p:nvSpPr>
        <p:spPr>
          <a:xfrm>
            <a:off x="5029200" y="6531148"/>
            <a:ext cx="2133600" cy="273844"/>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800"/>
              <a:buFont typeface="Arial"/>
              <a:buNone/>
              <a:defRPr sz="1200" b="1" i="0" u="none" strike="noStrike" cap="none">
                <a:solidFill>
                  <a:schemeClr val="tx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Arial"/>
                <a:ea typeface="Arial"/>
                <a:cs typeface="Arial"/>
                <a:sym typeface="Arial"/>
              </a:defRPr>
            </a:lvl9pPr>
          </a:lstStyle>
          <a:p>
            <a:fld id="{00000000-1234-1234-1234-123412341234}" type="slidenum">
              <a:rPr lang="en-US"/>
              <a:pPr/>
              <a:t>‹#›</a:t>
            </a:fld>
            <a:endParaRPr lang="en-US" dirty="0"/>
          </a:p>
        </p:txBody>
      </p:sp>
    </p:spTree>
    <p:extLst>
      <p:ext uri="{BB962C8B-B14F-4D97-AF65-F5344CB8AC3E}">
        <p14:creationId xmlns:p14="http://schemas.microsoft.com/office/powerpoint/2010/main" val="26296682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12" name="Google Shape;25;p3">
            <a:extLst>
              <a:ext uri="{FF2B5EF4-FFF2-40B4-BE49-F238E27FC236}">
                <a16:creationId xmlns:a16="http://schemas.microsoft.com/office/drawing/2014/main" id="{C3D8C275-0A52-0B9B-2CCB-1466CFBBD271}"/>
              </a:ext>
            </a:extLst>
          </p:cNvPr>
          <p:cNvSpPr txBox="1">
            <a:spLocks noGrp="1"/>
          </p:cNvSpPr>
          <p:nvPr>
            <p:ph type="sldNum" idx="4"/>
          </p:nvPr>
        </p:nvSpPr>
        <p:spPr>
          <a:xfrm>
            <a:off x="5029200" y="6536725"/>
            <a:ext cx="2133600" cy="273844"/>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800"/>
              <a:buFont typeface="Arial"/>
              <a:buNone/>
              <a:defRPr sz="1200" b="1" i="0" u="none" strike="noStrike" cap="none">
                <a:solidFill>
                  <a:schemeClr val="tx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Arial"/>
                <a:ea typeface="Arial"/>
                <a:cs typeface="Arial"/>
                <a:sym typeface="Arial"/>
              </a:defRPr>
            </a:lvl9pPr>
          </a:lstStyle>
          <a:p>
            <a:fld id="{00000000-1234-1234-1234-123412341234}" type="slidenum">
              <a:rPr lang="en-US"/>
              <a:pPr/>
              <a:t>‹#›</a:t>
            </a:fld>
            <a:endParaRPr lang="en-US" dirty="0"/>
          </a:p>
        </p:txBody>
      </p:sp>
    </p:spTree>
    <p:extLst>
      <p:ext uri="{BB962C8B-B14F-4D97-AF65-F5344CB8AC3E}">
        <p14:creationId xmlns:p14="http://schemas.microsoft.com/office/powerpoint/2010/main" val="36784315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Google Shape;25;p3">
            <a:extLst>
              <a:ext uri="{FF2B5EF4-FFF2-40B4-BE49-F238E27FC236}">
                <a16:creationId xmlns:a16="http://schemas.microsoft.com/office/drawing/2014/main" id="{091AB712-FAE9-29B7-7EC4-25B5A8832003}"/>
              </a:ext>
            </a:extLst>
          </p:cNvPr>
          <p:cNvSpPr txBox="1">
            <a:spLocks noGrp="1"/>
          </p:cNvSpPr>
          <p:nvPr>
            <p:ph type="sldNum" idx="4"/>
          </p:nvPr>
        </p:nvSpPr>
        <p:spPr>
          <a:xfrm>
            <a:off x="5029200" y="6536725"/>
            <a:ext cx="2133600" cy="273844"/>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800"/>
              <a:buFont typeface="Arial"/>
              <a:buNone/>
              <a:defRPr sz="1200" b="0" i="0" u="none" strike="noStrike" cap="none">
                <a:solidFill>
                  <a:schemeClr val="tx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Arial"/>
                <a:ea typeface="Arial"/>
                <a:cs typeface="Arial"/>
                <a:sym typeface="Arial"/>
              </a:defRPr>
            </a:lvl9pPr>
          </a:lstStyle>
          <a:p>
            <a:fld id="{00000000-1234-1234-1234-123412341234}" type="slidenum">
              <a:rPr lang="en-US"/>
              <a:pPr/>
              <a:t>‹#›</a:t>
            </a:fld>
            <a:endParaRPr lang="en-US" dirty="0"/>
          </a:p>
        </p:txBody>
      </p:sp>
    </p:spTree>
    <p:extLst>
      <p:ext uri="{BB962C8B-B14F-4D97-AF65-F5344CB8AC3E}">
        <p14:creationId xmlns:p14="http://schemas.microsoft.com/office/powerpoint/2010/main" val="24168893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dirty="0"/>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7" name="Google Shape;25;p3">
            <a:extLst>
              <a:ext uri="{FF2B5EF4-FFF2-40B4-BE49-F238E27FC236}">
                <a16:creationId xmlns:a16="http://schemas.microsoft.com/office/drawing/2014/main" id="{B60E8D34-E39F-3363-4BD6-CBA15442D812}"/>
              </a:ext>
            </a:extLst>
          </p:cNvPr>
          <p:cNvSpPr txBox="1">
            <a:spLocks noGrp="1"/>
          </p:cNvSpPr>
          <p:nvPr>
            <p:ph type="sldNum" idx="4"/>
          </p:nvPr>
        </p:nvSpPr>
        <p:spPr>
          <a:xfrm>
            <a:off x="5029200" y="6536725"/>
            <a:ext cx="2133600" cy="273844"/>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800"/>
              <a:buFont typeface="Arial"/>
              <a:buNone/>
              <a:defRPr sz="1200" b="1" i="0" u="none" strike="noStrike" cap="none">
                <a:solidFill>
                  <a:schemeClr val="tx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Arial"/>
                <a:ea typeface="Arial"/>
                <a:cs typeface="Arial"/>
                <a:sym typeface="Arial"/>
              </a:defRPr>
            </a:lvl9pPr>
          </a:lstStyle>
          <a:p>
            <a:fld id="{00000000-1234-1234-1234-123412341234}" type="slidenum">
              <a:rPr lang="en-US"/>
              <a:pPr/>
              <a:t>‹#›</a:t>
            </a:fld>
            <a:endParaRPr lang="en-US" dirty="0"/>
          </a:p>
        </p:txBody>
      </p:sp>
    </p:spTree>
    <p:extLst>
      <p:ext uri="{BB962C8B-B14F-4D97-AF65-F5344CB8AC3E}">
        <p14:creationId xmlns:p14="http://schemas.microsoft.com/office/powerpoint/2010/main" val="13938134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Google Shape;25;p3">
            <a:extLst>
              <a:ext uri="{FF2B5EF4-FFF2-40B4-BE49-F238E27FC236}">
                <a16:creationId xmlns:a16="http://schemas.microsoft.com/office/drawing/2014/main" id="{2A51A5FC-368A-55EA-CB5F-04A2D6D94E7C}"/>
              </a:ext>
            </a:extLst>
          </p:cNvPr>
          <p:cNvSpPr txBox="1">
            <a:spLocks noGrp="1"/>
          </p:cNvSpPr>
          <p:nvPr>
            <p:ph type="sldNum" idx="4"/>
          </p:nvPr>
        </p:nvSpPr>
        <p:spPr>
          <a:xfrm>
            <a:off x="5029200" y="6536725"/>
            <a:ext cx="2133600" cy="273844"/>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800"/>
              <a:buFont typeface="Arial"/>
              <a:buNone/>
              <a:defRPr sz="1200" b="1" i="0" u="none" strike="noStrike" cap="none">
                <a:solidFill>
                  <a:schemeClr val="tx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Arial"/>
                <a:ea typeface="Arial"/>
                <a:cs typeface="Arial"/>
                <a:sym typeface="Arial"/>
              </a:defRPr>
            </a:lvl9pPr>
          </a:lstStyle>
          <a:p>
            <a:fld id="{00000000-1234-1234-1234-123412341234}" type="slidenum">
              <a:rPr lang="en-US"/>
              <a:pPr/>
              <a:t>‹#›</a:t>
            </a:fld>
            <a:endParaRPr lang="en-US" dirty="0"/>
          </a:p>
        </p:txBody>
      </p:sp>
    </p:spTree>
    <p:extLst>
      <p:ext uri="{BB962C8B-B14F-4D97-AF65-F5344CB8AC3E}">
        <p14:creationId xmlns:p14="http://schemas.microsoft.com/office/powerpoint/2010/main" val="4607614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dirty="0"/>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Google Shape;25;p3">
            <a:extLst>
              <a:ext uri="{FF2B5EF4-FFF2-40B4-BE49-F238E27FC236}">
                <a16:creationId xmlns:a16="http://schemas.microsoft.com/office/drawing/2014/main" id="{87BDA3C3-EEB2-3D2B-7FFE-27EE5617C0FB}"/>
              </a:ext>
            </a:extLst>
          </p:cNvPr>
          <p:cNvSpPr txBox="1">
            <a:spLocks noGrp="1"/>
          </p:cNvSpPr>
          <p:nvPr>
            <p:ph type="sldNum" idx="10"/>
          </p:nvPr>
        </p:nvSpPr>
        <p:spPr>
          <a:xfrm>
            <a:off x="5029200" y="6536725"/>
            <a:ext cx="2133600" cy="273844"/>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800"/>
              <a:buFont typeface="Arial"/>
              <a:buNone/>
              <a:defRPr sz="1200" b="1" i="0" u="none" strike="noStrike" cap="none">
                <a:solidFill>
                  <a:schemeClr val="tx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Arial"/>
                <a:ea typeface="Arial"/>
                <a:cs typeface="Arial"/>
                <a:sym typeface="Arial"/>
              </a:defRPr>
            </a:lvl9pPr>
          </a:lstStyle>
          <a:p>
            <a:fld id="{00000000-1234-1234-1234-123412341234}" type="slidenum">
              <a:rPr lang="en-US"/>
              <a:pPr/>
              <a:t>‹#›</a:t>
            </a:fld>
            <a:endParaRPr lang="en-US" dirty="0"/>
          </a:p>
        </p:txBody>
      </p:sp>
    </p:spTree>
    <p:extLst>
      <p:ext uri="{BB962C8B-B14F-4D97-AF65-F5344CB8AC3E}">
        <p14:creationId xmlns:p14="http://schemas.microsoft.com/office/powerpoint/2010/main" val="11492195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6" name="Google Shape;25;p3">
            <a:extLst>
              <a:ext uri="{FF2B5EF4-FFF2-40B4-BE49-F238E27FC236}">
                <a16:creationId xmlns:a16="http://schemas.microsoft.com/office/drawing/2014/main" id="{C2E52B3D-3336-6995-3D72-928189E98559}"/>
              </a:ext>
            </a:extLst>
          </p:cNvPr>
          <p:cNvSpPr txBox="1">
            <a:spLocks noGrp="1"/>
          </p:cNvSpPr>
          <p:nvPr>
            <p:ph type="sldNum" idx="4"/>
          </p:nvPr>
        </p:nvSpPr>
        <p:spPr>
          <a:xfrm>
            <a:off x="5029200" y="6536725"/>
            <a:ext cx="2133600" cy="273844"/>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800"/>
              <a:buFont typeface="Arial"/>
              <a:buNone/>
              <a:defRPr sz="1200" b="1" i="0" u="none" strike="noStrike" cap="none">
                <a:solidFill>
                  <a:schemeClr val="tx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Arial"/>
                <a:ea typeface="Arial"/>
                <a:cs typeface="Arial"/>
                <a:sym typeface="Arial"/>
              </a:defRPr>
            </a:lvl9pPr>
          </a:lstStyle>
          <a:p>
            <a:fld id="{00000000-1234-1234-1234-123412341234}" type="slidenum">
              <a:rPr lang="en-US"/>
              <a:pPr/>
              <a:t>‹#›</a:t>
            </a:fld>
            <a:endParaRPr lang="en-US" dirty="0"/>
          </a:p>
        </p:txBody>
      </p:sp>
    </p:spTree>
    <p:extLst>
      <p:ext uri="{BB962C8B-B14F-4D97-AF65-F5344CB8AC3E}">
        <p14:creationId xmlns:p14="http://schemas.microsoft.com/office/powerpoint/2010/main" val="9724720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Google Shape;25;p3">
            <a:extLst>
              <a:ext uri="{FF2B5EF4-FFF2-40B4-BE49-F238E27FC236}">
                <a16:creationId xmlns:a16="http://schemas.microsoft.com/office/drawing/2014/main" id="{94E82CC0-C9BC-A4DF-5996-18C2F4DB0839}"/>
              </a:ext>
            </a:extLst>
          </p:cNvPr>
          <p:cNvSpPr txBox="1">
            <a:spLocks noGrp="1"/>
          </p:cNvSpPr>
          <p:nvPr>
            <p:ph type="sldNum" idx="4"/>
          </p:nvPr>
        </p:nvSpPr>
        <p:spPr>
          <a:xfrm>
            <a:off x="5029200" y="6536725"/>
            <a:ext cx="2133600" cy="273844"/>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800"/>
              <a:buFont typeface="Arial"/>
              <a:buNone/>
              <a:defRPr sz="1200" b="1" i="0" u="none" strike="noStrike" cap="none">
                <a:solidFill>
                  <a:schemeClr val="tx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Arial"/>
                <a:ea typeface="Arial"/>
                <a:cs typeface="Arial"/>
                <a:sym typeface="Arial"/>
              </a:defRPr>
            </a:lvl9pPr>
          </a:lstStyle>
          <a:p>
            <a:fld id="{00000000-1234-1234-1234-123412341234}" type="slidenum">
              <a:rPr lang="en-US"/>
              <a:pPr/>
              <a:t>‹#›</a:t>
            </a:fld>
            <a:endParaRPr lang="en-US" dirty="0"/>
          </a:p>
        </p:txBody>
      </p:sp>
    </p:spTree>
    <p:extLst>
      <p:ext uri="{BB962C8B-B14F-4D97-AF65-F5344CB8AC3E}">
        <p14:creationId xmlns:p14="http://schemas.microsoft.com/office/powerpoint/2010/main" val="17787404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dirty="0"/>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8" name="Google Shape;25;p3">
            <a:extLst>
              <a:ext uri="{FF2B5EF4-FFF2-40B4-BE49-F238E27FC236}">
                <a16:creationId xmlns:a16="http://schemas.microsoft.com/office/drawing/2014/main" id="{8B2D5E82-5BD7-1F8D-C020-0D1EE367183F}"/>
              </a:ext>
            </a:extLst>
          </p:cNvPr>
          <p:cNvSpPr txBox="1">
            <a:spLocks noGrp="1"/>
          </p:cNvSpPr>
          <p:nvPr>
            <p:ph type="sldNum" idx="4"/>
          </p:nvPr>
        </p:nvSpPr>
        <p:spPr>
          <a:xfrm>
            <a:off x="5029200" y="6536725"/>
            <a:ext cx="2133600" cy="273844"/>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800"/>
              <a:buFont typeface="Arial"/>
              <a:buNone/>
              <a:defRPr sz="1200" b="1" i="0" u="none" strike="noStrike" cap="none">
                <a:solidFill>
                  <a:schemeClr val="tx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Arial"/>
                <a:ea typeface="Arial"/>
                <a:cs typeface="Arial"/>
                <a:sym typeface="Arial"/>
              </a:defRPr>
            </a:lvl9pPr>
          </a:lstStyle>
          <a:p>
            <a:fld id="{00000000-1234-1234-1234-123412341234}" type="slidenum">
              <a:rPr lang="en-US"/>
              <a:pPr/>
              <a:t>‹#›</a:t>
            </a:fld>
            <a:endParaRPr lang="en-US" dirty="0"/>
          </a:p>
        </p:txBody>
      </p:sp>
    </p:spTree>
    <p:extLst>
      <p:ext uri="{BB962C8B-B14F-4D97-AF65-F5344CB8AC3E}">
        <p14:creationId xmlns:p14="http://schemas.microsoft.com/office/powerpoint/2010/main" val="37579965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dirty="0"/>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8" name="Google Shape;25;p3">
            <a:extLst>
              <a:ext uri="{FF2B5EF4-FFF2-40B4-BE49-F238E27FC236}">
                <a16:creationId xmlns:a16="http://schemas.microsoft.com/office/drawing/2014/main" id="{C12E73AC-7D45-69AB-F047-B30D489370C2}"/>
              </a:ext>
            </a:extLst>
          </p:cNvPr>
          <p:cNvSpPr txBox="1">
            <a:spLocks noGrp="1"/>
          </p:cNvSpPr>
          <p:nvPr>
            <p:ph type="sldNum" idx="4"/>
          </p:nvPr>
        </p:nvSpPr>
        <p:spPr>
          <a:xfrm>
            <a:off x="5029200" y="6536725"/>
            <a:ext cx="2133600" cy="273844"/>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800"/>
              <a:buFont typeface="Arial"/>
              <a:buNone/>
              <a:defRPr sz="1200" b="1" i="0" u="none" strike="noStrike" cap="none">
                <a:solidFill>
                  <a:schemeClr val="tx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Arial"/>
                <a:ea typeface="Arial"/>
                <a:cs typeface="Arial"/>
                <a:sym typeface="Arial"/>
              </a:defRPr>
            </a:lvl9pPr>
          </a:lstStyle>
          <a:p>
            <a:fld id="{00000000-1234-1234-1234-123412341234}" type="slidenum">
              <a:rPr lang="en-US"/>
              <a:pPr/>
              <a:t>‹#›</a:t>
            </a:fld>
            <a:endParaRPr lang="en-US" dirty="0"/>
          </a:p>
        </p:txBody>
      </p:sp>
    </p:spTree>
    <p:extLst>
      <p:ext uri="{BB962C8B-B14F-4D97-AF65-F5344CB8AC3E}">
        <p14:creationId xmlns:p14="http://schemas.microsoft.com/office/powerpoint/2010/main" val="12478074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hyperlink" Target="http://www.carnegie.org/" TargetMode="External"/><Relationship Id="rId2" Type="http://schemas.openxmlformats.org/officeDocument/2006/relationships/slideLayout" Target="../slideLayouts/slideLayout2.xml"/><Relationship Id="rId16" Type="http://schemas.openxmlformats.org/officeDocument/2006/relationships/hyperlink" Target="http://www.learningfirst.org/"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DDDB344-FAF1-F52A-293C-C6D09E36C20B}"/>
              </a:ext>
            </a:extLst>
          </p:cNvPr>
          <p:cNvSpPr/>
          <p:nvPr userDrawn="1"/>
        </p:nvSpPr>
        <p:spPr>
          <a:xfrm>
            <a:off x="0" y="6492875"/>
            <a:ext cx="12192000" cy="365125"/>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525313"/>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a:t>8/26/22</a:t>
            </a:fld>
            <a:endParaRPr lang="en-US" dirty="0"/>
          </a:p>
        </p:txBody>
      </p:sp>
      <p:sp>
        <p:nvSpPr>
          <p:cNvPr id="5" name="Footer Placeholder 4"/>
          <p:cNvSpPr>
            <a:spLocks noGrp="1"/>
          </p:cNvSpPr>
          <p:nvPr>
            <p:ph type="ftr" sz="quarter" idx="3"/>
          </p:nvPr>
        </p:nvSpPr>
        <p:spPr>
          <a:xfrm>
            <a:off x="4038600" y="6525313"/>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525313"/>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0000000-1234-1234-1234-123412341234}" type="slidenum">
              <a:rPr lang="en-US"/>
              <a:pPr/>
              <a:t>‹#›</a:t>
            </a:fld>
            <a:endParaRPr lang="en-US" dirty="0"/>
          </a:p>
        </p:txBody>
      </p:sp>
      <p:sp>
        <p:nvSpPr>
          <p:cNvPr id="7" name="Slide Number Placeholder 4">
            <a:extLst>
              <a:ext uri="{FF2B5EF4-FFF2-40B4-BE49-F238E27FC236}">
                <a16:creationId xmlns:a16="http://schemas.microsoft.com/office/drawing/2014/main" id="{45A7CE9A-8217-2322-3B18-C33BF3C6995B}"/>
              </a:ext>
            </a:extLst>
          </p:cNvPr>
          <p:cNvSpPr txBox="1">
            <a:spLocks/>
          </p:cNvSpPr>
          <p:nvPr userDrawn="1"/>
        </p:nvSpPr>
        <p:spPr>
          <a:xfrm>
            <a:off x="225469" y="6522225"/>
            <a:ext cx="11792212" cy="365125"/>
          </a:xfrm>
          <a:prstGeom prst="rect">
            <a:avLst/>
          </a:prstGeom>
        </p:spPr>
        <p:txBody>
          <a:bodyPr/>
          <a:lstStyle>
            <a:defPPr>
              <a:defRPr lang="en-US"/>
            </a:defPPr>
            <a:lvl1pPr marL="0" algn="r" defTabSz="457200" rtl="0" eaLnBrk="1" latinLnBrk="0" hangingPunct="1">
              <a:defRPr sz="1800" kern="1200">
                <a:solidFill>
                  <a:schemeClr val="tx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tx2"/>
                </a:solidFill>
              </a:rPr>
              <a:t>learningfirst.org																			                                   carnegie.org</a:t>
            </a:r>
          </a:p>
          <a:p>
            <a:endParaRPr lang="en-US" dirty="0"/>
          </a:p>
        </p:txBody>
      </p:sp>
      <p:sp>
        <p:nvSpPr>
          <p:cNvPr id="9" name="Google Shape;25;p3">
            <a:extLst>
              <a:ext uri="{FF2B5EF4-FFF2-40B4-BE49-F238E27FC236}">
                <a16:creationId xmlns:a16="http://schemas.microsoft.com/office/drawing/2014/main" id="{E1D5FB8E-CF93-6923-F8B2-24090C5BB008}"/>
              </a:ext>
            </a:extLst>
          </p:cNvPr>
          <p:cNvSpPr txBox="1">
            <a:spLocks/>
          </p:cNvSpPr>
          <p:nvPr userDrawn="1"/>
        </p:nvSpPr>
        <p:spPr>
          <a:xfrm>
            <a:off x="5029200" y="6536725"/>
            <a:ext cx="2133600" cy="273844"/>
          </a:xfrm>
          <a:prstGeom prst="rect">
            <a:avLst/>
          </a:prstGeom>
          <a:noFill/>
          <a:ln>
            <a:noFill/>
          </a:ln>
        </p:spPr>
        <p:txBody>
          <a:bodyPr spcFirstLastPara="1" wrap="square" lIns="91425" tIns="45700" rIns="91425" bIns="45700" anchor="ctr" anchorCtr="0">
            <a:noAutofit/>
          </a:bodyPr>
          <a:lstStyle>
            <a:defPPr>
              <a:defRPr lang="en-US"/>
            </a:defPPr>
            <a:lvl1pPr marL="0" marR="0" lvl="0" indent="0" algn="ctr" defTabSz="457200" rtl="0" eaLnBrk="1" latinLnBrk="0" hangingPunct="1">
              <a:lnSpc>
                <a:spcPct val="100000"/>
              </a:lnSpc>
              <a:spcBef>
                <a:spcPts val="0"/>
              </a:spcBef>
              <a:spcAft>
                <a:spcPts val="0"/>
              </a:spcAft>
              <a:buClr>
                <a:srgbClr val="000000"/>
              </a:buClr>
              <a:buSzPts val="800"/>
              <a:buFont typeface="Arial"/>
              <a:buNone/>
              <a:defRPr sz="1200" b="0" i="0" u="none" strike="noStrike" kern="1200" cap="none">
                <a:solidFill>
                  <a:schemeClr val="accent1"/>
                </a:solidFill>
                <a:latin typeface="Arial"/>
                <a:ea typeface="Arial"/>
                <a:cs typeface="Arial"/>
                <a:sym typeface="Arial"/>
              </a:defRPr>
            </a:lvl1pPr>
            <a:lvl2pPr marL="0" marR="0" lvl="1" indent="0" algn="r" defTabSz="457200" rtl="0" eaLnBrk="1" latinLnBrk="0" hangingPunct="1">
              <a:lnSpc>
                <a:spcPct val="100000"/>
              </a:lnSpc>
              <a:spcBef>
                <a:spcPts val="0"/>
              </a:spcBef>
              <a:spcAft>
                <a:spcPts val="0"/>
              </a:spcAft>
              <a:buClr>
                <a:srgbClr val="000000"/>
              </a:buClr>
              <a:buSzPts val="800"/>
              <a:buFont typeface="Arial"/>
              <a:buNone/>
              <a:defRPr sz="800" b="0" i="0" u="none" strike="noStrike" kern="1200" cap="none">
                <a:solidFill>
                  <a:srgbClr val="888888"/>
                </a:solidFill>
                <a:latin typeface="Arial"/>
                <a:ea typeface="Arial"/>
                <a:cs typeface="Arial"/>
                <a:sym typeface="Arial"/>
              </a:defRPr>
            </a:lvl2pPr>
            <a:lvl3pPr marL="0" marR="0" lvl="2" indent="0" algn="r" defTabSz="457200" rtl="0" eaLnBrk="1" latinLnBrk="0" hangingPunct="1">
              <a:lnSpc>
                <a:spcPct val="100000"/>
              </a:lnSpc>
              <a:spcBef>
                <a:spcPts val="0"/>
              </a:spcBef>
              <a:spcAft>
                <a:spcPts val="0"/>
              </a:spcAft>
              <a:buClr>
                <a:srgbClr val="000000"/>
              </a:buClr>
              <a:buSzPts val="800"/>
              <a:buFont typeface="Arial"/>
              <a:buNone/>
              <a:defRPr sz="800" b="0" i="0" u="none" strike="noStrike" kern="1200" cap="none">
                <a:solidFill>
                  <a:srgbClr val="888888"/>
                </a:solidFill>
                <a:latin typeface="Arial"/>
                <a:ea typeface="Arial"/>
                <a:cs typeface="Arial"/>
                <a:sym typeface="Arial"/>
              </a:defRPr>
            </a:lvl3pPr>
            <a:lvl4pPr marL="0" marR="0" lvl="3" indent="0" algn="r" defTabSz="457200" rtl="0" eaLnBrk="1" latinLnBrk="0" hangingPunct="1">
              <a:lnSpc>
                <a:spcPct val="100000"/>
              </a:lnSpc>
              <a:spcBef>
                <a:spcPts val="0"/>
              </a:spcBef>
              <a:spcAft>
                <a:spcPts val="0"/>
              </a:spcAft>
              <a:buClr>
                <a:srgbClr val="000000"/>
              </a:buClr>
              <a:buSzPts val="800"/>
              <a:buFont typeface="Arial"/>
              <a:buNone/>
              <a:defRPr sz="800" b="0" i="0" u="none" strike="noStrike" kern="1200" cap="none">
                <a:solidFill>
                  <a:srgbClr val="888888"/>
                </a:solidFill>
                <a:latin typeface="Arial"/>
                <a:ea typeface="Arial"/>
                <a:cs typeface="Arial"/>
                <a:sym typeface="Arial"/>
              </a:defRPr>
            </a:lvl4pPr>
            <a:lvl5pPr marL="0" marR="0" lvl="4" indent="0" algn="r" defTabSz="457200" rtl="0" eaLnBrk="1" latinLnBrk="0" hangingPunct="1">
              <a:lnSpc>
                <a:spcPct val="100000"/>
              </a:lnSpc>
              <a:spcBef>
                <a:spcPts val="0"/>
              </a:spcBef>
              <a:spcAft>
                <a:spcPts val="0"/>
              </a:spcAft>
              <a:buClr>
                <a:srgbClr val="000000"/>
              </a:buClr>
              <a:buSzPts val="800"/>
              <a:buFont typeface="Arial"/>
              <a:buNone/>
              <a:defRPr sz="800" b="0" i="0" u="none" strike="noStrike" kern="1200" cap="none">
                <a:solidFill>
                  <a:srgbClr val="888888"/>
                </a:solidFill>
                <a:latin typeface="Arial"/>
                <a:ea typeface="Arial"/>
                <a:cs typeface="Arial"/>
                <a:sym typeface="Arial"/>
              </a:defRPr>
            </a:lvl5pPr>
            <a:lvl6pPr marL="0" marR="0" lvl="5" indent="0" algn="r" defTabSz="457200" rtl="0" eaLnBrk="1" latinLnBrk="0" hangingPunct="1">
              <a:lnSpc>
                <a:spcPct val="100000"/>
              </a:lnSpc>
              <a:spcBef>
                <a:spcPts val="0"/>
              </a:spcBef>
              <a:spcAft>
                <a:spcPts val="0"/>
              </a:spcAft>
              <a:buClr>
                <a:srgbClr val="000000"/>
              </a:buClr>
              <a:buSzPts val="800"/>
              <a:buFont typeface="Arial"/>
              <a:buNone/>
              <a:defRPr sz="800" b="0" i="0" u="none" strike="noStrike" kern="1200" cap="none">
                <a:solidFill>
                  <a:srgbClr val="888888"/>
                </a:solidFill>
                <a:latin typeface="Arial"/>
                <a:ea typeface="Arial"/>
                <a:cs typeface="Arial"/>
                <a:sym typeface="Arial"/>
              </a:defRPr>
            </a:lvl6pPr>
            <a:lvl7pPr marL="0" marR="0" lvl="6" indent="0" algn="r" defTabSz="457200" rtl="0" eaLnBrk="1" latinLnBrk="0" hangingPunct="1">
              <a:lnSpc>
                <a:spcPct val="100000"/>
              </a:lnSpc>
              <a:spcBef>
                <a:spcPts val="0"/>
              </a:spcBef>
              <a:spcAft>
                <a:spcPts val="0"/>
              </a:spcAft>
              <a:buClr>
                <a:srgbClr val="000000"/>
              </a:buClr>
              <a:buSzPts val="800"/>
              <a:buFont typeface="Arial"/>
              <a:buNone/>
              <a:defRPr sz="800" b="0" i="0" u="none" strike="noStrike" kern="1200" cap="none">
                <a:solidFill>
                  <a:srgbClr val="888888"/>
                </a:solidFill>
                <a:latin typeface="Arial"/>
                <a:ea typeface="Arial"/>
                <a:cs typeface="Arial"/>
                <a:sym typeface="Arial"/>
              </a:defRPr>
            </a:lvl7pPr>
            <a:lvl8pPr marL="0" marR="0" lvl="7" indent="0" algn="r" defTabSz="457200" rtl="0" eaLnBrk="1" latinLnBrk="0" hangingPunct="1">
              <a:lnSpc>
                <a:spcPct val="100000"/>
              </a:lnSpc>
              <a:spcBef>
                <a:spcPts val="0"/>
              </a:spcBef>
              <a:spcAft>
                <a:spcPts val="0"/>
              </a:spcAft>
              <a:buClr>
                <a:srgbClr val="000000"/>
              </a:buClr>
              <a:buSzPts val="800"/>
              <a:buFont typeface="Arial"/>
              <a:buNone/>
              <a:defRPr sz="800" b="0" i="0" u="none" strike="noStrike" kern="1200" cap="none">
                <a:solidFill>
                  <a:srgbClr val="888888"/>
                </a:solidFill>
                <a:latin typeface="Arial"/>
                <a:ea typeface="Arial"/>
                <a:cs typeface="Arial"/>
                <a:sym typeface="Arial"/>
              </a:defRPr>
            </a:lvl8pPr>
            <a:lvl9pPr marL="0" marR="0" lvl="8" indent="0" algn="r" defTabSz="457200" rtl="0" eaLnBrk="1" latinLnBrk="0" hangingPunct="1">
              <a:lnSpc>
                <a:spcPct val="100000"/>
              </a:lnSpc>
              <a:spcBef>
                <a:spcPts val="0"/>
              </a:spcBef>
              <a:spcAft>
                <a:spcPts val="0"/>
              </a:spcAft>
              <a:buClr>
                <a:srgbClr val="000000"/>
              </a:buClr>
              <a:buSzPts val="800"/>
              <a:buFont typeface="Arial"/>
              <a:buNone/>
              <a:defRPr sz="800" b="0" i="0" u="none" strike="noStrike" kern="1200" cap="none">
                <a:solidFill>
                  <a:srgbClr val="888888"/>
                </a:solidFill>
                <a:latin typeface="Arial"/>
                <a:ea typeface="Arial"/>
                <a:cs typeface="Arial"/>
                <a:sym typeface="Arial"/>
              </a:defRPr>
            </a:lvl9pPr>
          </a:lstStyle>
          <a:p>
            <a:fld id="{00000000-1234-1234-1234-123412341234}" type="slidenum">
              <a:rPr lang="en-US" b="1">
                <a:solidFill>
                  <a:schemeClr val="tx2"/>
                </a:solidFill>
              </a:rPr>
              <a:pPr/>
              <a:t>‹#›</a:t>
            </a:fld>
            <a:endParaRPr lang="en-US" b="1" dirty="0">
              <a:solidFill>
                <a:schemeClr val="tx2"/>
              </a:solidFill>
            </a:endParaRPr>
          </a:p>
        </p:txBody>
      </p:sp>
      <p:sp>
        <p:nvSpPr>
          <p:cNvPr id="10" name="Rectangle 9">
            <a:hlinkClick r:id="rId16"/>
            <a:extLst>
              <a:ext uri="{FF2B5EF4-FFF2-40B4-BE49-F238E27FC236}">
                <a16:creationId xmlns:a16="http://schemas.microsoft.com/office/drawing/2014/main" id="{743A1262-FDCA-4176-8F08-9C7CD0396E30}"/>
              </a:ext>
            </a:extLst>
          </p:cNvPr>
          <p:cNvSpPr/>
          <p:nvPr userDrawn="1"/>
        </p:nvSpPr>
        <p:spPr>
          <a:xfrm>
            <a:off x="51150" y="6492875"/>
            <a:ext cx="2193285" cy="3651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hlinkClick r:id="rId17"/>
            <a:extLst>
              <a:ext uri="{FF2B5EF4-FFF2-40B4-BE49-F238E27FC236}">
                <a16:creationId xmlns:a16="http://schemas.microsoft.com/office/drawing/2014/main" id="{9EC6DDE3-4935-EEBF-9FEF-AFA4221F5320}"/>
              </a:ext>
            </a:extLst>
          </p:cNvPr>
          <p:cNvSpPr/>
          <p:nvPr userDrawn="1"/>
        </p:nvSpPr>
        <p:spPr>
          <a:xfrm>
            <a:off x="10941803" y="6536725"/>
            <a:ext cx="1250197" cy="3212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48674243"/>
      </p:ext>
    </p:extLst>
  </p:cSld>
  <p:clrMap bg1="lt1" tx1="dk1" bg2="lt2" tx2="dk2" accent1="accent1" accent2="accent2" accent3="accent3" accent4="accent4" accent5="accent5" accent6="accent6" hlink="hlink" folHlink="folHlink"/>
  <p:sldLayoutIdLst>
    <p:sldLayoutId id="2147483759" r:id="rId1"/>
    <p:sldLayoutId id="2147483760" r:id="rId2"/>
    <p:sldLayoutId id="2147483761" r:id="rId3"/>
    <p:sldLayoutId id="2147483762" r:id="rId4"/>
    <p:sldLayoutId id="2147483763" r:id="rId5"/>
    <p:sldLayoutId id="2147483764" r:id="rId6"/>
    <p:sldLayoutId id="2147483765" r:id="rId7"/>
    <p:sldLayoutId id="2147483766" r:id="rId8"/>
    <p:sldLayoutId id="2147483767" r:id="rId9"/>
    <p:sldLayoutId id="2147483768" r:id="rId10"/>
    <p:sldLayoutId id="2147483769" r:id="rId11"/>
    <p:sldLayoutId id="2147483770" r:id="rId12"/>
    <p:sldLayoutId id="2147483771" r:id="rId13"/>
    <p:sldLayoutId id="2147483741" r:id="rId14"/>
  </p:sldLayoutIdLst>
  <p:hf hdr="0" ftr="0" dt="0"/>
  <p:txStyles>
    <p:titleStyle>
      <a:lvl1pPr algn="l" defTabSz="914400" rtl="0" eaLnBrk="1" latinLnBrk="0" hangingPunct="1">
        <a:lnSpc>
          <a:spcPct val="90000"/>
        </a:lnSpc>
        <a:spcBef>
          <a:spcPct val="0"/>
        </a:spcBef>
        <a:buNone/>
        <a:defRPr sz="4400"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bg2"/>
        </a:buClr>
        <a:buFont typeface="Arial" panose="020B0604020202020204" pitchFamily="34" charset="0"/>
        <a:buChar char="•"/>
        <a:defRPr sz="28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Clr>
          <a:schemeClr val="bg2"/>
        </a:buClr>
        <a:buFont typeface="Arial" panose="020B06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Clr>
          <a:schemeClr val="bg2"/>
        </a:buClr>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Clr>
          <a:schemeClr val="bg2"/>
        </a:buClr>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Clr>
          <a:schemeClr val="bg2"/>
        </a:buClr>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3.png"/><Relationship Id="rId2" Type="http://schemas.openxmlformats.org/officeDocument/2006/relationships/hyperlink" Target="http://www.carnegie.org/Elements" TargetMode="External"/><Relationship Id="rId1" Type="http://schemas.openxmlformats.org/officeDocument/2006/relationships/slideLayout" Target="../slideLayouts/slideLayout1.xml"/><Relationship Id="rId6" Type="http://schemas.openxmlformats.org/officeDocument/2006/relationships/hyperlink" Target="http://www.learningfirst.org/" TargetMode="External"/><Relationship Id="rId5" Type="http://schemas.openxmlformats.org/officeDocument/2006/relationships/image" Target="../media/image2.png"/><Relationship Id="rId4" Type="http://schemas.openxmlformats.org/officeDocument/2006/relationships/hyperlink" Target="http://www.carnegie.org/"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3.xml"/><Relationship Id="rId5" Type="http://schemas.openxmlformats.org/officeDocument/2006/relationships/image" Target="../media/image21.png"/><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13.xml"/><Relationship Id="rId4" Type="http://schemas.openxmlformats.org/officeDocument/2006/relationships/image" Target="../media/image24.jpeg"/></Relationships>
</file>

<file path=ppt/slides/_rels/slide1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hyperlink" Target="http://www.carnegie.org/elements" TargetMode="External"/><Relationship Id="rId2" Type="http://schemas.openxmlformats.org/officeDocument/2006/relationships/image" Target="../media/image27.jpe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hyperlink" Target="mailto:info@learningfirst.org?subject=Share%20My%20Lesson:%20Protocol%207.5" TargetMode="External"/><Relationship Id="rId2" Type="http://schemas.openxmlformats.org/officeDocument/2006/relationships/image" Target="../media/image9.jpe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8" Type="http://schemas.openxmlformats.org/officeDocument/2006/relationships/image" Target="../media/image32.jpeg"/><Relationship Id="rId3" Type="http://schemas.openxmlformats.org/officeDocument/2006/relationships/hyperlink" Target="http://www.curriculumpd.org/" TargetMode="External"/><Relationship Id="rId7" Type="http://schemas.openxmlformats.org/officeDocument/2006/relationships/image" Target="../media/image31.png"/><Relationship Id="rId2" Type="http://schemas.openxmlformats.org/officeDocument/2006/relationships/hyperlink" Target="http://www.carnegie.org/Elements" TargetMode="External"/><Relationship Id="rId1" Type="http://schemas.openxmlformats.org/officeDocument/2006/relationships/slideLayout" Target="../slideLayouts/slideLayout13.xml"/><Relationship Id="rId6" Type="http://schemas.openxmlformats.org/officeDocument/2006/relationships/image" Target="../media/image30.png"/><Relationship Id="rId5" Type="http://schemas.openxmlformats.org/officeDocument/2006/relationships/image" Target="../media/image29.jpeg"/><Relationship Id="rId10" Type="http://schemas.openxmlformats.org/officeDocument/2006/relationships/image" Target="../media/image34.jpeg"/><Relationship Id="rId4" Type="http://schemas.openxmlformats.org/officeDocument/2006/relationships/hyperlink" Target="https://media.carnegie.org/filer_public/92/cb/92cb54eb-b313-44e8-b251-32c6eaeee0c1/elements_report_november_2020.pdf" TargetMode="External"/><Relationship Id="rId9" Type="http://schemas.openxmlformats.org/officeDocument/2006/relationships/image" Target="../media/image33.jpeg"/></Relationships>
</file>

<file path=ppt/slides/_rels/slide21.xml.rels><?xml version="1.0" encoding="UTF-8" standalone="yes"?>
<Relationships xmlns="http://schemas.openxmlformats.org/package/2006/relationships"><Relationship Id="rId3" Type="http://schemas.openxmlformats.org/officeDocument/2006/relationships/image" Target="../media/image35.png"/><Relationship Id="rId7" Type="http://schemas.openxmlformats.org/officeDocument/2006/relationships/hyperlink" Target="https://www.facebook.com/LearningFirstAlliance" TargetMode="External"/><Relationship Id="rId2" Type="http://schemas.openxmlformats.org/officeDocument/2006/relationships/hyperlink" Target="http://www.learningfirst.org/" TargetMode="External"/><Relationship Id="rId1" Type="http://schemas.openxmlformats.org/officeDocument/2006/relationships/slideLayout" Target="../slideLayouts/slideLayout13.xml"/><Relationship Id="rId6" Type="http://schemas.openxmlformats.org/officeDocument/2006/relationships/hyperlink" Target="https://twitter.com/LearningFirst" TargetMode="External"/><Relationship Id="rId5" Type="http://schemas.openxmlformats.org/officeDocument/2006/relationships/image" Target="../media/image36.jpeg"/><Relationship Id="rId4" Type="http://schemas.openxmlformats.org/officeDocument/2006/relationships/hyperlink" Target="https://www.learningfirst.org/about/" TargetMode="External"/></Relationships>
</file>

<file path=ppt/slides/_rels/slide22.xml.rels><?xml version="1.0" encoding="UTF-8" standalone="yes"?>
<Relationships xmlns="http://schemas.openxmlformats.org/package/2006/relationships"><Relationship Id="rId8" Type="http://schemas.openxmlformats.org/officeDocument/2006/relationships/hyperlink" Target="http://www.carnegie.org/Elements" TargetMode="External"/><Relationship Id="rId3" Type="http://schemas.openxmlformats.org/officeDocument/2006/relationships/hyperlink" Target="mailto:Stephanie.hirsh@gmail.com" TargetMode="External"/><Relationship Id="rId7" Type="http://schemas.openxmlformats.org/officeDocument/2006/relationships/hyperlink" Target="https://www.curriculumpd.org/" TargetMode="External"/><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hyperlink" Target="https://www.learningfirst.org/" TargetMode="External"/><Relationship Id="rId11" Type="http://schemas.openxmlformats.org/officeDocument/2006/relationships/hyperlink" Target="https://learningforward.org/" TargetMode="External"/><Relationship Id="rId5" Type="http://schemas.openxmlformats.org/officeDocument/2006/relationships/hyperlink" Target="https://images.all4ed.org/" TargetMode="External"/><Relationship Id="rId10" Type="http://schemas.openxmlformats.org/officeDocument/2006/relationships/hyperlink" Target="https://edreports.org/" TargetMode="External"/><Relationship Id="rId4" Type="http://schemas.openxmlformats.org/officeDocument/2006/relationships/hyperlink" Target="https://twitter.com/hirshlf?lang=en" TargetMode="External"/><Relationship Id="rId9" Type="http://schemas.openxmlformats.org/officeDocument/2006/relationships/hyperlink" Target="https://curriculumhq.org/"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13.xml"/><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13.xml"/><Relationship Id="rId4"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72A22FF-4552-2D88-C923-1A9DFCBB4992}"/>
              </a:ext>
            </a:extLst>
          </p:cNvPr>
          <p:cNvSpPr/>
          <p:nvPr/>
        </p:nvSpPr>
        <p:spPr>
          <a:xfrm>
            <a:off x="0" y="1"/>
            <a:ext cx="12192000" cy="3429000"/>
          </a:xfrm>
          <a:prstGeom prst="rect">
            <a:avLst/>
          </a:prstGeom>
          <a:solidFill>
            <a:srgbClr val="111E4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F39570B6-1AFD-2E26-1944-11F92C0F108A}"/>
              </a:ext>
            </a:extLst>
          </p:cNvPr>
          <p:cNvSpPr txBox="1"/>
          <p:nvPr/>
        </p:nvSpPr>
        <p:spPr>
          <a:xfrm>
            <a:off x="332432" y="1727083"/>
            <a:ext cx="5799665" cy="1415772"/>
          </a:xfrm>
          <a:prstGeom prst="rect">
            <a:avLst/>
          </a:prstGeom>
          <a:noFill/>
        </p:spPr>
        <p:txBody>
          <a:bodyPr wrap="square" rtlCol="0">
            <a:spAutoFit/>
          </a:bodyPr>
          <a:lstStyle/>
          <a:p>
            <a:r>
              <a:rPr lang="en-US" sz="3200" b="1" dirty="0">
                <a:solidFill>
                  <a:schemeClr val="accent3">
                    <a:lumMod val="75000"/>
                  </a:schemeClr>
                </a:solidFill>
                <a:latin typeface="Futura" panose="020B0602020204020303" pitchFamily="34" charset="-79"/>
                <a:cs typeface="Futura" panose="020B0602020204020303" pitchFamily="34" charset="-79"/>
              </a:rPr>
              <a:t>Transforming Teaching: </a:t>
            </a:r>
            <a:br>
              <a:rPr lang="en-US" sz="4800" dirty="0">
                <a:solidFill>
                  <a:schemeClr val="accent3">
                    <a:lumMod val="75000"/>
                  </a:schemeClr>
                </a:solidFill>
              </a:rPr>
            </a:br>
            <a:r>
              <a:rPr lang="en-US" sz="5400" b="1" dirty="0">
                <a:solidFill>
                  <a:schemeClr val="accent3">
                    <a:lumMod val="75000"/>
                  </a:schemeClr>
                </a:solidFill>
                <a:latin typeface="Futura" panose="020B0602020204020303" pitchFamily="34" charset="-79"/>
                <a:cs typeface="Futura" panose="020B0602020204020303" pitchFamily="34" charset="-79"/>
              </a:rPr>
              <a:t>The Elements</a:t>
            </a:r>
          </a:p>
        </p:txBody>
      </p:sp>
      <p:sp>
        <p:nvSpPr>
          <p:cNvPr id="9" name="TextBox 8">
            <a:extLst>
              <a:ext uri="{FF2B5EF4-FFF2-40B4-BE49-F238E27FC236}">
                <a16:creationId xmlns:a16="http://schemas.microsoft.com/office/drawing/2014/main" id="{7B007119-34F5-613C-C1EB-1476C9679E3A}"/>
              </a:ext>
            </a:extLst>
          </p:cNvPr>
          <p:cNvSpPr txBox="1"/>
          <p:nvPr/>
        </p:nvSpPr>
        <p:spPr>
          <a:xfrm>
            <a:off x="7762681" y="5877164"/>
            <a:ext cx="3188913" cy="584775"/>
          </a:xfrm>
          <a:prstGeom prst="rect">
            <a:avLst/>
          </a:prstGeom>
          <a:noFill/>
          <a:ln>
            <a:noFill/>
          </a:ln>
        </p:spPr>
        <p:txBody>
          <a:bodyPr wrap="square" rtlCol="0">
            <a:spAutoFit/>
          </a:bodyPr>
          <a:lstStyle/>
          <a:p>
            <a:r>
              <a:rPr lang="en-US" sz="1600" dirty="0">
                <a:solidFill>
                  <a:schemeClr val="tx2"/>
                </a:solidFill>
              </a:rPr>
              <a:t>Download a copy of the report:</a:t>
            </a:r>
          </a:p>
          <a:p>
            <a:r>
              <a:rPr lang="en-US" sz="1600" dirty="0">
                <a:solidFill>
                  <a:srgbClr val="0070C0"/>
                </a:solidFill>
                <a:hlinkClick r:id="rId2">
                  <a:extLst>
                    <a:ext uri="{A12FA001-AC4F-418D-AE19-62706E023703}">
                      <ahyp:hlinkClr xmlns:ahyp="http://schemas.microsoft.com/office/drawing/2018/hyperlinkcolor" val="tx"/>
                    </a:ext>
                  </a:extLst>
                </a:hlinkClick>
              </a:rPr>
              <a:t>www.Carnegie.org/Elements</a:t>
            </a:r>
            <a:r>
              <a:rPr lang="en-US" sz="1600" dirty="0">
                <a:solidFill>
                  <a:srgbClr val="0070C0"/>
                </a:solidFill>
              </a:rPr>
              <a:t> </a:t>
            </a:r>
          </a:p>
        </p:txBody>
      </p:sp>
      <p:sp>
        <p:nvSpPr>
          <p:cNvPr id="10" name="TextBox 9">
            <a:extLst>
              <a:ext uri="{FF2B5EF4-FFF2-40B4-BE49-F238E27FC236}">
                <a16:creationId xmlns:a16="http://schemas.microsoft.com/office/drawing/2014/main" id="{36035726-06EA-0F57-14A9-DA6AA50ADF03}"/>
              </a:ext>
            </a:extLst>
          </p:cNvPr>
          <p:cNvSpPr txBox="1"/>
          <p:nvPr/>
        </p:nvSpPr>
        <p:spPr>
          <a:xfrm>
            <a:off x="1852640" y="5156083"/>
            <a:ext cx="3589155" cy="584775"/>
          </a:xfrm>
          <a:prstGeom prst="rect">
            <a:avLst/>
          </a:prstGeom>
          <a:noFill/>
        </p:spPr>
        <p:txBody>
          <a:bodyPr wrap="square">
            <a:spAutoFit/>
          </a:bodyPr>
          <a:lstStyle/>
          <a:p>
            <a:r>
              <a:rPr lang="en-US" sz="1600" dirty="0">
                <a:solidFill>
                  <a:schemeClr val="tx2"/>
                </a:solidFill>
              </a:rPr>
              <a:t>This project is funded by the </a:t>
            </a:r>
            <a:br>
              <a:rPr lang="en-US" sz="1600" dirty="0">
                <a:solidFill>
                  <a:schemeClr val="tx2"/>
                </a:solidFill>
              </a:rPr>
            </a:br>
            <a:r>
              <a:rPr lang="en-US" sz="1600" dirty="0">
                <a:solidFill>
                  <a:schemeClr val="tx2"/>
                </a:solidFill>
              </a:rPr>
              <a:t>Carnegie Corporation of New York. </a:t>
            </a:r>
          </a:p>
        </p:txBody>
      </p:sp>
      <p:pic>
        <p:nvPicPr>
          <p:cNvPr id="14" name="Content Placeholder 5" descr="The Elements cover.">
            <a:extLst>
              <a:ext uri="{FF2B5EF4-FFF2-40B4-BE49-F238E27FC236}">
                <a16:creationId xmlns:a16="http://schemas.microsoft.com/office/drawing/2014/main" id="{31A478D7-4985-C996-DBF4-068FF09EDD3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177413" y="348777"/>
            <a:ext cx="3969271" cy="5453594"/>
          </a:xfrm>
          <a:prstGeom prst="rect">
            <a:avLst/>
          </a:prstGeom>
          <a:ln>
            <a:noFill/>
          </a:ln>
          <a:effectLst>
            <a:outerShdw blurRad="334082" dist="66516" dir="2700000" algn="tl" rotWithShape="0">
              <a:prstClr val="black">
                <a:alpha val="40000"/>
              </a:prstClr>
            </a:outerShdw>
          </a:effectLst>
        </p:spPr>
      </p:pic>
      <p:sp>
        <p:nvSpPr>
          <p:cNvPr id="25" name="TextBox 24">
            <a:extLst>
              <a:ext uri="{FF2B5EF4-FFF2-40B4-BE49-F238E27FC236}">
                <a16:creationId xmlns:a16="http://schemas.microsoft.com/office/drawing/2014/main" id="{00CBA44B-446E-D228-7614-9E46F2F0A286}"/>
              </a:ext>
            </a:extLst>
          </p:cNvPr>
          <p:cNvSpPr txBox="1"/>
          <p:nvPr/>
        </p:nvSpPr>
        <p:spPr>
          <a:xfrm>
            <a:off x="339571" y="142931"/>
            <a:ext cx="7398058" cy="1077218"/>
          </a:xfrm>
          <a:prstGeom prst="rect">
            <a:avLst/>
          </a:prstGeom>
          <a:noFill/>
        </p:spPr>
        <p:txBody>
          <a:bodyPr wrap="square" rtlCol="0">
            <a:spAutoFit/>
          </a:bodyPr>
          <a:lstStyle/>
          <a:p>
            <a:r>
              <a:rPr lang="en-US" sz="3200" b="1" dirty="0">
                <a:solidFill>
                  <a:schemeClr val="accent6">
                    <a:lumMod val="20000"/>
                    <a:lumOff val="80000"/>
                  </a:schemeClr>
                </a:solidFill>
                <a:cs typeface="FUTURA MEDIUM" panose="020B0602020204020303" pitchFamily="34" charset="-79"/>
              </a:rPr>
              <a:t>Lesson 7:</a:t>
            </a:r>
          </a:p>
          <a:p>
            <a:r>
              <a:rPr lang="en-US" sz="3200" dirty="0">
                <a:solidFill>
                  <a:schemeClr val="accent6">
                    <a:lumMod val="20000"/>
                    <a:lumOff val="80000"/>
                  </a:schemeClr>
                </a:solidFill>
              </a:rPr>
              <a:t>A Call to Action for Teachers</a:t>
            </a:r>
          </a:p>
        </p:txBody>
      </p:sp>
      <p:sp>
        <p:nvSpPr>
          <p:cNvPr id="3" name="TextBox 2">
            <a:extLst>
              <a:ext uri="{FF2B5EF4-FFF2-40B4-BE49-F238E27FC236}">
                <a16:creationId xmlns:a16="http://schemas.microsoft.com/office/drawing/2014/main" id="{58DEAAB7-D0B2-51EB-7C17-199524FFEA59}"/>
              </a:ext>
            </a:extLst>
          </p:cNvPr>
          <p:cNvSpPr txBox="1"/>
          <p:nvPr/>
        </p:nvSpPr>
        <p:spPr>
          <a:xfrm>
            <a:off x="1873031" y="3515061"/>
            <a:ext cx="3267682" cy="584775"/>
          </a:xfrm>
          <a:prstGeom prst="rect">
            <a:avLst/>
          </a:prstGeom>
          <a:noFill/>
        </p:spPr>
        <p:txBody>
          <a:bodyPr wrap="square" rtlCol="0">
            <a:spAutoFit/>
          </a:bodyPr>
          <a:lstStyle/>
          <a:p>
            <a:r>
              <a:rPr lang="en-US" sz="1600" dirty="0">
                <a:solidFill>
                  <a:schemeClr val="tx2"/>
                </a:solidFill>
              </a:rPr>
              <a:t>Professional Learning Series </a:t>
            </a:r>
          </a:p>
          <a:p>
            <a:r>
              <a:rPr lang="en-US" sz="1600" dirty="0">
                <a:solidFill>
                  <a:schemeClr val="tx2"/>
                </a:solidFill>
              </a:rPr>
              <a:t>Developed by Stephanie Hirsh</a:t>
            </a:r>
          </a:p>
        </p:txBody>
      </p:sp>
      <p:pic>
        <p:nvPicPr>
          <p:cNvPr id="5" name="Picture 4" descr="Text&#10;&#10;Description automatically generated">
            <a:hlinkClick r:id="rId4"/>
            <a:extLst>
              <a:ext uri="{FF2B5EF4-FFF2-40B4-BE49-F238E27FC236}">
                <a16:creationId xmlns:a16="http://schemas.microsoft.com/office/drawing/2014/main" id="{4B1BC4B3-5E60-84B1-FC23-5826F939830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852640" y="5725165"/>
            <a:ext cx="1540773" cy="727245"/>
          </a:xfrm>
          <a:prstGeom prst="rect">
            <a:avLst/>
          </a:prstGeom>
        </p:spPr>
      </p:pic>
      <p:pic>
        <p:nvPicPr>
          <p:cNvPr id="6" name="Picture 5" descr="Logo, company name&#10;&#10;Description automatically generated">
            <a:hlinkClick r:id="rId6"/>
            <a:extLst>
              <a:ext uri="{FF2B5EF4-FFF2-40B4-BE49-F238E27FC236}">
                <a16:creationId xmlns:a16="http://schemas.microsoft.com/office/drawing/2014/main" id="{D2319028-9D8C-02D4-C840-FEFAB96DD8D2}"/>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801870" y="3980032"/>
            <a:ext cx="1709218" cy="1057579"/>
          </a:xfrm>
          <a:prstGeom prst="rect">
            <a:avLst/>
          </a:prstGeom>
        </p:spPr>
      </p:pic>
    </p:spTree>
    <p:extLst>
      <p:ext uri="{BB962C8B-B14F-4D97-AF65-F5344CB8AC3E}">
        <p14:creationId xmlns:p14="http://schemas.microsoft.com/office/powerpoint/2010/main" val="27511526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D96CC682-E5E8-6165-0CBE-228EEAE88E0B}"/>
              </a:ext>
            </a:extLst>
          </p:cNvPr>
          <p:cNvSpPr/>
          <p:nvPr/>
        </p:nvSpPr>
        <p:spPr>
          <a:xfrm>
            <a:off x="0" y="0"/>
            <a:ext cx="1409700" cy="6482443"/>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Picture 1">
            <a:extLst>
              <a:ext uri="{FF2B5EF4-FFF2-40B4-BE49-F238E27FC236}">
                <a16:creationId xmlns:a16="http://schemas.microsoft.com/office/drawing/2014/main" id="{D47B95D1-1550-35A2-1D4C-9FD61673BD33}"/>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b="-6049"/>
          <a:stretch/>
        </p:blipFill>
        <p:spPr>
          <a:xfrm>
            <a:off x="52792" y="370021"/>
            <a:ext cx="1103130" cy="932135"/>
          </a:xfrm>
          <a:prstGeom prst="rect">
            <a:avLst/>
          </a:prstGeom>
          <a:effectLst>
            <a:outerShdw blurRad="203200" dist="190500" dir="8100000" algn="tr" rotWithShape="0">
              <a:prstClr val="black">
                <a:alpha val="40000"/>
              </a:prstClr>
            </a:outerShdw>
          </a:effectLst>
        </p:spPr>
      </p:pic>
      <p:pic>
        <p:nvPicPr>
          <p:cNvPr id="3" name="Picture 2">
            <a:extLst>
              <a:ext uri="{FF2B5EF4-FFF2-40B4-BE49-F238E27FC236}">
                <a16:creationId xmlns:a16="http://schemas.microsoft.com/office/drawing/2014/main" id="{061CBB48-0E90-670C-D0CC-DABE6E8E19D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b="-6049"/>
          <a:stretch/>
        </p:blipFill>
        <p:spPr>
          <a:xfrm>
            <a:off x="272031" y="1523080"/>
            <a:ext cx="891251" cy="932135"/>
          </a:xfrm>
          <a:prstGeom prst="rect">
            <a:avLst/>
          </a:prstGeom>
          <a:effectLst>
            <a:outerShdw blurRad="203200" dist="190500" dir="8100000" algn="tr" rotWithShape="0">
              <a:prstClr val="black">
                <a:alpha val="40000"/>
              </a:prstClr>
            </a:outerShdw>
          </a:effectLst>
        </p:spPr>
      </p:pic>
      <p:pic>
        <p:nvPicPr>
          <p:cNvPr id="5" name="Picture 4">
            <a:extLst>
              <a:ext uri="{FF2B5EF4-FFF2-40B4-BE49-F238E27FC236}">
                <a16:creationId xmlns:a16="http://schemas.microsoft.com/office/drawing/2014/main" id="{2CC49EF3-44B2-EFDE-6F1D-FB8674393C38}"/>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b="-6049"/>
          <a:stretch/>
        </p:blipFill>
        <p:spPr>
          <a:xfrm>
            <a:off x="272031" y="2719385"/>
            <a:ext cx="879676" cy="932135"/>
          </a:xfrm>
          <a:prstGeom prst="rect">
            <a:avLst/>
          </a:prstGeom>
          <a:effectLst>
            <a:outerShdw blurRad="203200" dist="190500" dir="8100000" algn="tr" rotWithShape="0">
              <a:prstClr val="black">
                <a:alpha val="40000"/>
              </a:prstClr>
            </a:outerShdw>
          </a:effectLst>
        </p:spPr>
      </p:pic>
      <p:pic>
        <p:nvPicPr>
          <p:cNvPr id="7" name="Picture 6">
            <a:extLst>
              <a:ext uri="{FF2B5EF4-FFF2-40B4-BE49-F238E27FC236}">
                <a16:creationId xmlns:a16="http://schemas.microsoft.com/office/drawing/2014/main" id="{5951370E-BF73-4B5F-2ABD-4F4FBA3BA936}"/>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b="-6049"/>
          <a:stretch/>
        </p:blipFill>
        <p:spPr>
          <a:xfrm>
            <a:off x="272031" y="3915690"/>
            <a:ext cx="883891" cy="932135"/>
          </a:xfrm>
          <a:prstGeom prst="rect">
            <a:avLst/>
          </a:prstGeom>
          <a:effectLst>
            <a:outerShdw blurRad="203200" dist="190500" dir="8100000" algn="tr" rotWithShape="0">
              <a:prstClr val="black">
                <a:alpha val="40000"/>
              </a:prstClr>
            </a:outerShdw>
          </a:effectLst>
        </p:spPr>
      </p:pic>
      <p:sp>
        <p:nvSpPr>
          <p:cNvPr id="4" name="Rectangle 3">
            <a:extLst>
              <a:ext uri="{FF2B5EF4-FFF2-40B4-BE49-F238E27FC236}">
                <a16:creationId xmlns:a16="http://schemas.microsoft.com/office/drawing/2014/main" id="{AC50E2E0-82FC-5ACC-F9AF-E36D6EDABA7A}"/>
              </a:ext>
            </a:extLst>
          </p:cNvPr>
          <p:cNvSpPr/>
          <p:nvPr/>
        </p:nvSpPr>
        <p:spPr>
          <a:xfrm>
            <a:off x="1409700" y="0"/>
            <a:ext cx="10782300" cy="1814413"/>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8B398070-1D1A-C99B-823F-08C21DDDDDA2}"/>
              </a:ext>
            </a:extLst>
          </p:cNvPr>
          <p:cNvSpPr txBox="1"/>
          <p:nvPr/>
        </p:nvSpPr>
        <p:spPr>
          <a:xfrm>
            <a:off x="1688659" y="496767"/>
            <a:ext cx="9697997" cy="1077218"/>
          </a:xfrm>
          <a:prstGeom prst="rect">
            <a:avLst/>
          </a:prstGeom>
          <a:noFill/>
        </p:spPr>
        <p:txBody>
          <a:bodyPr wrap="square" rtlCol="0">
            <a:spAutoFit/>
          </a:bodyPr>
          <a:lstStyle/>
          <a:p>
            <a:r>
              <a:rPr lang="en-US" sz="3200" dirty="0">
                <a:solidFill>
                  <a:schemeClr val="bg1"/>
                </a:solidFill>
              </a:rPr>
              <a:t>Recommendations for Teachers:</a:t>
            </a:r>
          </a:p>
          <a:p>
            <a:r>
              <a:rPr lang="en-US" sz="3200" dirty="0">
                <a:solidFill>
                  <a:schemeClr val="bg1"/>
                </a:solidFill>
              </a:rPr>
              <a:t>Functional Elements</a:t>
            </a:r>
            <a:endParaRPr lang="en-US" sz="3200" dirty="0">
              <a:solidFill>
                <a:schemeClr val="tx2"/>
              </a:solidFill>
            </a:endParaRPr>
          </a:p>
        </p:txBody>
      </p:sp>
      <p:sp>
        <p:nvSpPr>
          <p:cNvPr id="13" name="TextBox 12">
            <a:extLst>
              <a:ext uri="{FF2B5EF4-FFF2-40B4-BE49-F238E27FC236}">
                <a16:creationId xmlns:a16="http://schemas.microsoft.com/office/drawing/2014/main" id="{EA50BA45-9530-C05C-E55E-A3ABD1C4C6BB}"/>
              </a:ext>
            </a:extLst>
          </p:cNvPr>
          <p:cNvSpPr txBox="1"/>
          <p:nvPr/>
        </p:nvSpPr>
        <p:spPr>
          <a:xfrm>
            <a:off x="1842053" y="1989148"/>
            <a:ext cx="9899373" cy="3877985"/>
          </a:xfrm>
          <a:prstGeom prst="rect">
            <a:avLst/>
          </a:prstGeom>
          <a:noFill/>
        </p:spPr>
        <p:txBody>
          <a:bodyPr wrap="square" rtlCol="0">
            <a:spAutoFit/>
          </a:bodyPr>
          <a:lstStyle/>
          <a:p>
            <a:pPr marL="342900" indent="-342900">
              <a:lnSpc>
                <a:spcPct val="100000"/>
              </a:lnSpc>
              <a:spcBef>
                <a:spcPts val="900"/>
              </a:spcBef>
              <a:buClr>
                <a:schemeClr val="accent3">
                  <a:lumMod val="75000"/>
                </a:schemeClr>
              </a:buClr>
              <a:buFont typeface="Arial" panose="020B0604020202020204" pitchFamily="34" charset="0"/>
              <a:buChar char="•"/>
            </a:pPr>
            <a:r>
              <a:rPr lang="en-US" sz="2400" dirty="0">
                <a:solidFill>
                  <a:schemeClr val="tx2"/>
                </a:solidFill>
              </a:rPr>
              <a:t>Step away from the teacher role and commit to learning opportunities </a:t>
            </a:r>
            <a:br>
              <a:rPr lang="en-US" sz="2400" dirty="0">
                <a:solidFill>
                  <a:schemeClr val="tx2"/>
                </a:solidFill>
              </a:rPr>
            </a:br>
            <a:r>
              <a:rPr lang="en-US" sz="2400" dirty="0">
                <a:solidFill>
                  <a:schemeClr val="tx2"/>
                </a:solidFill>
              </a:rPr>
              <a:t>that ask you to wear a “student hat.”</a:t>
            </a:r>
          </a:p>
          <a:p>
            <a:pPr marL="342900" indent="-342900">
              <a:lnSpc>
                <a:spcPct val="100000"/>
              </a:lnSpc>
              <a:spcBef>
                <a:spcPts val="900"/>
              </a:spcBef>
              <a:buClr>
                <a:schemeClr val="accent3">
                  <a:lumMod val="75000"/>
                </a:schemeClr>
              </a:buClr>
              <a:buFont typeface="Arial" panose="020B0604020202020204" pitchFamily="34" charset="0"/>
              <a:buChar char="•"/>
            </a:pPr>
            <a:r>
              <a:rPr lang="en-US" sz="2400" dirty="0">
                <a:solidFill>
                  <a:schemeClr val="tx2"/>
                </a:solidFill>
              </a:rPr>
              <a:t>Accept that discomfort is a necessary part of the learning process.</a:t>
            </a:r>
          </a:p>
          <a:p>
            <a:pPr marL="342900" indent="-342900">
              <a:lnSpc>
                <a:spcPct val="100000"/>
              </a:lnSpc>
              <a:spcBef>
                <a:spcPts val="900"/>
              </a:spcBef>
              <a:buClr>
                <a:schemeClr val="accent3">
                  <a:lumMod val="75000"/>
                </a:schemeClr>
              </a:buClr>
              <a:buFont typeface="Arial" panose="020B0604020202020204" pitchFamily="34" charset="0"/>
              <a:buChar char="•"/>
            </a:pPr>
            <a:r>
              <a:rPr lang="en-US" sz="2400" dirty="0">
                <a:solidFill>
                  <a:schemeClr val="tx2"/>
                </a:solidFill>
              </a:rPr>
              <a:t>Develop a habit of daily journaling or engage in other forms of reflective practice to promote personal growth.</a:t>
            </a:r>
          </a:p>
          <a:p>
            <a:pPr marL="342900" indent="-342900">
              <a:lnSpc>
                <a:spcPct val="100000"/>
              </a:lnSpc>
              <a:spcBef>
                <a:spcPts val="900"/>
              </a:spcBef>
              <a:buClr>
                <a:schemeClr val="accent3">
                  <a:lumMod val="75000"/>
                </a:schemeClr>
              </a:buClr>
              <a:buFont typeface="Arial" panose="020B0604020202020204" pitchFamily="34" charset="0"/>
              <a:buChar char="•"/>
            </a:pPr>
            <a:r>
              <a:rPr lang="en-US" sz="2400" dirty="0">
                <a:solidFill>
                  <a:schemeClr val="tx2"/>
                </a:solidFill>
              </a:rPr>
              <a:t>Seek feedback and support from peers, coaches, and supervisors throughout the curriculum implementation process.</a:t>
            </a:r>
          </a:p>
          <a:p>
            <a:pPr marL="342900" indent="-342900">
              <a:lnSpc>
                <a:spcPct val="100000"/>
              </a:lnSpc>
              <a:spcBef>
                <a:spcPts val="900"/>
              </a:spcBef>
              <a:buClr>
                <a:schemeClr val="accent3">
                  <a:lumMod val="75000"/>
                </a:schemeClr>
              </a:buClr>
              <a:buFont typeface="Arial" panose="020B0604020202020204" pitchFamily="34" charset="0"/>
              <a:buChar char="•"/>
            </a:pPr>
            <a:r>
              <a:rPr lang="en-US" sz="2400" dirty="0">
                <a:solidFill>
                  <a:schemeClr val="tx2"/>
                </a:solidFill>
              </a:rPr>
              <a:t>Contribute to and use change management tools, including Innovation Configuration maps, to guide improvement efforts.</a:t>
            </a:r>
          </a:p>
        </p:txBody>
      </p:sp>
    </p:spTree>
    <p:extLst>
      <p:ext uri="{BB962C8B-B14F-4D97-AF65-F5344CB8AC3E}">
        <p14:creationId xmlns:p14="http://schemas.microsoft.com/office/powerpoint/2010/main" val="30450763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D96CC682-E5E8-6165-0CBE-228EEAE88E0B}"/>
              </a:ext>
            </a:extLst>
          </p:cNvPr>
          <p:cNvSpPr/>
          <p:nvPr/>
        </p:nvSpPr>
        <p:spPr>
          <a:xfrm>
            <a:off x="0" y="0"/>
            <a:ext cx="1409700" cy="6482443"/>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ue sign with white text&#10;&#10;Description automatically generated with low confidence">
            <a:extLst>
              <a:ext uri="{FF2B5EF4-FFF2-40B4-BE49-F238E27FC236}">
                <a16:creationId xmlns:a16="http://schemas.microsoft.com/office/drawing/2014/main" id="{6783C458-F5F5-3BD7-F3F7-9AEC992B2B37}"/>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72031" y="370021"/>
            <a:ext cx="879676" cy="897902"/>
          </a:xfrm>
          <a:prstGeom prst="rect">
            <a:avLst/>
          </a:prstGeom>
          <a:effectLst>
            <a:outerShdw blurRad="203200" dist="190500" dir="8100000" algn="tr" rotWithShape="0">
              <a:prstClr val="black">
                <a:alpha val="40000"/>
              </a:prstClr>
            </a:outerShdw>
          </a:effectLst>
        </p:spPr>
      </p:pic>
      <p:pic>
        <p:nvPicPr>
          <p:cNvPr id="9" name="Picture 8" descr="A blue sign with white text&#10;&#10;Description automatically generated with low confidence">
            <a:extLst>
              <a:ext uri="{FF2B5EF4-FFF2-40B4-BE49-F238E27FC236}">
                <a16:creationId xmlns:a16="http://schemas.microsoft.com/office/drawing/2014/main" id="{421A992E-FE4A-AA84-5C9B-321FFC5E7A3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60455" y="2703917"/>
            <a:ext cx="891251" cy="897902"/>
          </a:xfrm>
          <a:prstGeom prst="rect">
            <a:avLst/>
          </a:prstGeom>
          <a:effectLst>
            <a:outerShdw blurRad="203200" dist="190500" dir="8100000" algn="tr" rotWithShape="0">
              <a:prstClr val="black">
                <a:alpha val="40000"/>
              </a:prstClr>
            </a:outerShdw>
          </a:effectLst>
        </p:spPr>
      </p:pic>
      <p:pic>
        <p:nvPicPr>
          <p:cNvPr id="10" name="Picture 9" descr="A blue sign with white text&#10;&#10;Description automatically generated with low confidence">
            <a:extLst>
              <a:ext uri="{FF2B5EF4-FFF2-40B4-BE49-F238E27FC236}">
                <a16:creationId xmlns:a16="http://schemas.microsoft.com/office/drawing/2014/main" id="{C045C5E8-2774-121A-806A-4DE4EC17D8E1}"/>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272031" y="1526162"/>
            <a:ext cx="879676" cy="897902"/>
          </a:xfrm>
          <a:prstGeom prst="rect">
            <a:avLst/>
          </a:prstGeom>
          <a:effectLst>
            <a:outerShdw blurRad="203200" dist="190500" dir="8100000" algn="tr" rotWithShape="0">
              <a:prstClr val="black">
                <a:alpha val="40000"/>
              </a:prstClr>
            </a:outerShdw>
          </a:effectLst>
        </p:spPr>
      </p:pic>
      <p:sp>
        <p:nvSpPr>
          <p:cNvPr id="4" name="Rectangle 3">
            <a:extLst>
              <a:ext uri="{FF2B5EF4-FFF2-40B4-BE49-F238E27FC236}">
                <a16:creationId xmlns:a16="http://schemas.microsoft.com/office/drawing/2014/main" id="{AC50E2E0-82FC-5ACC-F9AF-E36D6EDABA7A}"/>
              </a:ext>
            </a:extLst>
          </p:cNvPr>
          <p:cNvSpPr/>
          <p:nvPr/>
        </p:nvSpPr>
        <p:spPr>
          <a:xfrm>
            <a:off x="1409700" y="0"/>
            <a:ext cx="10782300" cy="1814413"/>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8B398070-1D1A-C99B-823F-08C21DDDDDA2}"/>
              </a:ext>
            </a:extLst>
          </p:cNvPr>
          <p:cNvSpPr txBox="1"/>
          <p:nvPr/>
        </p:nvSpPr>
        <p:spPr>
          <a:xfrm>
            <a:off x="1688659" y="496767"/>
            <a:ext cx="9697997" cy="1077218"/>
          </a:xfrm>
          <a:prstGeom prst="rect">
            <a:avLst/>
          </a:prstGeom>
          <a:noFill/>
        </p:spPr>
        <p:txBody>
          <a:bodyPr wrap="square" rtlCol="0">
            <a:spAutoFit/>
          </a:bodyPr>
          <a:lstStyle/>
          <a:p>
            <a:r>
              <a:rPr lang="en-US" sz="3200" dirty="0">
                <a:solidFill>
                  <a:schemeClr val="bg1"/>
                </a:solidFill>
              </a:rPr>
              <a:t>Recommendations for Teachers:</a:t>
            </a:r>
          </a:p>
          <a:p>
            <a:r>
              <a:rPr lang="en-US" sz="3200" dirty="0">
                <a:solidFill>
                  <a:schemeClr val="bg1"/>
                </a:solidFill>
              </a:rPr>
              <a:t>Essentials Elements</a:t>
            </a:r>
            <a:endParaRPr lang="en-US" sz="3200" dirty="0">
              <a:solidFill>
                <a:schemeClr val="tx2"/>
              </a:solidFill>
            </a:endParaRPr>
          </a:p>
        </p:txBody>
      </p:sp>
      <p:sp>
        <p:nvSpPr>
          <p:cNvPr id="13" name="TextBox 12">
            <a:extLst>
              <a:ext uri="{FF2B5EF4-FFF2-40B4-BE49-F238E27FC236}">
                <a16:creationId xmlns:a16="http://schemas.microsoft.com/office/drawing/2014/main" id="{EA50BA45-9530-C05C-E55E-A3ABD1C4C6BB}"/>
              </a:ext>
            </a:extLst>
          </p:cNvPr>
          <p:cNvSpPr txBox="1"/>
          <p:nvPr/>
        </p:nvSpPr>
        <p:spPr>
          <a:xfrm>
            <a:off x="1842053" y="1989148"/>
            <a:ext cx="9679387" cy="4247317"/>
          </a:xfrm>
          <a:prstGeom prst="rect">
            <a:avLst/>
          </a:prstGeom>
          <a:noFill/>
        </p:spPr>
        <p:txBody>
          <a:bodyPr wrap="square" rtlCol="0">
            <a:spAutoFit/>
          </a:bodyPr>
          <a:lstStyle/>
          <a:p>
            <a:pPr marL="342900" indent="-342900">
              <a:lnSpc>
                <a:spcPct val="100000"/>
              </a:lnSpc>
              <a:spcBef>
                <a:spcPts val="900"/>
              </a:spcBef>
              <a:buClr>
                <a:schemeClr val="accent3">
                  <a:lumMod val="75000"/>
                </a:schemeClr>
              </a:buClr>
              <a:buFont typeface="Arial" panose="020B0604020202020204" pitchFamily="34" charset="0"/>
              <a:buChar char="•"/>
            </a:pPr>
            <a:r>
              <a:rPr lang="en-US" sz="2400" dirty="0">
                <a:solidFill>
                  <a:schemeClr val="tx2"/>
                </a:solidFill>
              </a:rPr>
              <a:t>Contribute to and champion a vision for teaching and learning </a:t>
            </a:r>
            <a:br>
              <a:rPr lang="en-US" sz="2400" dirty="0">
                <a:solidFill>
                  <a:schemeClr val="tx2"/>
                </a:solidFill>
              </a:rPr>
            </a:br>
            <a:r>
              <a:rPr lang="en-US" sz="2400" dirty="0">
                <a:solidFill>
                  <a:schemeClr val="tx2"/>
                </a:solidFill>
              </a:rPr>
              <a:t>supported by curriculum-based professional learning.</a:t>
            </a:r>
          </a:p>
          <a:p>
            <a:pPr marL="342900" indent="-342900">
              <a:lnSpc>
                <a:spcPct val="100000"/>
              </a:lnSpc>
              <a:spcBef>
                <a:spcPts val="900"/>
              </a:spcBef>
              <a:buClr>
                <a:schemeClr val="accent3">
                  <a:lumMod val="75000"/>
                </a:schemeClr>
              </a:buClr>
              <a:buFont typeface="Arial" panose="020B0604020202020204" pitchFamily="34" charset="0"/>
              <a:buChar char="•"/>
            </a:pPr>
            <a:r>
              <a:rPr lang="en-US" sz="2400" dirty="0">
                <a:solidFill>
                  <a:schemeClr val="tx2"/>
                </a:solidFill>
              </a:rPr>
              <a:t>Be able to explain curricular coherence that transcends grade levels </a:t>
            </a:r>
            <a:br>
              <a:rPr lang="en-US" sz="2400" dirty="0">
                <a:solidFill>
                  <a:schemeClr val="tx2"/>
                </a:solidFill>
              </a:rPr>
            </a:br>
            <a:r>
              <a:rPr lang="en-US" sz="2400" dirty="0">
                <a:solidFill>
                  <a:schemeClr val="tx2"/>
                </a:solidFill>
              </a:rPr>
              <a:t>or courses. </a:t>
            </a:r>
          </a:p>
          <a:p>
            <a:pPr marL="342900" indent="-342900">
              <a:lnSpc>
                <a:spcPct val="100000"/>
              </a:lnSpc>
              <a:spcBef>
                <a:spcPts val="900"/>
              </a:spcBef>
              <a:buClr>
                <a:schemeClr val="accent3">
                  <a:lumMod val="75000"/>
                </a:schemeClr>
              </a:buClr>
              <a:buFont typeface="Arial" panose="020B0604020202020204" pitchFamily="34" charset="0"/>
              <a:buChar char="•"/>
            </a:pPr>
            <a:r>
              <a:rPr lang="en-US" sz="2400" dirty="0">
                <a:solidFill>
                  <a:schemeClr val="tx2"/>
                </a:solidFill>
              </a:rPr>
              <a:t>Limit supplementary materials to those that are clearly aligned with </a:t>
            </a:r>
            <a:br>
              <a:rPr lang="en-US" sz="2400" dirty="0">
                <a:solidFill>
                  <a:schemeClr val="tx2"/>
                </a:solidFill>
              </a:rPr>
            </a:br>
            <a:r>
              <a:rPr lang="en-US" sz="2400" dirty="0">
                <a:solidFill>
                  <a:schemeClr val="tx2"/>
                </a:solidFill>
              </a:rPr>
              <a:t>the vision for teaching and learning and core curriculum.</a:t>
            </a:r>
          </a:p>
          <a:p>
            <a:pPr marL="342900" indent="-342900">
              <a:lnSpc>
                <a:spcPct val="100000"/>
              </a:lnSpc>
              <a:spcBef>
                <a:spcPts val="900"/>
              </a:spcBef>
              <a:buClr>
                <a:schemeClr val="accent3">
                  <a:lumMod val="75000"/>
                </a:schemeClr>
              </a:buClr>
              <a:buFont typeface="Arial" panose="020B0604020202020204" pitchFamily="34" charset="0"/>
              <a:buChar char="•"/>
            </a:pPr>
            <a:r>
              <a:rPr lang="en-US" sz="2400" dirty="0">
                <a:solidFill>
                  <a:schemeClr val="tx2"/>
                </a:solidFill>
              </a:rPr>
              <a:t>Be advocates and good stewards of professional learning time and resources; hold peers and facilitators to the same standards.</a:t>
            </a:r>
          </a:p>
          <a:p>
            <a:pPr marL="342900" indent="-342900">
              <a:lnSpc>
                <a:spcPct val="100000"/>
              </a:lnSpc>
              <a:spcBef>
                <a:spcPts val="900"/>
              </a:spcBef>
              <a:buClr>
                <a:schemeClr val="accent3">
                  <a:lumMod val="75000"/>
                </a:schemeClr>
              </a:buClr>
              <a:buFont typeface="Arial" panose="020B0604020202020204" pitchFamily="34" charset="0"/>
              <a:buChar char="•"/>
            </a:pPr>
            <a:r>
              <a:rPr lang="en-US" sz="2400" dirty="0">
                <a:solidFill>
                  <a:schemeClr val="tx2"/>
                </a:solidFill>
              </a:rPr>
              <a:t>Act as an advocate for professional learning grounded in district curriculum and instructional materials.</a:t>
            </a:r>
          </a:p>
        </p:txBody>
      </p:sp>
    </p:spTree>
    <p:extLst>
      <p:ext uri="{BB962C8B-B14F-4D97-AF65-F5344CB8AC3E}">
        <p14:creationId xmlns:p14="http://schemas.microsoft.com/office/powerpoint/2010/main" val="964689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8B398070-1D1A-C99B-823F-08C21DDDDDA2}"/>
              </a:ext>
            </a:extLst>
          </p:cNvPr>
          <p:cNvSpPr txBox="1"/>
          <p:nvPr/>
        </p:nvSpPr>
        <p:spPr>
          <a:xfrm>
            <a:off x="1629706" y="142931"/>
            <a:ext cx="10562294" cy="1077218"/>
          </a:xfrm>
          <a:prstGeom prst="rect">
            <a:avLst/>
          </a:prstGeom>
          <a:noFill/>
        </p:spPr>
        <p:txBody>
          <a:bodyPr wrap="square" rtlCol="0">
            <a:spAutoFit/>
          </a:bodyPr>
          <a:lstStyle/>
          <a:p>
            <a:r>
              <a:rPr lang="en-US" sz="3200" b="1" dirty="0">
                <a:solidFill>
                  <a:schemeClr val="tx2"/>
                </a:solidFill>
              </a:rPr>
              <a:t>Recommendations for Others</a:t>
            </a:r>
          </a:p>
          <a:p>
            <a:r>
              <a:rPr lang="en-US" sz="3200" dirty="0">
                <a:solidFill>
                  <a:schemeClr val="tx2"/>
                </a:solidFill>
              </a:rPr>
              <a:t>Examining Others’ Practice</a:t>
            </a:r>
            <a:endParaRPr lang="en-US" sz="3200" i="1" dirty="0">
              <a:solidFill>
                <a:schemeClr val="tx2"/>
              </a:solidFill>
            </a:endParaRPr>
          </a:p>
        </p:txBody>
      </p:sp>
      <p:sp>
        <p:nvSpPr>
          <p:cNvPr id="7" name="TextBox 6">
            <a:extLst>
              <a:ext uri="{FF2B5EF4-FFF2-40B4-BE49-F238E27FC236}">
                <a16:creationId xmlns:a16="http://schemas.microsoft.com/office/drawing/2014/main" id="{2F85C2F9-ACCE-4EE2-C907-AF3B0E8DF95A}"/>
              </a:ext>
            </a:extLst>
          </p:cNvPr>
          <p:cNvSpPr txBox="1"/>
          <p:nvPr/>
        </p:nvSpPr>
        <p:spPr>
          <a:xfrm>
            <a:off x="0" y="191967"/>
            <a:ext cx="1409700" cy="1015663"/>
          </a:xfrm>
          <a:prstGeom prst="rect">
            <a:avLst/>
          </a:prstGeom>
          <a:noFill/>
        </p:spPr>
        <p:txBody>
          <a:bodyPr wrap="square">
            <a:spAutoFit/>
          </a:bodyPr>
          <a:lstStyle/>
          <a:p>
            <a:pPr algn="ctr"/>
            <a:r>
              <a:rPr lang="en-US" sz="2400" dirty="0">
                <a:solidFill>
                  <a:schemeClr val="accent6">
                    <a:lumMod val="20000"/>
                    <a:lumOff val="80000"/>
                  </a:schemeClr>
                </a:solidFill>
              </a:rPr>
              <a:t>Protocol</a:t>
            </a:r>
            <a:r>
              <a:rPr lang="en-US" sz="2400" b="1" dirty="0">
                <a:solidFill>
                  <a:schemeClr val="accent6">
                    <a:lumMod val="20000"/>
                    <a:lumOff val="80000"/>
                  </a:schemeClr>
                </a:solidFill>
              </a:rPr>
              <a:t> </a:t>
            </a:r>
          </a:p>
          <a:p>
            <a:pPr algn="ctr"/>
            <a:r>
              <a:rPr lang="en-US" sz="3600" b="1" dirty="0">
                <a:solidFill>
                  <a:schemeClr val="accent6">
                    <a:lumMod val="20000"/>
                    <a:lumOff val="80000"/>
                  </a:schemeClr>
                </a:solidFill>
              </a:rPr>
              <a:t>7.3</a:t>
            </a:r>
            <a:endParaRPr lang="en-US" sz="3600" dirty="0">
              <a:solidFill>
                <a:schemeClr val="accent6">
                  <a:lumMod val="20000"/>
                  <a:lumOff val="80000"/>
                </a:schemeClr>
              </a:solidFill>
            </a:endParaRPr>
          </a:p>
        </p:txBody>
      </p:sp>
      <p:sp>
        <p:nvSpPr>
          <p:cNvPr id="5" name="Subtitle 2">
            <a:extLst>
              <a:ext uri="{FF2B5EF4-FFF2-40B4-BE49-F238E27FC236}">
                <a16:creationId xmlns:a16="http://schemas.microsoft.com/office/drawing/2014/main" id="{EAD4F96B-15ED-D4F4-0F29-EDC19E8EF1C5}"/>
              </a:ext>
            </a:extLst>
          </p:cNvPr>
          <p:cNvSpPr txBox="1">
            <a:spLocks/>
          </p:cNvSpPr>
          <p:nvPr/>
        </p:nvSpPr>
        <p:spPr>
          <a:xfrm>
            <a:off x="387127" y="2045610"/>
            <a:ext cx="5366560" cy="397224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bg2"/>
              </a:buClr>
              <a:buFont typeface="Arial" panose="020B0604020202020204" pitchFamily="34" charset="0"/>
              <a:buChar char="•"/>
              <a:defRPr sz="28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Clr>
                <a:schemeClr val="bg2"/>
              </a:buClr>
              <a:buFont typeface="Arial" panose="020B06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Clr>
                <a:schemeClr val="bg2"/>
              </a:buClr>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Clr>
                <a:schemeClr val="bg2"/>
              </a:buClr>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Clr>
                <a:schemeClr val="bg2"/>
              </a:buClr>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7472">
              <a:lnSpc>
                <a:spcPct val="100000"/>
              </a:lnSpc>
              <a:spcBef>
                <a:spcPts val="1200"/>
              </a:spcBef>
              <a:buClr>
                <a:schemeClr val="accent3">
                  <a:lumMod val="75000"/>
                </a:schemeClr>
              </a:buClr>
            </a:pPr>
            <a:r>
              <a:rPr lang="en-US" sz="2400" dirty="0"/>
              <a:t>Study the next two slides that address roles and responsibilities for others in school systems.</a:t>
            </a:r>
          </a:p>
          <a:p>
            <a:pPr marL="342900" indent="-347472">
              <a:lnSpc>
                <a:spcPct val="100000"/>
              </a:lnSpc>
              <a:spcBef>
                <a:spcPts val="1200"/>
              </a:spcBef>
              <a:buClr>
                <a:schemeClr val="accent3">
                  <a:lumMod val="75000"/>
                </a:schemeClr>
              </a:buClr>
            </a:pPr>
            <a:r>
              <a:rPr lang="en-US" sz="2400" dirty="0"/>
              <a:t>Based on your perspective and experience address the questions in the </a:t>
            </a:r>
            <a:r>
              <a:rPr lang="en-US" sz="2400" i="1" dirty="0"/>
              <a:t>Learning Journal.</a:t>
            </a:r>
            <a:endParaRPr lang="en-US" sz="2400" dirty="0"/>
          </a:p>
          <a:p>
            <a:pPr marL="342900" indent="-347472">
              <a:lnSpc>
                <a:spcPct val="100000"/>
              </a:lnSpc>
              <a:spcBef>
                <a:spcPts val="1200"/>
              </a:spcBef>
              <a:buClr>
                <a:schemeClr val="accent3">
                  <a:lumMod val="75000"/>
                </a:schemeClr>
              </a:buClr>
            </a:pPr>
            <a:r>
              <a:rPr lang="en-US" sz="2400" dirty="0"/>
              <a:t>Learning teams: Discuss your observations. </a:t>
            </a:r>
          </a:p>
        </p:txBody>
      </p:sp>
      <p:sp>
        <p:nvSpPr>
          <p:cNvPr id="2" name="TextBox 1">
            <a:extLst>
              <a:ext uri="{FF2B5EF4-FFF2-40B4-BE49-F238E27FC236}">
                <a16:creationId xmlns:a16="http://schemas.microsoft.com/office/drawing/2014/main" id="{B0DDA989-5BB7-34E0-38E4-2FA4338A5516}"/>
              </a:ext>
            </a:extLst>
          </p:cNvPr>
          <p:cNvSpPr txBox="1"/>
          <p:nvPr/>
        </p:nvSpPr>
        <p:spPr>
          <a:xfrm>
            <a:off x="1629706" y="1300684"/>
            <a:ext cx="6813176" cy="461665"/>
          </a:xfrm>
          <a:prstGeom prst="rect">
            <a:avLst/>
          </a:prstGeom>
          <a:noFill/>
        </p:spPr>
        <p:txBody>
          <a:bodyPr wrap="square">
            <a:spAutoFit/>
          </a:bodyPr>
          <a:lstStyle/>
          <a:p>
            <a:pPr>
              <a:spcBef>
                <a:spcPts val="1200"/>
              </a:spcBef>
              <a:buClr>
                <a:schemeClr val="bg2"/>
              </a:buClr>
            </a:pPr>
            <a:r>
              <a:rPr lang="en-US" sz="2400" dirty="0">
                <a:solidFill>
                  <a:schemeClr val="tx2"/>
                </a:solidFill>
              </a:rPr>
              <a:t>Refer to Protocol 7.3 in the </a:t>
            </a:r>
            <a:r>
              <a:rPr lang="en-US" sz="2400" i="1" dirty="0">
                <a:solidFill>
                  <a:schemeClr val="tx2"/>
                </a:solidFill>
              </a:rPr>
              <a:t>Learning Journal </a:t>
            </a:r>
            <a:r>
              <a:rPr lang="en-US" sz="2400" dirty="0">
                <a:solidFill>
                  <a:schemeClr val="tx2"/>
                </a:solidFill>
              </a:rPr>
              <a:t>(p. 33). </a:t>
            </a:r>
          </a:p>
        </p:txBody>
      </p:sp>
      <p:pic>
        <p:nvPicPr>
          <p:cNvPr id="13" name="Picture 12" descr="A teacher teaching a class.">
            <a:extLst>
              <a:ext uri="{FF2B5EF4-FFF2-40B4-BE49-F238E27FC236}">
                <a16:creationId xmlns:a16="http://schemas.microsoft.com/office/drawing/2014/main" id="{22C411C9-8B11-8B4F-CE67-1E7B2C8EF418}"/>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7233378" y="2045610"/>
            <a:ext cx="4571495" cy="4260417"/>
          </a:xfrm>
          <a:prstGeom prst="rect">
            <a:avLst/>
          </a:prstGeom>
        </p:spPr>
      </p:pic>
    </p:spTree>
    <p:extLst>
      <p:ext uri="{BB962C8B-B14F-4D97-AF65-F5344CB8AC3E}">
        <p14:creationId xmlns:p14="http://schemas.microsoft.com/office/powerpoint/2010/main" val="40353466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D96CC682-E5E8-6165-0CBE-228EEAE88E0B}"/>
              </a:ext>
            </a:extLst>
          </p:cNvPr>
          <p:cNvSpPr/>
          <p:nvPr/>
        </p:nvSpPr>
        <p:spPr>
          <a:xfrm>
            <a:off x="0" y="0"/>
            <a:ext cx="1409700" cy="6482443"/>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AC50E2E0-82FC-5ACC-F9AF-E36D6EDABA7A}"/>
              </a:ext>
            </a:extLst>
          </p:cNvPr>
          <p:cNvSpPr/>
          <p:nvPr/>
        </p:nvSpPr>
        <p:spPr>
          <a:xfrm>
            <a:off x="1409700" y="0"/>
            <a:ext cx="10782300" cy="1814413"/>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8B398070-1D1A-C99B-823F-08C21DDDDDA2}"/>
              </a:ext>
            </a:extLst>
          </p:cNvPr>
          <p:cNvSpPr txBox="1"/>
          <p:nvPr/>
        </p:nvSpPr>
        <p:spPr>
          <a:xfrm>
            <a:off x="1520052" y="1949611"/>
            <a:ext cx="2768600" cy="2062103"/>
          </a:xfrm>
          <a:prstGeom prst="rect">
            <a:avLst/>
          </a:prstGeom>
          <a:noFill/>
        </p:spPr>
        <p:txBody>
          <a:bodyPr wrap="square" rtlCol="0">
            <a:spAutoFit/>
          </a:bodyPr>
          <a:lstStyle/>
          <a:p>
            <a:r>
              <a:rPr lang="en-US" sz="3200" dirty="0">
                <a:solidFill>
                  <a:schemeClr val="bg2"/>
                </a:solidFill>
              </a:rPr>
              <a:t>Professional Learning </a:t>
            </a:r>
            <a:br>
              <a:rPr lang="en-US" sz="3200" dirty="0">
                <a:solidFill>
                  <a:schemeClr val="bg2"/>
                </a:solidFill>
              </a:rPr>
            </a:br>
            <a:r>
              <a:rPr lang="en-US" sz="3200" dirty="0">
                <a:solidFill>
                  <a:schemeClr val="bg2"/>
                </a:solidFill>
              </a:rPr>
              <a:t>Providers and Coaches</a:t>
            </a:r>
          </a:p>
        </p:txBody>
      </p:sp>
      <p:pic>
        <p:nvPicPr>
          <p:cNvPr id="2" name="Picture 1" descr="Chart.">
            <a:extLst>
              <a:ext uri="{FF2B5EF4-FFF2-40B4-BE49-F238E27FC236}">
                <a16:creationId xmlns:a16="http://schemas.microsoft.com/office/drawing/2014/main" id="{16B8EC91-4491-FCBD-8AFA-C8EC2D93CDF2}"/>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870747" y="0"/>
            <a:ext cx="7321253" cy="6482443"/>
          </a:xfrm>
          <a:prstGeom prst="rect">
            <a:avLst/>
          </a:prstGeom>
          <a:ln w="6350">
            <a:noFill/>
          </a:ln>
        </p:spPr>
      </p:pic>
      <p:sp>
        <p:nvSpPr>
          <p:cNvPr id="3" name="TextBox 2">
            <a:extLst>
              <a:ext uri="{FF2B5EF4-FFF2-40B4-BE49-F238E27FC236}">
                <a16:creationId xmlns:a16="http://schemas.microsoft.com/office/drawing/2014/main" id="{C452BC0F-5D98-2512-920B-553F69116408}"/>
              </a:ext>
            </a:extLst>
          </p:cNvPr>
          <p:cNvSpPr txBox="1"/>
          <p:nvPr/>
        </p:nvSpPr>
        <p:spPr>
          <a:xfrm>
            <a:off x="1520052" y="1045963"/>
            <a:ext cx="3350695" cy="535531"/>
          </a:xfrm>
          <a:prstGeom prst="rect">
            <a:avLst/>
          </a:prstGeom>
          <a:noFill/>
        </p:spPr>
        <p:txBody>
          <a:bodyPr wrap="square" rtlCol="0">
            <a:spAutoFit/>
          </a:bodyPr>
          <a:lstStyle/>
          <a:p>
            <a:pPr lvl="0">
              <a:lnSpc>
                <a:spcPct val="90000"/>
              </a:lnSpc>
              <a:spcAft>
                <a:spcPts val="600"/>
              </a:spcAft>
              <a:buClr>
                <a:srgbClr val="266550"/>
              </a:buClr>
              <a:buSzPts val="3200"/>
            </a:pPr>
            <a:r>
              <a:rPr lang="en-US" sz="3200" dirty="0">
                <a:solidFill>
                  <a:schemeClr val="bg1"/>
                </a:solidFill>
              </a:rPr>
              <a:t>Recommendations</a:t>
            </a:r>
            <a:endParaRPr lang="en-US" sz="3200" b="1" dirty="0">
              <a:solidFill>
                <a:srgbClr val="FF0000"/>
              </a:solidFill>
            </a:endParaRPr>
          </a:p>
        </p:txBody>
      </p:sp>
    </p:spTree>
    <p:extLst>
      <p:ext uri="{BB962C8B-B14F-4D97-AF65-F5344CB8AC3E}">
        <p14:creationId xmlns:p14="http://schemas.microsoft.com/office/powerpoint/2010/main" val="10779194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D96CC682-E5E8-6165-0CBE-228EEAE88E0B}"/>
              </a:ext>
            </a:extLst>
          </p:cNvPr>
          <p:cNvSpPr/>
          <p:nvPr/>
        </p:nvSpPr>
        <p:spPr>
          <a:xfrm>
            <a:off x="0" y="0"/>
            <a:ext cx="1409700" cy="6482443"/>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AC50E2E0-82FC-5ACC-F9AF-E36D6EDABA7A}"/>
              </a:ext>
            </a:extLst>
          </p:cNvPr>
          <p:cNvSpPr/>
          <p:nvPr/>
        </p:nvSpPr>
        <p:spPr>
          <a:xfrm>
            <a:off x="1409700" y="0"/>
            <a:ext cx="10782300" cy="1814413"/>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descr="Chart.">
            <a:extLst>
              <a:ext uri="{FF2B5EF4-FFF2-40B4-BE49-F238E27FC236}">
                <a16:creationId xmlns:a16="http://schemas.microsoft.com/office/drawing/2014/main" id="{5D13A76A-391A-C6D3-3DEF-B2325AF7298B}"/>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421663" y="-1"/>
            <a:ext cx="6832767" cy="6482443"/>
          </a:xfrm>
          <a:prstGeom prst="rect">
            <a:avLst/>
          </a:prstGeom>
          <a:ln w="6350">
            <a:noFill/>
          </a:ln>
        </p:spPr>
      </p:pic>
      <p:sp>
        <p:nvSpPr>
          <p:cNvPr id="5" name="TextBox 4">
            <a:extLst>
              <a:ext uri="{FF2B5EF4-FFF2-40B4-BE49-F238E27FC236}">
                <a16:creationId xmlns:a16="http://schemas.microsoft.com/office/drawing/2014/main" id="{3BBB1B3E-5C96-A6D7-E388-EDFD25A00560}"/>
              </a:ext>
            </a:extLst>
          </p:cNvPr>
          <p:cNvSpPr txBox="1"/>
          <p:nvPr/>
        </p:nvSpPr>
        <p:spPr>
          <a:xfrm>
            <a:off x="1560065" y="5043588"/>
            <a:ext cx="3733004" cy="1231106"/>
          </a:xfrm>
          <a:prstGeom prst="rect">
            <a:avLst/>
          </a:prstGeom>
          <a:noFill/>
        </p:spPr>
        <p:txBody>
          <a:bodyPr wrap="square" rtlCol="0">
            <a:spAutoFit/>
          </a:bodyPr>
          <a:lstStyle/>
          <a:p>
            <a:r>
              <a:rPr lang="en-US" sz="1600" b="1" dirty="0">
                <a:solidFill>
                  <a:schemeClr val="tx2"/>
                </a:solidFill>
              </a:rPr>
              <a:t>The Elements of Curriculum-Based Professional Learning</a:t>
            </a:r>
          </a:p>
          <a:p>
            <a:pPr>
              <a:spcBef>
                <a:spcPts val="1200"/>
              </a:spcBef>
            </a:pPr>
            <a:r>
              <a:rPr lang="en-US" sz="1600" dirty="0">
                <a:solidFill>
                  <a:schemeClr val="tx2"/>
                </a:solidFill>
              </a:rPr>
              <a:t>Learn more at </a:t>
            </a:r>
            <a:r>
              <a:rPr lang="en-US" sz="1600" dirty="0">
                <a:solidFill>
                  <a:srgbClr val="0070C0"/>
                </a:solidFill>
                <a:hlinkClick r:id="rId3">
                  <a:extLst>
                    <a:ext uri="{A12FA001-AC4F-418D-AE19-62706E023703}">
                      <ahyp:hlinkClr xmlns:ahyp="http://schemas.microsoft.com/office/drawing/2018/hyperlinkcolor" val="tx"/>
                    </a:ext>
                  </a:extLst>
                </a:hlinkClick>
              </a:rPr>
              <a:t>www.carnegie.org/elements</a:t>
            </a:r>
            <a:endParaRPr lang="en-US" sz="1600" dirty="0">
              <a:solidFill>
                <a:srgbClr val="0070C0"/>
              </a:solidFill>
            </a:endParaRPr>
          </a:p>
        </p:txBody>
      </p:sp>
      <p:sp>
        <p:nvSpPr>
          <p:cNvPr id="2" name="TextBox 1">
            <a:extLst>
              <a:ext uri="{FF2B5EF4-FFF2-40B4-BE49-F238E27FC236}">
                <a16:creationId xmlns:a16="http://schemas.microsoft.com/office/drawing/2014/main" id="{0A69F574-B3DB-805D-54FB-AFBCB4BD34C2}"/>
              </a:ext>
            </a:extLst>
          </p:cNvPr>
          <p:cNvSpPr txBox="1"/>
          <p:nvPr/>
        </p:nvSpPr>
        <p:spPr>
          <a:xfrm>
            <a:off x="1520052" y="1949611"/>
            <a:ext cx="2768600" cy="1077218"/>
          </a:xfrm>
          <a:prstGeom prst="rect">
            <a:avLst/>
          </a:prstGeom>
          <a:noFill/>
        </p:spPr>
        <p:txBody>
          <a:bodyPr wrap="square" rtlCol="0">
            <a:spAutoFit/>
          </a:bodyPr>
          <a:lstStyle/>
          <a:p>
            <a:r>
              <a:rPr lang="en-US" sz="3200" dirty="0">
                <a:solidFill>
                  <a:schemeClr val="bg2"/>
                </a:solidFill>
              </a:rPr>
              <a:t>System and </a:t>
            </a:r>
            <a:br>
              <a:rPr lang="en-US" sz="3200" dirty="0">
                <a:solidFill>
                  <a:schemeClr val="bg2"/>
                </a:solidFill>
              </a:rPr>
            </a:br>
            <a:r>
              <a:rPr lang="en-US" sz="3200" dirty="0">
                <a:solidFill>
                  <a:schemeClr val="bg2"/>
                </a:solidFill>
              </a:rPr>
              <a:t>School Leaders</a:t>
            </a:r>
          </a:p>
        </p:txBody>
      </p:sp>
      <p:sp>
        <p:nvSpPr>
          <p:cNvPr id="7" name="TextBox 6">
            <a:extLst>
              <a:ext uri="{FF2B5EF4-FFF2-40B4-BE49-F238E27FC236}">
                <a16:creationId xmlns:a16="http://schemas.microsoft.com/office/drawing/2014/main" id="{FC70C7A7-220F-B299-0CD3-E9A9527CBA85}"/>
              </a:ext>
            </a:extLst>
          </p:cNvPr>
          <p:cNvSpPr txBox="1"/>
          <p:nvPr/>
        </p:nvSpPr>
        <p:spPr>
          <a:xfrm>
            <a:off x="1520052" y="1045963"/>
            <a:ext cx="3350695" cy="535531"/>
          </a:xfrm>
          <a:prstGeom prst="rect">
            <a:avLst/>
          </a:prstGeom>
          <a:noFill/>
        </p:spPr>
        <p:txBody>
          <a:bodyPr wrap="square" rtlCol="0">
            <a:spAutoFit/>
          </a:bodyPr>
          <a:lstStyle/>
          <a:p>
            <a:pPr lvl="0">
              <a:lnSpc>
                <a:spcPct val="90000"/>
              </a:lnSpc>
              <a:spcAft>
                <a:spcPts val="600"/>
              </a:spcAft>
              <a:buClr>
                <a:srgbClr val="266550"/>
              </a:buClr>
              <a:buSzPts val="3200"/>
            </a:pPr>
            <a:r>
              <a:rPr lang="en-US" sz="3200" dirty="0">
                <a:solidFill>
                  <a:schemeClr val="bg1"/>
                </a:solidFill>
              </a:rPr>
              <a:t>Recommendations</a:t>
            </a:r>
            <a:endParaRPr lang="en-US" sz="3200" b="1" dirty="0">
              <a:solidFill>
                <a:srgbClr val="FF0000"/>
              </a:solidFill>
            </a:endParaRPr>
          </a:p>
        </p:txBody>
      </p:sp>
    </p:spTree>
    <p:extLst>
      <p:ext uri="{BB962C8B-B14F-4D97-AF65-F5344CB8AC3E}">
        <p14:creationId xmlns:p14="http://schemas.microsoft.com/office/powerpoint/2010/main" val="18407036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8B398070-1D1A-C99B-823F-08C21DDDDDA2}"/>
              </a:ext>
            </a:extLst>
          </p:cNvPr>
          <p:cNvSpPr txBox="1"/>
          <p:nvPr/>
        </p:nvSpPr>
        <p:spPr>
          <a:xfrm>
            <a:off x="1629706" y="142931"/>
            <a:ext cx="10562294" cy="1077218"/>
          </a:xfrm>
          <a:prstGeom prst="rect">
            <a:avLst/>
          </a:prstGeom>
          <a:noFill/>
        </p:spPr>
        <p:txBody>
          <a:bodyPr wrap="square" rtlCol="0">
            <a:spAutoFit/>
          </a:bodyPr>
          <a:lstStyle/>
          <a:p>
            <a:r>
              <a:rPr lang="en-US" sz="3200" b="1" dirty="0">
                <a:solidFill>
                  <a:schemeClr val="tx2"/>
                </a:solidFill>
              </a:rPr>
              <a:t>Where Do We Go From Here?</a:t>
            </a:r>
          </a:p>
          <a:p>
            <a:r>
              <a:rPr lang="en-US" sz="3200" dirty="0">
                <a:solidFill>
                  <a:schemeClr val="tx2"/>
                </a:solidFill>
              </a:rPr>
              <a:t>Examining Beliefs and Assumptions</a:t>
            </a:r>
            <a:endParaRPr lang="en-US" sz="3200" i="1" dirty="0">
              <a:solidFill>
                <a:schemeClr val="tx2"/>
              </a:solidFill>
            </a:endParaRPr>
          </a:p>
        </p:txBody>
      </p:sp>
      <p:sp>
        <p:nvSpPr>
          <p:cNvPr id="7" name="TextBox 6">
            <a:extLst>
              <a:ext uri="{FF2B5EF4-FFF2-40B4-BE49-F238E27FC236}">
                <a16:creationId xmlns:a16="http://schemas.microsoft.com/office/drawing/2014/main" id="{2F85C2F9-ACCE-4EE2-C907-AF3B0E8DF95A}"/>
              </a:ext>
            </a:extLst>
          </p:cNvPr>
          <p:cNvSpPr txBox="1"/>
          <p:nvPr/>
        </p:nvSpPr>
        <p:spPr>
          <a:xfrm>
            <a:off x="0" y="191967"/>
            <a:ext cx="1409700" cy="1015663"/>
          </a:xfrm>
          <a:prstGeom prst="rect">
            <a:avLst/>
          </a:prstGeom>
          <a:noFill/>
        </p:spPr>
        <p:txBody>
          <a:bodyPr wrap="square">
            <a:spAutoFit/>
          </a:bodyPr>
          <a:lstStyle/>
          <a:p>
            <a:pPr algn="ctr"/>
            <a:r>
              <a:rPr lang="en-US" sz="2400" dirty="0">
                <a:solidFill>
                  <a:schemeClr val="accent6">
                    <a:lumMod val="20000"/>
                    <a:lumOff val="80000"/>
                  </a:schemeClr>
                </a:solidFill>
              </a:rPr>
              <a:t>Protocol</a:t>
            </a:r>
            <a:r>
              <a:rPr lang="en-US" sz="2400" b="1" dirty="0">
                <a:solidFill>
                  <a:schemeClr val="accent6">
                    <a:lumMod val="20000"/>
                    <a:lumOff val="80000"/>
                  </a:schemeClr>
                </a:solidFill>
              </a:rPr>
              <a:t> </a:t>
            </a:r>
          </a:p>
          <a:p>
            <a:pPr algn="ctr"/>
            <a:r>
              <a:rPr lang="en-US" sz="3600" b="1" dirty="0">
                <a:solidFill>
                  <a:schemeClr val="accent6">
                    <a:lumMod val="20000"/>
                    <a:lumOff val="80000"/>
                  </a:schemeClr>
                </a:solidFill>
              </a:rPr>
              <a:t>7.4</a:t>
            </a:r>
            <a:endParaRPr lang="en-US" sz="3600" dirty="0">
              <a:solidFill>
                <a:schemeClr val="accent6">
                  <a:lumMod val="20000"/>
                  <a:lumOff val="80000"/>
                </a:schemeClr>
              </a:solidFill>
            </a:endParaRPr>
          </a:p>
        </p:txBody>
      </p:sp>
      <p:sp>
        <p:nvSpPr>
          <p:cNvPr id="5" name="Subtitle 2">
            <a:extLst>
              <a:ext uri="{FF2B5EF4-FFF2-40B4-BE49-F238E27FC236}">
                <a16:creationId xmlns:a16="http://schemas.microsoft.com/office/drawing/2014/main" id="{EAD4F96B-15ED-D4F4-0F29-EDC19E8EF1C5}"/>
              </a:ext>
            </a:extLst>
          </p:cNvPr>
          <p:cNvSpPr txBox="1">
            <a:spLocks/>
          </p:cNvSpPr>
          <p:nvPr/>
        </p:nvSpPr>
        <p:spPr>
          <a:xfrm>
            <a:off x="387126" y="2045610"/>
            <a:ext cx="7370525" cy="397224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Clr>
                <a:schemeClr val="bg2"/>
              </a:buClr>
              <a:buFont typeface="Arial" panose="020B0604020202020204" pitchFamily="34" charset="0"/>
              <a:buChar char="•"/>
              <a:defRPr sz="28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Clr>
                <a:schemeClr val="bg2"/>
              </a:buClr>
              <a:buFont typeface="Arial" panose="020B06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Clr>
                <a:schemeClr val="bg2"/>
              </a:buClr>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Clr>
                <a:schemeClr val="bg2"/>
              </a:buClr>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Clr>
                <a:schemeClr val="bg2"/>
              </a:buClr>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7472">
              <a:lnSpc>
                <a:spcPct val="100000"/>
              </a:lnSpc>
              <a:spcBef>
                <a:spcPts val="1200"/>
              </a:spcBef>
              <a:buClr>
                <a:schemeClr val="accent3">
                  <a:lumMod val="75000"/>
                </a:schemeClr>
              </a:buClr>
            </a:pPr>
            <a:r>
              <a:rPr lang="en-US" sz="2400" dirty="0"/>
              <a:t>Read the explanations offered for beliefs and assumptions on the next slide and consider the </a:t>
            </a:r>
            <a:br>
              <a:rPr lang="en-US" sz="2400" dirty="0"/>
            </a:br>
            <a:r>
              <a:rPr lang="en-US" sz="2400" dirty="0"/>
              <a:t>important role they play in this work. </a:t>
            </a:r>
          </a:p>
          <a:p>
            <a:pPr marL="342900" indent="-347472">
              <a:lnSpc>
                <a:spcPct val="100000"/>
              </a:lnSpc>
              <a:spcBef>
                <a:spcPts val="1200"/>
              </a:spcBef>
              <a:buClr>
                <a:schemeClr val="accent3">
                  <a:lumMod val="75000"/>
                </a:schemeClr>
              </a:buClr>
            </a:pPr>
            <a:r>
              <a:rPr lang="en-US" sz="2400" dirty="0"/>
              <a:t>Read the beliefs and assumptions associated with the field of curriculum-based professional learning that follow and rate yourself in the </a:t>
            </a:r>
            <a:r>
              <a:rPr lang="en-US" sz="2400" i="1" dirty="0"/>
              <a:t>Learning Journal.</a:t>
            </a:r>
          </a:p>
          <a:p>
            <a:pPr marL="342900" indent="-347472">
              <a:lnSpc>
                <a:spcPct val="100000"/>
              </a:lnSpc>
              <a:spcBef>
                <a:spcPts val="1200"/>
              </a:spcBef>
              <a:buClr>
                <a:schemeClr val="accent3">
                  <a:lumMod val="75000"/>
                </a:schemeClr>
              </a:buClr>
            </a:pPr>
            <a:r>
              <a:rPr lang="en-US" sz="2400" dirty="0"/>
              <a:t>Consider the degree to which your beliefs and assumptions shifted during these lessons and </a:t>
            </a:r>
            <a:br>
              <a:rPr lang="en-US" sz="2400" dirty="0"/>
            </a:br>
            <a:r>
              <a:rPr lang="en-US" sz="2400" dirty="0"/>
              <a:t>potential implications for your work ahead.</a:t>
            </a:r>
          </a:p>
          <a:p>
            <a:pPr marL="342900" indent="-347472">
              <a:lnSpc>
                <a:spcPct val="100000"/>
              </a:lnSpc>
              <a:spcBef>
                <a:spcPts val="1200"/>
              </a:spcBef>
              <a:buClr>
                <a:schemeClr val="accent3">
                  <a:lumMod val="75000"/>
                </a:schemeClr>
              </a:buClr>
            </a:pPr>
            <a:r>
              <a:rPr lang="en-US" sz="2400" dirty="0"/>
              <a:t>Learning teams: Discuss your observations. </a:t>
            </a:r>
          </a:p>
        </p:txBody>
      </p:sp>
      <p:sp>
        <p:nvSpPr>
          <p:cNvPr id="2" name="TextBox 1">
            <a:extLst>
              <a:ext uri="{FF2B5EF4-FFF2-40B4-BE49-F238E27FC236}">
                <a16:creationId xmlns:a16="http://schemas.microsoft.com/office/drawing/2014/main" id="{B0DDA989-5BB7-34E0-38E4-2FA4338A5516}"/>
              </a:ext>
            </a:extLst>
          </p:cNvPr>
          <p:cNvSpPr txBox="1"/>
          <p:nvPr/>
        </p:nvSpPr>
        <p:spPr>
          <a:xfrm>
            <a:off x="1629706" y="1300684"/>
            <a:ext cx="8885894" cy="461665"/>
          </a:xfrm>
          <a:prstGeom prst="rect">
            <a:avLst/>
          </a:prstGeom>
          <a:noFill/>
        </p:spPr>
        <p:txBody>
          <a:bodyPr wrap="square">
            <a:spAutoFit/>
          </a:bodyPr>
          <a:lstStyle/>
          <a:p>
            <a:pPr>
              <a:spcBef>
                <a:spcPts val="1200"/>
              </a:spcBef>
              <a:buClr>
                <a:schemeClr val="bg2"/>
              </a:buClr>
            </a:pPr>
            <a:r>
              <a:rPr lang="en-US" sz="2400" dirty="0">
                <a:solidFill>
                  <a:schemeClr val="tx2"/>
                </a:solidFill>
              </a:rPr>
              <a:t>Refer to Protocol 7.4 in the </a:t>
            </a:r>
            <a:r>
              <a:rPr lang="en-US" sz="2400" i="1" dirty="0">
                <a:solidFill>
                  <a:schemeClr val="tx2"/>
                </a:solidFill>
              </a:rPr>
              <a:t>Learning Journal </a:t>
            </a:r>
            <a:r>
              <a:rPr lang="en-US" sz="2400" dirty="0">
                <a:solidFill>
                  <a:schemeClr val="tx2"/>
                </a:solidFill>
              </a:rPr>
              <a:t>(pp. 33–35). </a:t>
            </a:r>
          </a:p>
        </p:txBody>
      </p:sp>
      <p:pic>
        <p:nvPicPr>
          <p:cNvPr id="3" name="Picture 2" descr="Two teachers discussing using a book and computer.">
            <a:extLst>
              <a:ext uri="{FF2B5EF4-FFF2-40B4-BE49-F238E27FC236}">
                <a16:creationId xmlns:a16="http://schemas.microsoft.com/office/drawing/2014/main" id="{282C173A-22CD-52E6-EAE4-7ADD1D773F06}"/>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7859251" y="2076910"/>
            <a:ext cx="4077967" cy="3972241"/>
          </a:xfrm>
          <a:prstGeom prst="rect">
            <a:avLst/>
          </a:prstGeom>
        </p:spPr>
      </p:pic>
    </p:spTree>
    <p:extLst>
      <p:ext uri="{BB962C8B-B14F-4D97-AF65-F5344CB8AC3E}">
        <p14:creationId xmlns:p14="http://schemas.microsoft.com/office/powerpoint/2010/main" val="17124918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C50E2E0-82FC-5ACC-F9AF-E36D6EDABA7A}"/>
              </a:ext>
            </a:extLst>
          </p:cNvPr>
          <p:cNvSpPr/>
          <p:nvPr/>
        </p:nvSpPr>
        <p:spPr>
          <a:xfrm>
            <a:off x="1409700" y="0"/>
            <a:ext cx="10782300" cy="1814413"/>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8B398070-1D1A-C99B-823F-08C21DDDDDA2}"/>
              </a:ext>
            </a:extLst>
          </p:cNvPr>
          <p:cNvSpPr txBox="1"/>
          <p:nvPr/>
        </p:nvSpPr>
        <p:spPr>
          <a:xfrm>
            <a:off x="1722500" y="1045963"/>
            <a:ext cx="9528091" cy="535531"/>
          </a:xfrm>
          <a:prstGeom prst="rect">
            <a:avLst/>
          </a:prstGeom>
          <a:noFill/>
        </p:spPr>
        <p:txBody>
          <a:bodyPr wrap="square" rtlCol="0">
            <a:spAutoFit/>
          </a:bodyPr>
          <a:lstStyle/>
          <a:p>
            <a:pPr lvl="0">
              <a:lnSpc>
                <a:spcPct val="90000"/>
              </a:lnSpc>
              <a:spcAft>
                <a:spcPts val="600"/>
              </a:spcAft>
              <a:buClr>
                <a:srgbClr val="266550"/>
              </a:buClr>
              <a:buSzPts val="3200"/>
            </a:pPr>
            <a:r>
              <a:rPr lang="en-US" sz="3200" dirty="0">
                <a:solidFill>
                  <a:schemeClr val="bg1"/>
                </a:solidFill>
              </a:rPr>
              <a:t>Beliefs and Assumptions</a:t>
            </a:r>
            <a:endParaRPr lang="en-US" sz="3200" b="1" dirty="0">
              <a:solidFill>
                <a:srgbClr val="FF0000"/>
              </a:solidFill>
            </a:endParaRPr>
          </a:p>
        </p:txBody>
      </p:sp>
      <p:sp>
        <p:nvSpPr>
          <p:cNvPr id="7" name="TextBox 6">
            <a:extLst>
              <a:ext uri="{FF2B5EF4-FFF2-40B4-BE49-F238E27FC236}">
                <a16:creationId xmlns:a16="http://schemas.microsoft.com/office/drawing/2014/main" id="{2F85C2F9-ACCE-4EE2-C907-AF3B0E8DF95A}"/>
              </a:ext>
            </a:extLst>
          </p:cNvPr>
          <p:cNvSpPr txBox="1"/>
          <p:nvPr/>
        </p:nvSpPr>
        <p:spPr>
          <a:xfrm>
            <a:off x="0" y="191967"/>
            <a:ext cx="1409700" cy="1015663"/>
          </a:xfrm>
          <a:prstGeom prst="rect">
            <a:avLst/>
          </a:prstGeom>
          <a:noFill/>
        </p:spPr>
        <p:txBody>
          <a:bodyPr wrap="square">
            <a:spAutoFit/>
          </a:bodyPr>
          <a:lstStyle/>
          <a:p>
            <a:pPr algn="ctr"/>
            <a:r>
              <a:rPr lang="en-US" sz="2400" dirty="0">
                <a:solidFill>
                  <a:schemeClr val="accent6">
                    <a:lumMod val="20000"/>
                    <a:lumOff val="80000"/>
                  </a:schemeClr>
                </a:solidFill>
              </a:rPr>
              <a:t>Protocol</a:t>
            </a:r>
            <a:r>
              <a:rPr lang="en-US" sz="2400" b="1" dirty="0">
                <a:solidFill>
                  <a:schemeClr val="accent6">
                    <a:lumMod val="20000"/>
                    <a:lumOff val="80000"/>
                  </a:schemeClr>
                </a:solidFill>
              </a:rPr>
              <a:t> </a:t>
            </a:r>
          </a:p>
          <a:p>
            <a:pPr algn="ctr"/>
            <a:r>
              <a:rPr lang="en-US" sz="3600" b="1" dirty="0">
                <a:solidFill>
                  <a:schemeClr val="accent6">
                    <a:lumMod val="20000"/>
                    <a:lumOff val="80000"/>
                  </a:schemeClr>
                </a:solidFill>
              </a:rPr>
              <a:t>2.1</a:t>
            </a:r>
            <a:endParaRPr lang="en-US" sz="3600" dirty="0">
              <a:solidFill>
                <a:schemeClr val="accent6">
                  <a:lumMod val="20000"/>
                  <a:lumOff val="80000"/>
                </a:schemeClr>
              </a:solidFill>
            </a:endParaRPr>
          </a:p>
        </p:txBody>
      </p:sp>
      <p:sp>
        <p:nvSpPr>
          <p:cNvPr id="16" name="Rectangle 15">
            <a:extLst>
              <a:ext uri="{FF2B5EF4-FFF2-40B4-BE49-F238E27FC236}">
                <a16:creationId xmlns:a16="http://schemas.microsoft.com/office/drawing/2014/main" id="{D96CC682-E5E8-6165-0CBE-228EEAE88E0B}"/>
              </a:ext>
            </a:extLst>
          </p:cNvPr>
          <p:cNvSpPr/>
          <p:nvPr/>
        </p:nvSpPr>
        <p:spPr>
          <a:xfrm>
            <a:off x="0" y="0"/>
            <a:ext cx="1409700" cy="650126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2DBD8598-93B6-0FE6-B8B2-EA558C774BC1}"/>
              </a:ext>
            </a:extLst>
          </p:cNvPr>
          <p:cNvSpPr txBox="1"/>
          <p:nvPr/>
        </p:nvSpPr>
        <p:spPr>
          <a:xfrm>
            <a:off x="1722500" y="2162714"/>
            <a:ext cx="4319710" cy="3477875"/>
          </a:xfrm>
          <a:prstGeom prst="rect">
            <a:avLst/>
          </a:prstGeom>
          <a:noFill/>
        </p:spPr>
        <p:txBody>
          <a:bodyPr wrap="square" rtlCol="0">
            <a:spAutoFit/>
          </a:bodyPr>
          <a:lstStyle/>
          <a:p>
            <a:pPr marL="342900" indent="-342900">
              <a:buClr>
                <a:schemeClr val="accent3">
                  <a:lumMod val="75000"/>
                </a:schemeClr>
              </a:buClr>
              <a:buFont typeface="Arial" panose="020B0604020202020204" pitchFamily="34" charset="0"/>
              <a:buChar char="•"/>
              <a:tabLst>
                <a:tab pos="457200" algn="l"/>
              </a:tabLst>
            </a:pPr>
            <a:r>
              <a:rPr lang="en-US" sz="2400" b="1" dirty="0">
                <a:solidFill>
                  <a:schemeClr val="tx2"/>
                </a:solidFill>
                <a:ea typeface="Calibri" panose="020F0502020204030204" pitchFamily="34" charset="0"/>
                <a:cs typeface="Futura Medium"/>
              </a:rPr>
              <a:t>Beliefs</a:t>
            </a:r>
            <a:r>
              <a:rPr lang="en-US" sz="2400" dirty="0">
                <a:solidFill>
                  <a:schemeClr val="tx2"/>
                </a:solidFill>
                <a:ea typeface="Calibri" panose="020F0502020204030204" pitchFamily="34" charset="0"/>
                <a:cs typeface="Futura Medium"/>
              </a:rPr>
              <a:t> are what we hold to </a:t>
            </a:r>
            <a:br>
              <a:rPr lang="en-US" sz="2400" dirty="0">
                <a:solidFill>
                  <a:schemeClr val="tx2"/>
                </a:solidFill>
                <a:ea typeface="Calibri" panose="020F0502020204030204" pitchFamily="34" charset="0"/>
                <a:cs typeface="Futura Medium"/>
              </a:rPr>
            </a:br>
            <a:r>
              <a:rPr lang="en-US" sz="2400" dirty="0">
                <a:solidFill>
                  <a:schemeClr val="tx2"/>
                </a:solidFill>
                <a:ea typeface="Calibri" panose="020F0502020204030204" pitchFamily="34" charset="0"/>
                <a:cs typeface="Futura Medium"/>
              </a:rPr>
              <a:t>be true. They endure over time. </a:t>
            </a:r>
            <a:r>
              <a:rPr lang="en-US" sz="2400" b="1" dirty="0">
                <a:solidFill>
                  <a:schemeClr val="tx2"/>
                </a:solidFill>
                <a:ea typeface="Calibri" panose="020F0502020204030204" pitchFamily="34" charset="0"/>
                <a:cs typeface="Futura Medium"/>
              </a:rPr>
              <a:t>They drive what we say, think, and do. </a:t>
            </a:r>
            <a:r>
              <a:rPr lang="en-US" sz="2400" dirty="0">
                <a:solidFill>
                  <a:schemeClr val="tx2"/>
                </a:solidFill>
                <a:ea typeface="Calibri" panose="020F0502020204030204" pitchFamily="34" charset="0"/>
                <a:cs typeface="Futura Medium"/>
              </a:rPr>
              <a:t>Beliefs can be the source of deep conflict and strong alliances among people. </a:t>
            </a:r>
          </a:p>
          <a:p>
            <a:pPr algn="r">
              <a:spcBef>
                <a:spcPts val="1200"/>
              </a:spcBef>
              <a:buClr>
                <a:schemeClr val="accent3">
                  <a:lumMod val="75000"/>
                </a:schemeClr>
              </a:buClr>
              <a:tabLst>
                <a:tab pos="457200" algn="l"/>
              </a:tabLst>
            </a:pPr>
            <a:r>
              <a:rPr lang="en-US" sz="2400" dirty="0">
                <a:solidFill>
                  <a:schemeClr val="tx2"/>
                </a:solidFill>
                <a:ea typeface="Calibri" panose="020F0502020204030204" pitchFamily="34" charset="0"/>
                <a:cs typeface="Futura Medium"/>
              </a:rPr>
              <a:t> — Hirsh and Killion, 2007</a:t>
            </a:r>
          </a:p>
          <a:p>
            <a:endParaRPr lang="en-US" dirty="0"/>
          </a:p>
        </p:txBody>
      </p:sp>
      <p:sp>
        <p:nvSpPr>
          <p:cNvPr id="3" name="TextBox 2">
            <a:extLst>
              <a:ext uri="{FF2B5EF4-FFF2-40B4-BE49-F238E27FC236}">
                <a16:creationId xmlns:a16="http://schemas.microsoft.com/office/drawing/2014/main" id="{35821D13-F8D9-9275-24F9-3A5987C54E9C}"/>
              </a:ext>
            </a:extLst>
          </p:cNvPr>
          <p:cNvSpPr txBox="1"/>
          <p:nvPr/>
        </p:nvSpPr>
        <p:spPr>
          <a:xfrm>
            <a:off x="6149792" y="2162713"/>
            <a:ext cx="5442440" cy="3477875"/>
          </a:xfrm>
          <a:prstGeom prst="rect">
            <a:avLst/>
          </a:prstGeom>
          <a:noFill/>
        </p:spPr>
        <p:txBody>
          <a:bodyPr wrap="square" rtlCol="0">
            <a:spAutoFit/>
          </a:bodyPr>
          <a:lstStyle/>
          <a:p>
            <a:pPr marL="342900" indent="-342900">
              <a:spcBef>
                <a:spcPts val="1200"/>
              </a:spcBef>
              <a:buClr>
                <a:schemeClr val="accent3">
                  <a:lumMod val="75000"/>
                </a:schemeClr>
              </a:buClr>
              <a:buFont typeface="Arial" panose="020B0604020202020204" pitchFamily="34" charset="0"/>
              <a:buChar char="•"/>
            </a:pPr>
            <a:r>
              <a:rPr lang="en-US" sz="2400" b="1" dirty="0">
                <a:solidFill>
                  <a:schemeClr val="tx2"/>
                </a:solidFill>
              </a:rPr>
              <a:t>Assumptions</a:t>
            </a:r>
            <a:r>
              <a:rPr lang="en-US" sz="2400" dirty="0">
                <a:solidFill>
                  <a:schemeClr val="tx2"/>
                </a:solidFill>
              </a:rPr>
              <a:t> are the logic behind our beliefs and signal the reasons for those beliefs. </a:t>
            </a:r>
            <a:r>
              <a:rPr lang="en-US" sz="2400" b="1" dirty="0">
                <a:solidFill>
                  <a:schemeClr val="tx2"/>
                </a:solidFill>
              </a:rPr>
              <a:t>Assumptions guide how we behave, what we plan, and what we execute. </a:t>
            </a:r>
            <a:r>
              <a:rPr lang="en-US" sz="2400" dirty="0">
                <a:solidFill>
                  <a:schemeClr val="tx2"/>
                </a:solidFill>
              </a:rPr>
              <a:t>They provide the rationale for our intended outcomes, our best-laid plans, and our expectations for success.</a:t>
            </a:r>
          </a:p>
          <a:p>
            <a:pPr algn="r">
              <a:spcBef>
                <a:spcPts val="1200"/>
              </a:spcBef>
              <a:buClr>
                <a:schemeClr val="accent3">
                  <a:lumMod val="75000"/>
                </a:schemeClr>
              </a:buClr>
            </a:pPr>
            <a:r>
              <a:rPr lang="en-US" sz="2400" dirty="0">
                <a:solidFill>
                  <a:schemeClr val="tx2"/>
                </a:solidFill>
                <a:ea typeface="Calibri" panose="020F0502020204030204" pitchFamily="34" charset="0"/>
                <a:cs typeface="Futura Medium"/>
              </a:rPr>
              <a:t>— Hirsh, Psencik, and Brown, 2018</a:t>
            </a:r>
            <a:r>
              <a:rPr lang="en-US" sz="2400" dirty="0">
                <a:solidFill>
                  <a:schemeClr val="tx2"/>
                </a:solidFill>
              </a:rPr>
              <a:t> </a:t>
            </a:r>
          </a:p>
          <a:p>
            <a:endParaRPr lang="en-US" dirty="0"/>
          </a:p>
        </p:txBody>
      </p:sp>
    </p:spTree>
    <p:extLst>
      <p:ext uri="{BB962C8B-B14F-4D97-AF65-F5344CB8AC3E}">
        <p14:creationId xmlns:p14="http://schemas.microsoft.com/office/powerpoint/2010/main" val="3680203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C50E2E0-82FC-5ACC-F9AF-E36D6EDABA7A}"/>
              </a:ext>
            </a:extLst>
          </p:cNvPr>
          <p:cNvSpPr/>
          <p:nvPr/>
        </p:nvSpPr>
        <p:spPr>
          <a:xfrm>
            <a:off x="1409700" y="0"/>
            <a:ext cx="10782300" cy="1814413"/>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8B398070-1D1A-C99B-823F-08C21DDDDDA2}"/>
              </a:ext>
            </a:extLst>
          </p:cNvPr>
          <p:cNvSpPr txBox="1"/>
          <p:nvPr/>
        </p:nvSpPr>
        <p:spPr>
          <a:xfrm>
            <a:off x="1722500" y="1045963"/>
            <a:ext cx="9528091" cy="535531"/>
          </a:xfrm>
          <a:prstGeom prst="rect">
            <a:avLst/>
          </a:prstGeom>
          <a:noFill/>
        </p:spPr>
        <p:txBody>
          <a:bodyPr wrap="square" rtlCol="0">
            <a:spAutoFit/>
          </a:bodyPr>
          <a:lstStyle/>
          <a:p>
            <a:pPr lvl="0">
              <a:lnSpc>
                <a:spcPct val="90000"/>
              </a:lnSpc>
              <a:spcAft>
                <a:spcPts val="600"/>
              </a:spcAft>
              <a:buClr>
                <a:srgbClr val="266550"/>
              </a:buClr>
              <a:buSzPts val="3200"/>
            </a:pPr>
            <a:r>
              <a:rPr lang="en-US" sz="3200" dirty="0">
                <a:solidFill>
                  <a:schemeClr val="bg1"/>
                </a:solidFill>
              </a:rPr>
              <a:t>Where Do You Stand?</a:t>
            </a:r>
            <a:endParaRPr lang="en-US" sz="3200" b="1" dirty="0">
              <a:solidFill>
                <a:srgbClr val="FF0000"/>
              </a:solidFill>
            </a:endParaRPr>
          </a:p>
        </p:txBody>
      </p:sp>
      <p:sp>
        <p:nvSpPr>
          <p:cNvPr id="7" name="TextBox 6">
            <a:extLst>
              <a:ext uri="{FF2B5EF4-FFF2-40B4-BE49-F238E27FC236}">
                <a16:creationId xmlns:a16="http://schemas.microsoft.com/office/drawing/2014/main" id="{2F85C2F9-ACCE-4EE2-C907-AF3B0E8DF95A}"/>
              </a:ext>
            </a:extLst>
          </p:cNvPr>
          <p:cNvSpPr txBox="1"/>
          <p:nvPr/>
        </p:nvSpPr>
        <p:spPr>
          <a:xfrm>
            <a:off x="0" y="191967"/>
            <a:ext cx="1409700" cy="1015663"/>
          </a:xfrm>
          <a:prstGeom prst="rect">
            <a:avLst/>
          </a:prstGeom>
          <a:noFill/>
        </p:spPr>
        <p:txBody>
          <a:bodyPr wrap="square">
            <a:spAutoFit/>
          </a:bodyPr>
          <a:lstStyle/>
          <a:p>
            <a:pPr algn="ctr"/>
            <a:r>
              <a:rPr lang="en-US" sz="2400" dirty="0">
                <a:solidFill>
                  <a:schemeClr val="accent6">
                    <a:lumMod val="20000"/>
                    <a:lumOff val="80000"/>
                  </a:schemeClr>
                </a:solidFill>
              </a:rPr>
              <a:t>Protocol</a:t>
            </a:r>
            <a:r>
              <a:rPr lang="en-US" sz="2400" b="1" dirty="0">
                <a:solidFill>
                  <a:schemeClr val="accent6">
                    <a:lumMod val="20000"/>
                    <a:lumOff val="80000"/>
                  </a:schemeClr>
                </a:solidFill>
              </a:rPr>
              <a:t> </a:t>
            </a:r>
          </a:p>
          <a:p>
            <a:pPr algn="ctr"/>
            <a:r>
              <a:rPr lang="en-US" sz="3600" b="1" dirty="0">
                <a:solidFill>
                  <a:schemeClr val="accent6">
                    <a:lumMod val="20000"/>
                    <a:lumOff val="80000"/>
                  </a:schemeClr>
                </a:solidFill>
              </a:rPr>
              <a:t>2.1</a:t>
            </a:r>
            <a:endParaRPr lang="en-US" sz="3600" dirty="0">
              <a:solidFill>
                <a:schemeClr val="accent6">
                  <a:lumMod val="20000"/>
                  <a:lumOff val="80000"/>
                </a:schemeClr>
              </a:solidFill>
            </a:endParaRPr>
          </a:p>
        </p:txBody>
      </p:sp>
      <p:sp>
        <p:nvSpPr>
          <p:cNvPr id="16" name="Rectangle 15">
            <a:extLst>
              <a:ext uri="{FF2B5EF4-FFF2-40B4-BE49-F238E27FC236}">
                <a16:creationId xmlns:a16="http://schemas.microsoft.com/office/drawing/2014/main" id="{D96CC682-E5E8-6165-0CBE-228EEAE88E0B}"/>
              </a:ext>
            </a:extLst>
          </p:cNvPr>
          <p:cNvSpPr/>
          <p:nvPr/>
        </p:nvSpPr>
        <p:spPr>
          <a:xfrm>
            <a:off x="0" y="0"/>
            <a:ext cx="1409700" cy="650126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2DBD8598-93B6-0FE6-B8B2-EA558C774BC1}"/>
              </a:ext>
            </a:extLst>
          </p:cNvPr>
          <p:cNvSpPr txBox="1"/>
          <p:nvPr/>
        </p:nvSpPr>
        <p:spPr>
          <a:xfrm>
            <a:off x="1722500" y="1976954"/>
            <a:ext cx="10075800" cy="4524315"/>
          </a:xfrm>
          <a:prstGeom prst="rect">
            <a:avLst/>
          </a:prstGeom>
          <a:noFill/>
        </p:spPr>
        <p:txBody>
          <a:bodyPr wrap="square" rtlCol="0">
            <a:spAutoFit/>
          </a:bodyPr>
          <a:lstStyle/>
          <a:p>
            <a:pPr marL="342900" marR="0" lvl="0" indent="-347472">
              <a:spcBef>
                <a:spcPts val="1200"/>
              </a:spcBef>
              <a:buClr>
                <a:schemeClr val="accent3">
                  <a:lumMod val="75000"/>
                </a:schemeClr>
              </a:buClr>
              <a:buFont typeface="Arial" panose="020B0604020202020204" pitchFamily="34" charset="0"/>
              <a:buChar char="•"/>
            </a:pPr>
            <a:r>
              <a:rPr lang="en-US" sz="2400" dirty="0">
                <a:solidFill>
                  <a:schemeClr val="tx2"/>
                </a:solidFill>
              </a:rPr>
              <a:t>Principals and teacher leaders have significant roles to play in the adoption and implementation of high-quality instructional materials.</a:t>
            </a:r>
          </a:p>
          <a:p>
            <a:pPr marL="342900" marR="0" lvl="0" indent="-347472">
              <a:spcBef>
                <a:spcPts val="1200"/>
              </a:spcBef>
              <a:buClr>
                <a:schemeClr val="accent3">
                  <a:lumMod val="75000"/>
                </a:schemeClr>
              </a:buClr>
              <a:buFont typeface="Arial" panose="020B0604020202020204" pitchFamily="34" charset="0"/>
              <a:buChar char="•"/>
            </a:pPr>
            <a:r>
              <a:rPr lang="en-US" sz="2400" dirty="0">
                <a:solidFill>
                  <a:schemeClr val="tx2"/>
                </a:solidFill>
              </a:rPr>
              <a:t>School systems are responsible for ensuring that all teachers can </a:t>
            </a:r>
            <a:br>
              <a:rPr lang="en-US" sz="2400" dirty="0">
                <a:solidFill>
                  <a:schemeClr val="tx2"/>
                </a:solidFill>
              </a:rPr>
            </a:br>
            <a:r>
              <a:rPr lang="en-US" sz="2400" dirty="0">
                <a:solidFill>
                  <a:schemeClr val="tx2"/>
                </a:solidFill>
              </a:rPr>
              <a:t>access high-quality instructional materials and effective, job-embedded professional learning. </a:t>
            </a:r>
          </a:p>
          <a:p>
            <a:pPr marL="342900" marR="0" lvl="0" indent="-347472">
              <a:spcBef>
                <a:spcPts val="1200"/>
              </a:spcBef>
              <a:buClr>
                <a:schemeClr val="accent3">
                  <a:lumMod val="75000"/>
                </a:schemeClr>
              </a:buClr>
              <a:buFont typeface="Arial" panose="020B0604020202020204" pitchFamily="34" charset="0"/>
              <a:buChar char="•"/>
            </a:pPr>
            <a:r>
              <a:rPr lang="en-US" sz="2400" dirty="0">
                <a:solidFill>
                  <a:schemeClr val="tx2"/>
                </a:solidFill>
              </a:rPr>
              <a:t>High-quality instructional materials can be implemented successfully without ongoing professional learning.</a:t>
            </a:r>
          </a:p>
          <a:p>
            <a:pPr marL="342900" marR="0" lvl="0" indent="-347472">
              <a:spcBef>
                <a:spcPts val="1200"/>
              </a:spcBef>
              <a:buClr>
                <a:schemeClr val="accent3">
                  <a:lumMod val="75000"/>
                </a:schemeClr>
              </a:buClr>
              <a:buFont typeface="Arial" panose="020B0604020202020204" pitchFamily="34" charset="0"/>
              <a:buChar char="•"/>
            </a:pPr>
            <a:r>
              <a:rPr lang="en-US" sz="2400" dirty="0">
                <a:solidFill>
                  <a:schemeClr val="tx2"/>
                </a:solidFill>
              </a:rPr>
              <a:t>Focusing professional learning communities (PLCs) on implementing high-quality curriculum and instructional materials  builds collective responsibility and accelerates progress for all students. </a:t>
            </a:r>
          </a:p>
          <a:p>
            <a:endParaRPr lang="en-US" dirty="0"/>
          </a:p>
        </p:txBody>
      </p:sp>
    </p:spTree>
    <p:extLst>
      <p:ext uri="{BB962C8B-B14F-4D97-AF65-F5344CB8AC3E}">
        <p14:creationId xmlns:p14="http://schemas.microsoft.com/office/powerpoint/2010/main" val="27213292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C50E2E0-82FC-5ACC-F9AF-E36D6EDABA7A}"/>
              </a:ext>
            </a:extLst>
          </p:cNvPr>
          <p:cNvSpPr/>
          <p:nvPr/>
        </p:nvSpPr>
        <p:spPr>
          <a:xfrm>
            <a:off x="1409700" y="0"/>
            <a:ext cx="10782300" cy="1814413"/>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8B398070-1D1A-C99B-823F-08C21DDDDDA2}"/>
              </a:ext>
            </a:extLst>
          </p:cNvPr>
          <p:cNvSpPr txBox="1"/>
          <p:nvPr/>
        </p:nvSpPr>
        <p:spPr>
          <a:xfrm>
            <a:off x="1722500" y="1045963"/>
            <a:ext cx="9528091" cy="535531"/>
          </a:xfrm>
          <a:prstGeom prst="rect">
            <a:avLst/>
          </a:prstGeom>
          <a:noFill/>
        </p:spPr>
        <p:txBody>
          <a:bodyPr wrap="square" rtlCol="0">
            <a:spAutoFit/>
          </a:bodyPr>
          <a:lstStyle/>
          <a:p>
            <a:pPr lvl="0">
              <a:lnSpc>
                <a:spcPct val="90000"/>
              </a:lnSpc>
              <a:spcAft>
                <a:spcPts val="600"/>
              </a:spcAft>
              <a:buClr>
                <a:srgbClr val="266550"/>
              </a:buClr>
              <a:buSzPts val="3200"/>
            </a:pPr>
            <a:r>
              <a:rPr lang="en-US" sz="3200" dirty="0">
                <a:solidFill>
                  <a:schemeClr val="bg1"/>
                </a:solidFill>
              </a:rPr>
              <a:t>Where Do You Stand?</a:t>
            </a:r>
            <a:endParaRPr lang="en-US" sz="3200" b="1" dirty="0">
              <a:solidFill>
                <a:srgbClr val="FF0000"/>
              </a:solidFill>
            </a:endParaRPr>
          </a:p>
        </p:txBody>
      </p:sp>
      <p:sp>
        <p:nvSpPr>
          <p:cNvPr id="7" name="TextBox 6">
            <a:extLst>
              <a:ext uri="{FF2B5EF4-FFF2-40B4-BE49-F238E27FC236}">
                <a16:creationId xmlns:a16="http://schemas.microsoft.com/office/drawing/2014/main" id="{2F85C2F9-ACCE-4EE2-C907-AF3B0E8DF95A}"/>
              </a:ext>
            </a:extLst>
          </p:cNvPr>
          <p:cNvSpPr txBox="1"/>
          <p:nvPr/>
        </p:nvSpPr>
        <p:spPr>
          <a:xfrm>
            <a:off x="0" y="191967"/>
            <a:ext cx="1409700" cy="1015663"/>
          </a:xfrm>
          <a:prstGeom prst="rect">
            <a:avLst/>
          </a:prstGeom>
          <a:noFill/>
        </p:spPr>
        <p:txBody>
          <a:bodyPr wrap="square">
            <a:spAutoFit/>
          </a:bodyPr>
          <a:lstStyle/>
          <a:p>
            <a:pPr algn="ctr"/>
            <a:r>
              <a:rPr lang="en-US" sz="2400" dirty="0">
                <a:solidFill>
                  <a:schemeClr val="accent6">
                    <a:lumMod val="20000"/>
                    <a:lumOff val="80000"/>
                  </a:schemeClr>
                </a:solidFill>
              </a:rPr>
              <a:t>Protocol</a:t>
            </a:r>
            <a:r>
              <a:rPr lang="en-US" sz="2400" b="1" dirty="0">
                <a:solidFill>
                  <a:schemeClr val="accent6">
                    <a:lumMod val="20000"/>
                    <a:lumOff val="80000"/>
                  </a:schemeClr>
                </a:solidFill>
              </a:rPr>
              <a:t> </a:t>
            </a:r>
          </a:p>
          <a:p>
            <a:pPr algn="ctr"/>
            <a:r>
              <a:rPr lang="en-US" sz="3600" b="1" dirty="0">
                <a:solidFill>
                  <a:schemeClr val="accent6">
                    <a:lumMod val="20000"/>
                    <a:lumOff val="80000"/>
                  </a:schemeClr>
                </a:solidFill>
              </a:rPr>
              <a:t>2.1</a:t>
            </a:r>
            <a:endParaRPr lang="en-US" sz="3600" dirty="0">
              <a:solidFill>
                <a:schemeClr val="accent6">
                  <a:lumMod val="20000"/>
                  <a:lumOff val="80000"/>
                </a:schemeClr>
              </a:solidFill>
            </a:endParaRPr>
          </a:p>
        </p:txBody>
      </p:sp>
      <p:sp>
        <p:nvSpPr>
          <p:cNvPr id="16" name="Rectangle 15">
            <a:extLst>
              <a:ext uri="{FF2B5EF4-FFF2-40B4-BE49-F238E27FC236}">
                <a16:creationId xmlns:a16="http://schemas.microsoft.com/office/drawing/2014/main" id="{D96CC682-E5E8-6165-0CBE-228EEAE88E0B}"/>
              </a:ext>
            </a:extLst>
          </p:cNvPr>
          <p:cNvSpPr/>
          <p:nvPr/>
        </p:nvSpPr>
        <p:spPr>
          <a:xfrm>
            <a:off x="0" y="0"/>
            <a:ext cx="1409700" cy="650126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2DBD8598-93B6-0FE6-B8B2-EA558C774BC1}"/>
              </a:ext>
            </a:extLst>
          </p:cNvPr>
          <p:cNvSpPr txBox="1"/>
          <p:nvPr/>
        </p:nvSpPr>
        <p:spPr>
          <a:xfrm>
            <a:off x="1722500" y="1976954"/>
            <a:ext cx="9528091" cy="3785652"/>
          </a:xfrm>
          <a:prstGeom prst="rect">
            <a:avLst/>
          </a:prstGeom>
          <a:noFill/>
        </p:spPr>
        <p:txBody>
          <a:bodyPr wrap="square" rtlCol="0">
            <a:spAutoFit/>
          </a:bodyPr>
          <a:lstStyle/>
          <a:p>
            <a:pPr marL="342900" marR="0" lvl="0" indent="-342900">
              <a:spcBef>
                <a:spcPts val="0"/>
              </a:spcBef>
              <a:spcAft>
                <a:spcPts val="0"/>
              </a:spcAft>
              <a:buClr>
                <a:schemeClr val="accent3">
                  <a:lumMod val="75000"/>
                </a:schemeClr>
              </a:buClr>
              <a:buFont typeface="Arial" panose="020B0604020202020204" pitchFamily="34" charset="0"/>
              <a:buChar char="•"/>
            </a:pPr>
            <a:r>
              <a:rPr lang="en-US" sz="2400" dirty="0">
                <a:solidFill>
                  <a:schemeClr val="tx2"/>
                </a:solidFill>
                <a:ea typeface="Times New Roman" panose="02020603050405020304" pitchFamily="18" charset="0"/>
              </a:rPr>
              <a:t>Educative curriculum materials guide teachers to adapt lessons to address students’ cultures, interests, and needs.</a:t>
            </a:r>
            <a:endParaRPr lang="en-US" sz="2400" dirty="0">
              <a:solidFill>
                <a:schemeClr val="tx2"/>
              </a:solidFill>
            </a:endParaRPr>
          </a:p>
          <a:p>
            <a:pPr marL="342900" marR="0" lvl="0" indent="-342900">
              <a:spcBef>
                <a:spcPts val="1200"/>
              </a:spcBef>
              <a:spcAft>
                <a:spcPts val="0"/>
              </a:spcAft>
              <a:buClr>
                <a:schemeClr val="accent3">
                  <a:lumMod val="75000"/>
                </a:schemeClr>
              </a:buClr>
              <a:buFont typeface="Arial" panose="020B0604020202020204" pitchFamily="34" charset="0"/>
              <a:buChar char="•"/>
            </a:pPr>
            <a:r>
              <a:rPr lang="en-US" sz="2400" dirty="0">
                <a:solidFill>
                  <a:schemeClr val="tx2"/>
                </a:solidFill>
                <a:ea typeface="Times New Roman" panose="02020603050405020304" pitchFamily="18" charset="0"/>
              </a:rPr>
              <a:t>Most teachers believe their responsibility is to develop lessons </a:t>
            </a:r>
            <a:br>
              <a:rPr lang="en-US" sz="2400" dirty="0">
                <a:solidFill>
                  <a:schemeClr val="tx2"/>
                </a:solidFill>
                <a:ea typeface="Times New Roman" panose="02020603050405020304" pitchFamily="18" charset="0"/>
              </a:rPr>
            </a:br>
            <a:r>
              <a:rPr lang="en-US" sz="2400" dirty="0">
                <a:solidFill>
                  <a:schemeClr val="tx2"/>
                </a:solidFill>
                <a:ea typeface="Times New Roman" panose="02020603050405020304" pitchFamily="18" charset="0"/>
              </a:rPr>
              <a:t>from scratch. </a:t>
            </a:r>
            <a:endParaRPr lang="en-US" sz="2400" dirty="0">
              <a:solidFill>
                <a:schemeClr val="tx2"/>
              </a:solidFill>
              <a:ea typeface="Calibri" panose="020F0502020204030204" pitchFamily="34" charset="0"/>
              <a:cs typeface="Times New Roman" panose="02020603050405020304" pitchFamily="18" charset="0"/>
            </a:endParaRPr>
          </a:p>
          <a:p>
            <a:pPr marL="342900" marR="0" lvl="0" indent="-342900">
              <a:spcBef>
                <a:spcPts val="1200"/>
              </a:spcBef>
              <a:spcAft>
                <a:spcPts val="0"/>
              </a:spcAft>
              <a:buClr>
                <a:schemeClr val="accent3">
                  <a:lumMod val="75000"/>
                </a:schemeClr>
              </a:buClr>
              <a:buFont typeface="Arial" panose="020B0604020202020204" pitchFamily="34" charset="0"/>
              <a:buChar char="•"/>
            </a:pPr>
            <a:r>
              <a:rPr lang="en-US" sz="2400" dirty="0">
                <a:solidFill>
                  <a:schemeClr val="tx2"/>
                </a:solidFill>
                <a:ea typeface="Times New Roman" panose="02020603050405020304" pitchFamily="18" charset="0"/>
              </a:rPr>
              <a:t>Professional learning anchored in the instructional materials teachers use with students will enhance teaching.</a:t>
            </a:r>
            <a:endParaRPr lang="en-US" sz="2400" dirty="0">
              <a:solidFill>
                <a:schemeClr val="tx2"/>
              </a:solidFill>
            </a:endParaRPr>
          </a:p>
          <a:p>
            <a:pPr marL="342900" marR="0" lvl="0" indent="-342900">
              <a:spcBef>
                <a:spcPts val="1200"/>
              </a:spcBef>
              <a:spcAft>
                <a:spcPts val="0"/>
              </a:spcAft>
              <a:buClr>
                <a:schemeClr val="accent3">
                  <a:lumMod val="75000"/>
                </a:schemeClr>
              </a:buClr>
              <a:buFont typeface="Arial" panose="020B0604020202020204" pitchFamily="34" charset="0"/>
              <a:buChar char="•"/>
            </a:pPr>
            <a:r>
              <a:rPr lang="en-US" sz="2400" dirty="0">
                <a:solidFill>
                  <a:schemeClr val="tx2"/>
                </a:solidFill>
                <a:ea typeface="Times New Roman" panose="02020603050405020304" pitchFamily="18" charset="0"/>
              </a:rPr>
              <a:t>Ensuring all teachers have access to high-quality instructional materials is one of today’s most important equity issue. </a:t>
            </a:r>
          </a:p>
          <a:p>
            <a:endParaRPr lang="en-US" dirty="0"/>
          </a:p>
        </p:txBody>
      </p:sp>
    </p:spTree>
    <p:extLst>
      <p:ext uri="{BB962C8B-B14F-4D97-AF65-F5344CB8AC3E}">
        <p14:creationId xmlns:p14="http://schemas.microsoft.com/office/powerpoint/2010/main" val="24470571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erson writing in a book.">
            <a:extLst>
              <a:ext uri="{FF2B5EF4-FFF2-40B4-BE49-F238E27FC236}">
                <a16:creationId xmlns:a16="http://schemas.microsoft.com/office/drawing/2014/main" id="{19B6E357-153D-5C6A-B083-027845573599}"/>
              </a:ext>
            </a:extLst>
          </p:cNvPr>
          <p:cNvPicPr>
            <a:picLocks noChangeAspect="1"/>
          </p:cNvPicPr>
          <p:nvPr/>
        </p:nvPicPr>
        <p:blipFill rotWithShape="1">
          <a:blip r:embed="rId2" cstate="screen">
            <a:alphaModFix amt="20000"/>
            <a:extLst>
              <a:ext uri="{28A0092B-C50C-407E-A947-70E740481C1C}">
                <a14:useLocalDpi xmlns:a14="http://schemas.microsoft.com/office/drawing/2010/main"/>
              </a:ext>
            </a:extLst>
          </a:blip>
          <a:srcRect/>
          <a:stretch/>
        </p:blipFill>
        <p:spPr>
          <a:xfrm>
            <a:off x="0" y="0"/>
            <a:ext cx="12191999" cy="6498771"/>
          </a:xfrm>
          <a:prstGeom prst="rect">
            <a:avLst/>
          </a:prstGeom>
          <a:solidFill>
            <a:schemeClr val="accent2">
              <a:lumMod val="20000"/>
              <a:lumOff val="80000"/>
              <a:alpha val="43000"/>
            </a:schemeClr>
          </a:solidFill>
        </p:spPr>
      </p:pic>
      <p:sp>
        <p:nvSpPr>
          <p:cNvPr id="3" name="Rectangle 2">
            <a:extLst>
              <a:ext uri="{FF2B5EF4-FFF2-40B4-BE49-F238E27FC236}">
                <a16:creationId xmlns:a16="http://schemas.microsoft.com/office/drawing/2014/main" id="{7CDD7700-0721-BA0C-0D18-8D4A5BEDD44A}"/>
              </a:ext>
            </a:extLst>
          </p:cNvPr>
          <p:cNvSpPr/>
          <p:nvPr/>
        </p:nvSpPr>
        <p:spPr>
          <a:xfrm>
            <a:off x="0" y="0"/>
            <a:ext cx="1409700" cy="143123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8B398070-1D1A-C99B-823F-08C21DDDDDA2}"/>
              </a:ext>
            </a:extLst>
          </p:cNvPr>
          <p:cNvSpPr txBox="1"/>
          <p:nvPr/>
        </p:nvSpPr>
        <p:spPr>
          <a:xfrm>
            <a:off x="1629706" y="142931"/>
            <a:ext cx="10562294" cy="1077218"/>
          </a:xfrm>
          <a:prstGeom prst="rect">
            <a:avLst/>
          </a:prstGeom>
          <a:noFill/>
        </p:spPr>
        <p:txBody>
          <a:bodyPr wrap="square" rtlCol="0">
            <a:spAutoFit/>
          </a:bodyPr>
          <a:lstStyle/>
          <a:p>
            <a:r>
              <a:rPr lang="en-US" sz="3200" b="1" dirty="0">
                <a:solidFill>
                  <a:schemeClr val="tx2"/>
                </a:solidFill>
              </a:rPr>
              <a:t>Let’s Get Started</a:t>
            </a:r>
          </a:p>
          <a:p>
            <a:r>
              <a:rPr lang="en-US" sz="3200" dirty="0">
                <a:solidFill>
                  <a:schemeClr val="tx2"/>
                </a:solidFill>
              </a:rPr>
              <a:t>Planning and Reflection</a:t>
            </a:r>
            <a:endParaRPr lang="en-US" sz="3200" i="1" dirty="0">
              <a:solidFill>
                <a:schemeClr val="tx2"/>
              </a:solidFill>
            </a:endParaRPr>
          </a:p>
        </p:txBody>
      </p:sp>
      <p:sp>
        <p:nvSpPr>
          <p:cNvPr id="7" name="TextBox 6">
            <a:extLst>
              <a:ext uri="{FF2B5EF4-FFF2-40B4-BE49-F238E27FC236}">
                <a16:creationId xmlns:a16="http://schemas.microsoft.com/office/drawing/2014/main" id="{2F85C2F9-ACCE-4EE2-C907-AF3B0E8DF95A}"/>
              </a:ext>
            </a:extLst>
          </p:cNvPr>
          <p:cNvSpPr txBox="1"/>
          <p:nvPr/>
        </p:nvSpPr>
        <p:spPr>
          <a:xfrm>
            <a:off x="0" y="191967"/>
            <a:ext cx="1409700" cy="1015663"/>
          </a:xfrm>
          <a:prstGeom prst="rect">
            <a:avLst/>
          </a:prstGeom>
          <a:noFill/>
        </p:spPr>
        <p:txBody>
          <a:bodyPr wrap="square">
            <a:spAutoFit/>
          </a:bodyPr>
          <a:lstStyle/>
          <a:p>
            <a:pPr algn="ctr"/>
            <a:r>
              <a:rPr lang="en-US" sz="2400" dirty="0">
                <a:solidFill>
                  <a:schemeClr val="accent6">
                    <a:lumMod val="20000"/>
                    <a:lumOff val="80000"/>
                  </a:schemeClr>
                </a:solidFill>
              </a:rPr>
              <a:t>Protocol</a:t>
            </a:r>
            <a:r>
              <a:rPr lang="en-US" sz="2400" b="1" dirty="0">
                <a:solidFill>
                  <a:schemeClr val="accent6">
                    <a:lumMod val="20000"/>
                    <a:lumOff val="80000"/>
                  </a:schemeClr>
                </a:solidFill>
              </a:rPr>
              <a:t> </a:t>
            </a:r>
          </a:p>
          <a:p>
            <a:pPr algn="ctr"/>
            <a:r>
              <a:rPr lang="en-US" sz="3600" b="1" dirty="0">
                <a:solidFill>
                  <a:schemeClr val="accent6">
                    <a:lumMod val="20000"/>
                    <a:lumOff val="80000"/>
                  </a:schemeClr>
                </a:solidFill>
              </a:rPr>
              <a:t>7.5</a:t>
            </a:r>
            <a:endParaRPr lang="en-US" sz="3600" dirty="0">
              <a:solidFill>
                <a:schemeClr val="accent6">
                  <a:lumMod val="20000"/>
                  <a:lumOff val="80000"/>
                </a:schemeClr>
              </a:solidFill>
            </a:endParaRPr>
          </a:p>
        </p:txBody>
      </p:sp>
      <p:sp>
        <p:nvSpPr>
          <p:cNvPr id="8" name="Subtitle 2">
            <a:extLst>
              <a:ext uri="{FF2B5EF4-FFF2-40B4-BE49-F238E27FC236}">
                <a16:creationId xmlns:a16="http://schemas.microsoft.com/office/drawing/2014/main" id="{54A4675F-8346-5168-3C00-10815FF3D39E}"/>
              </a:ext>
            </a:extLst>
          </p:cNvPr>
          <p:cNvSpPr txBox="1">
            <a:spLocks/>
          </p:cNvSpPr>
          <p:nvPr/>
        </p:nvSpPr>
        <p:spPr>
          <a:xfrm>
            <a:off x="1647634" y="1925335"/>
            <a:ext cx="9411793" cy="457343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Clr>
                <a:schemeClr val="bg2"/>
              </a:buClr>
              <a:buFont typeface="Arial" panose="020B0604020202020204" pitchFamily="34" charset="0"/>
              <a:buChar char="•"/>
              <a:defRPr sz="28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Clr>
                <a:schemeClr val="bg2"/>
              </a:buClr>
              <a:buFont typeface="Arial" panose="020B06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Clr>
                <a:schemeClr val="bg2"/>
              </a:buClr>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Clr>
                <a:schemeClr val="bg2"/>
              </a:buClr>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Clr>
                <a:schemeClr val="bg2"/>
              </a:buClr>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900"/>
              </a:spcBef>
              <a:buClr>
                <a:schemeClr val="accent3">
                  <a:lumMod val="75000"/>
                </a:schemeClr>
              </a:buClr>
              <a:buNone/>
            </a:pPr>
            <a:r>
              <a:rPr lang="en-US" sz="2000" dirty="0"/>
              <a:t>Respond to the prompts below in your </a:t>
            </a:r>
            <a:r>
              <a:rPr lang="en-US" sz="2000" i="1" dirty="0"/>
              <a:t>Learning Journal </a:t>
            </a:r>
            <a:r>
              <a:rPr lang="en-US" sz="2000" dirty="0"/>
              <a:t>and report what you are comfortable sharing with your learning team. </a:t>
            </a:r>
          </a:p>
          <a:p>
            <a:pPr marL="256032" indent="-256032">
              <a:lnSpc>
                <a:spcPct val="100000"/>
              </a:lnSpc>
              <a:spcBef>
                <a:spcPts val="1800"/>
              </a:spcBef>
              <a:buClr>
                <a:schemeClr val="accent3">
                  <a:lumMod val="75000"/>
                </a:schemeClr>
              </a:buClr>
            </a:pPr>
            <a:r>
              <a:rPr lang="en-US" sz="2000" dirty="0"/>
              <a:t>What are the small and big “moves” you will take next? </a:t>
            </a:r>
          </a:p>
          <a:p>
            <a:pPr marL="256032" indent="-256032">
              <a:lnSpc>
                <a:spcPct val="100000"/>
              </a:lnSpc>
              <a:spcBef>
                <a:spcPts val="300"/>
              </a:spcBef>
              <a:buClr>
                <a:schemeClr val="accent3">
                  <a:lumMod val="75000"/>
                </a:schemeClr>
              </a:buClr>
            </a:pPr>
            <a:r>
              <a:rPr lang="en-US" sz="2000" dirty="0"/>
              <a:t>What results do you hope to achieve as a result of these actions?</a:t>
            </a:r>
          </a:p>
          <a:p>
            <a:pPr marL="256032" indent="-256032">
              <a:lnSpc>
                <a:spcPct val="100000"/>
              </a:lnSpc>
              <a:spcBef>
                <a:spcPts val="300"/>
              </a:spcBef>
              <a:buClr>
                <a:schemeClr val="accent3">
                  <a:lumMod val="75000"/>
                </a:schemeClr>
              </a:buClr>
            </a:pPr>
            <a:r>
              <a:rPr lang="en-US" sz="2000" dirty="0"/>
              <a:t>How will you make yourself accountable for following through on your commitments?</a:t>
            </a:r>
          </a:p>
          <a:p>
            <a:pPr marL="256032" indent="-256032">
              <a:lnSpc>
                <a:spcPct val="100000"/>
              </a:lnSpc>
              <a:spcBef>
                <a:spcPts val="300"/>
              </a:spcBef>
              <a:buClr>
                <a:schemeClr val="accent3">
                  <a:lumMod val="75000"/>
                </a:schemeClr>
              </a:buClr>
            </a:pPr>
            <a:r>
              <a:rPr lang="en-US" sz="2000" dirty="0"/>
              <a:t>With whom will you share your findings? </a:t>
            </a:r>
          </a:p>
          <a:p>
            <a:pPr marL="256032" indent="-256032">
              <a:lnSpc>
                <a:spcPct val="100000"/>
              </a:lnSpc>
              <a:spcBef>
                <a:spcPts val="1800"/>
              </a:spcBef>
              <a:buClr>
                <a:schemeClr val="accent3">
                  <a:lumMod val="75000"/>
                </a:schemeClr>
              </a:buClr>
            </a:pPr>
            <a:r>
              <a:rPr lang="en-US" sz="2000" dirty="0"/>
              <a:t>What were the most significant take-aways from these lessons?</a:t>
            </a:r>
          </a:p>
          <a:p>
            <a:pPr marL="256032" indent="-256032">
              <a:lnSpc>
                <a:spcPct val="100000"/>
              </a:lnSpc>
              <a:spcBef>
                <a:spcPts val="300"/>
              </a:spcBef>
              <a:buClr>
                <a:schemeClr val="accent3">
                  <a:lumMod val="75000"/>
                </a:schemeClr>
              </a:buClr>
            </a:pPr>
            <a:r>
              <a:rPr lang="en-US" sz="2000" dirty="0"/>
              <a:t>What did you want or need that you did not have during these lessons?</a:t>
            </a:r>
          </a:p>
          <a:p>
            <a:pPr marL="256032" indent="-256032">
              <a:lnSpc>
                <a:spcPct val="100000"/>
              </a:lnSpc>
              <a:spcBef>
                <a:spcPts val="300"/>
              </a:spcBef>
              <a:buClr>
                <a:schemeClr val="accent3">
                  <a:lumMod val="75000"/>
                </a:schemeClr>
              </a:buClr>
            </a:pPr>
            <a:r>
              <a:rPr lang="en-US" sz="2000" dirty="0"/>
              <a:t>What would you appreciate receiving next? </a:t>
            </a:r>
          </a:p>
          <a:p>
            <a:pPr>
              <a:spcBef>
                <a:spcPts val="300"/>
              </a:spcBef>
              <a:buClr>
                <a:schemeClr val="accent3">
                  <a:lumMod val="75000"/>
                </a:schemeClr>
              </a:buClr>
            </a:pPr>
            <a:r>
              <a:rPr lang="en-US" sz="2000"/>
              <a:t>How will you stay in touch with developments in the field?</a:t>
            </a:r>
          </a:p>
          <a:p>
            <a:pPr marL="0" indent="0">
              <a:spcBef>
                <a:spcPts val="300"/>
              </a:spcBef>
              <a:buClr>
                <a:schemeClr val="accent3">
                  <a:lumMod val="75000"/>
                </a:schemeClr>
              </a:buClr>
              <a:buNone/>
            </a:pPr>
            <a:r>
              <a:rPr lang="en-US" sz="2000"/>
              <a:t>    Start by sharing Protocol 7.5 with us at </a:t>
            </a:r>
            <a:r>
              <a:rPr lang="en-US" sz="2000">
                <a:solidFill>
                  <a:srgbClr val="0070C0"/>
                </a:solidFill>
                <a:hlinkClick r:id="rId3">
                  <a:extLst>
                    <a:ext uri="{A12FA001-AC4F-418D-AE19-62706E023703}">
                      <ahyp:hlinkClr xmlns:ahyp="http://schemas.microsoft.com/office/drawing/2018/hyperlinkcolor" val="tx"/>
                    </a:ext>
                  </a:extLst>
                </a:hlinkClick>
              </a:rPr>
              <a:t>info@learningfirst.org</a:t>
            </a:r>
            <a:r>
              <a:rPr lang="en-US" sz="2000"/>
              <a:t>. </a:t>
            </a:r>
          </a:p>
        </p:txBody>
      </p:sp>
      <p:sp>
        <p:nvSpPr>
          <p:cNvPr id="15" name="TextBox 14">
            <a:extLst>
              <a:ext uri="{FF2B5EF4-FFF2-40B4-BE49-F238E27FC236}">
                <a16:creationId xmlns:a16="http://schemas.microsoft.com/office/drawing/2014/main" id="{11723D45-0034-72F0-608E-1A8290D72C2D}"/>
              </a:ext>
            </a:extLst>
          </p:cNvPr>
          <p:cNvSpPr txBox="1"/>
          <p:nvPr/>
        </p:nvSpPr>
        <p:spPr>
          <a:xfrm>
            <a:off x="1647635" y="1300684"/>
            <a:ext cx="6813176" cy="461665"/>
          </a:xfrm>
          <a:prstGeom prst="rect">
            <a:avLst/>
          </a:prstGeom>
          <a:noFill/>
        </p:spPr>
        <p:txBody>
          <a:bodyPr wrap="square">
            <a:spAutoFit/>
          </a:bodyPr>
          <a:lstStyle/>
          <a:p>
            <a:pPr>
              <a:spcBef>
                <a:spcPts val="1200"/>
              </a:spcBef>
              <a:buClr>
                <a:schemeClr val="bg2"/>
              </a:buClr>
            </a:pPr>
            <a:r>
              <a:rPr lang="en-US" sz="2400" dirty="0">
                <a:solidFill>
                  <a:schemeClr val="tx2"/>
                </a:solidFill>
              </a:rPr>
              <a:t>Refer to Protocol 7.5 in the </a:t>
            </a:r>
            <a:r>
              <a:rPr lang="en-US" sz="2400" i="1" dirty="0">
                <a:solidFill>
                  <a:schemeClr val="tx2"/>
                </a:solidFill>
              </a:rPr>
              <a:t>Learning Journal </a:t>
            </a:r>
            <a:r>
              <a:rPr lang="en-US" sz="2400" dirty="0">
                <a:solidFill>
                  <a:schemeClr val="tx2"/>
                </a:solidFill>
              </a:rPr>
              <a:t>(p. 36). </a:t>
            </a:r>
          </a:p>
        </p:txBody>
      </p:sp>
    </p:spTree>
    <p:extLst>
      <p:ext uri="{BB962C8B-B14F-4D97-AF65-F5344CB8AC3E}">
        <p14:creationId xmlns:p14="http://schemas.microsoft.com/office/powerpoint/2010/main" val="8621579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F93A649-2A91-4A23-2406-BCE69C3B94EE}"/>
              </a:ext>
            </a:extLst>
          </p:cNvPr>
          <p:cNvSpPr txBox="1"/>
          <p:nvPr/>
        </p:nvSpPr>
        <p:spPr>
          <a:xfrm>
            <a:off x="321251" y="1690323"/>
            <a:ext cx="5628538" cy="5016758"/>
          </a:xfrm>
          <a:prstGeom prst="rect">
            <a:avLst/>
          </a:prstGeom>
          <a:noFill/>
        </p:spPr>
        <p:txBody>
          <a:bodyPr wrap="square" rtlCol="0">
            <a:spAutoFit/>
          </a:bodyPr>
          <a:lstStyle/>
          <a:p>
            <a:pPr>
              <a:lnSpc>
                <a:spcPts val="2400"/>
              </a:lnSpc>
            </a:pPr>
            <a:r>
              <a:rPr lang="en-US" sz="3200" b="1" dirty="0">
                <a:solidFill>
                  <a:schemeClr val="bg2"/>
                </a:solidFill>
              </a:rPr>
              <a:t>T</a:t>
            </a:r>
            <a:r>
              <a:rPr lang="en-US" sz="2000" dirty="0">
                <a:solidFill>
                  <a:schemeClr val="tx2"/>
                </a:solidFill>
              </a:rPr>
              <a:t>his lesson focuses on the roles and responsibilities of key actors responsible for successful curriculum-based professional learning. We look closely at the roles and responsibilities of teachers. And we survey those for other actors in the system to highlight the interdependence of the work. </a:t>
            </a:r>
          </a:p>
          <a:p>
            <a:pPr>
              <a:lnSpc>
                <a:spcPts val="2400"/>
              </a:lnSpc>
              <a:spcBef>
                <a:spcPts val="1200"/>
              </a:spcBef>
            </a:pPr>
            <a:r>
              <a:rPr lang="en-US" sz="2000" dirty="0">
                <a:solidFill>
                  <a:schemeClr val="tx2"/>
                </a:solidFill>
              </a:rPr>
              <a:t>We also visit some assumptions and beliefs associated with this emerging field and invite you </a:t>
            </a:r>
            <a:br>
              <a:rPr lang="en-US" sz="2000" dirty="0">
                <a:solidFill>
                  <a:schemeClr val="tx2"/>
                </a:solidFill>
              </a:rPr>
            </a:br>
            <a:r>
              <a:rPr lang="en-US" sz="2000" dirty="0">
                <a:solidFill>
                  <a:schemeClr val="tx2"/>
                </a:solidFill>
              </a:rPr>
              <a:t>to consider where yours are today as a result of </a:t>
            </a:r>
            <a:br>
              <a:rPr lang="en-US" sz="2000" dirty="0">
                <a:solidFill>
                  <a:schemeClr val="tx2"/>
                </a:solidFill>
              </a:rPr>
            </a:br>
            <a:r>
              <a:rPr lang="en-US" sz="2000" dirty="0">
                <a:solidFill>
                  <a:schemeClr val="tx2"/>
                </a:solidFill>
              </a:rPr>
              <a:t>this learning opportunity. We hope this culminating lesson inspires and guides you in charting your </a:t>
            </a:r>
            <a:br>
              <a:rPr lang="en-US" sz="2000" dirty="0">
                <a:solidFill>
                  <a:schemeClr val="tx2"/>
                </a:solidFill>
              </a:rPr>
            </a:br>
            <a:r>
              <a:rPr lang="en-US" sz="2000" dirty="0">
                <a:solidFill>
                  <a:schemeClr val="tx2"/>
                </a:solidFill>
              </a:rPr>
              <a:t>own path toward transformative teaching through curriculum-based professional learning. </a:t>
            </a:r>
          </a:p>
          <a:p>
            <a:endParaRPr lang="en-US" sz="2000" dirty="0"/>
          </a:p>
          <a:p>
            <a:endParaRPr lang="en-US" dirty="0"/>
          </a:p>
        </p:txBody>
      </p:sp>
      <p:sp>
        <p:nvSpPr>
          <p:cNvPr id="7" name="TextBox 6">
            <a:extLst>
              <a:ext uri="{FF2B5EF4-FFF2-40B4-BE49-F238E27FC236}">
                <a16:creationId xmlns:a16="http://schemas.microsoft.com/office/drawing/2014/main" id="{17636762-3922-D8E3-66F4-8B44BBAEF0EE}"/>
              </a:ext>
            </a:extLst>
          </p:cNvPr>
          <p:cNvSpPr txBox="1"/>
          <p:nvPr/>
        </p:nvSpPr>
        <p:spPr>
          <a:xfrm>
            <a:off x="339571" y="142931"/>
            <a:ext cx="7398058" cy="1077218"/>
          </a:xfrm>
          <a:prstGeom prst="rect">
            <a:avLst/>
          </a:prstGeom>
          <a:noFill/>
        </p:spPr>
        <p:txBody>
          <a:bodyPr wrap="square" rtlCol="0">
            <a:spAutoFit/>
          </a:bodyPr>
          <a:lstStyle/>
          <a:p>
            <a:r>
              <a:rPr lang="en-US" sz="3200" b="1" dirty="0">
                <a:solidFill>
                  <a:schemeClr val="accent6">
                    <a:lumMod val="20000"/>
                    <a:lumOff val="80000"/>
                  </a:schemeClr>
                </a:solidFill>
                <a:cs typeface="FUTURA MEDIUM" panose="020B0602020204020303" pitchFamily="34" charset="-79"/>
              </a:rPr>
              <a:t>Lesson 7:</a:t>
            </a:r>
          </a:p>
          <a:p>
            <a:r>
              <a:rPr lang="en-US" sz="3200" dirty="0">
                <a:solidFill>
                  <a:schemeClr val="accent6">
                    <a:lumMod val="20000"/>
                    <a:lumOff val="80000"/>
                  </a:schemeClr>
                </a:solidFill>
              </a:rPr>
              <a:t>A Call to Action for Teachers</a:t>
            </a:r>
          </a:p>
        </p:txBody>
      </p:sp>
      <p:sp>
        <p:nvSpPr>
          <p:cNvPr id="3" name="TextBox 2">
            <a:extLst>
              <a:ext uri="{FF2B5EF4-FFF2-40B4-BE49-F238E27FC236}">
                <a16:creationId xmlns:a16="http://schemas.microsoft.com/office/drawing/2014/main" id="{7B636D34-EFAD-8D51-376C-395686EB8FE3}"/>
              </a:ext>
            </a:extLst>
          </p:cNvPr>
          <p:cNvSpPr txBox="1"/>
          <p:nvPr/>
        </p:nvSpPr>
        <p:spPr>
          <a:xfrm>
            <a:off x="6230679" y="1690323"/>
            <a:ext cx="5709683" cy="1972335"/>
          </a:xfrm>
          <a:prstGeom prst="rect">
            <a:avLst/>
          </a:prstGeom>
          <a:noFill/>
        </p:spPr>
        <p:txBody>
          <a:bodyPr wrap="square" rtlCol="0">
            <a:spAutoFit/>
          </a:bodyPr>
          <a:lstStyle/>
          <a:p>
            <a:pPr>
              <a:lnSpc>
                <a:spcPts val="2400"/>
              </a:lnSpc>
            </a:pPr>
            <a:r>
              <a:rPr lang="en-US" sz="2000" dirty="0">
                <a:solidFill>
                  <a:schemeClr val="tx2"/>
                </a:solidFill>
              </a:rPr>
              <a:t>In Lesson 7, like all others, you may follow the guidance for learning individually or with members </a:t>
            </a:r>
            <a:br>
              <a:rPr lang="en-US" sz="2000" dirty="0">
                <a:solidFill>
                  <a:schemeClr val="tx2"/>
                </a:solidFill>
              </a:rPr>
            </a:br>
            <a:r>
              <a:rPr lang="en-US" sz="2000" dirty="0">
                <a:solidFill>
                  <a:schemeClr val="tx2"/>
                </a:solidFill>
              </a:rPr>
              <a:t>of your learning team; instructions for both are included in protocols. As always, the </a:t>
            </a:r>
            <a:r>
              <a:rPr lang="en-US" sz="2000" i="1" dirty="0">
                <a:solidFill>
                  <a:schemeClr val="tx2"/>
                </a:solidFill>
              </a:rPr>
              <a:t>Learning Journal </a:t>
            </a:r>
            <a:r>
              <a:rPr lang="en-US" sz="2000" dirty="0">
                <a:solidFill>
                  <a:schemeClr val="tx2"/>
                </a:solidFill>
              </a:rPr>
              <a:t>offers spaces for completing the protocols.  </a:t>
            </a:r>
          </a:p>
          <a:p>
            <a:endParaRPr lang="en-US" dirty="0"/>
          </a:p>
        </p:txBody>
      </p:sp>
      <p:pic>
        <p:nvPicPr>
          <p:cNvPr id="18" name="Picture 17" descr="Two teachers working together at a table.">
            <a:extLst>
              <a:ext uri="{FF2B5EF4-FFF2-40B4-BE49-F238E27FC236}">
                <a16:creationId xmlns:a16="http://schemas.microsoft.com/office/drawing/2014/main" id="{193B7A0E-F486-0EAC-FE2E-D23C9184CE4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9232933" y="3505200"/>
            <a:ext cx="2605158" cy="2607880"/>
          </a:xfrm>
          <a:prstGeom prst="rect">
            <a:avLst/>
          </a:prstGeom>
        </p:spPr>
      </p:pic>
      <p:pic>
        <p:nvPicPr>
          <p:cNvPr id="20" name="Picture 19" descr="Teacher helping elementary school student in classroom.">
            <a:extLst>
              <a:ext uri="{FF2B5EF4-FFF2-40B4-BE49-F238E27FC236}">
                <a16:creationId xmlns:a16="http://schemas.microsoft.com/office/drawing/2014/main" id="{D3584B2F-A8B9-E531-3C3C-12431632CF2C}"/>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379544" y="3505200"/>
            <a:ext cx="2605157" cy="2607880"/>
          </a:xfrm>
          <a:prstGeom prst="rect">
            <a:avLst/>
          </a:prstGeom>
        </p:spPr>
      </p:pic>
    </p:spTree>
    <p:extLst>
      <p:ext uri="{BB962C8B-B14F-4D97-AF65-F5344CB8AC3E}">
        <p14:creationId xmlns:p14="http://schemas.microsoft.com/office/powerpoint/2010/main" val="37906677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C50E2E0-82FC-5ACC-F9AF-E36D6EDABA7A}"/>
              </a:ext>
            </a:extLst>
          </p:cNvPr>
          <p:cNvSpPr/>
          <p:nvPr/>
        </p:nvSpPr>
        <p:spPr>
          <a:xfrm>
            <a:off x="1409700" y="0"/>
            <a:ext cx="10782300" cy="1814413"/>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8B398070-1D1A-C99B-823F-08C21DDDDDA2}"/>
              </a:ext>
            </a:extLst>
          </p:cNvPr>
          <p:cNvSpPr txBox="1"/>
          <p:nvPr/>
        </p:nvSpPr>
        <p:spPr>
          <a:xfrm>
            <a:off x="1722500" y="564767"/>
            <a:ext cx="9528091" cy="1055674"/>
          </a:xfrm>
          <a:prstGeom prst="rect">
            <a:avLst/>
          </a:prstGeom>
          <a:noFill/>
        </p:spPr>
        <p:txBody>
          <a:bodyPr wrap="square" rtlCol="0">
            <a:spAutoFit/>
          </a:bodyPr>
          <a:lstStyle/>
          <a:p>
            <a:pPr lvl="0">
              <a:lnSpc>
                <a:spcPct val="90000"/>
              </a:lnSpc>
              <a:spcAft>
                <a:spcPts val="600"/>
              </a:spcAft>
              <a:buClr>
                <a:srgbClr val="266550"/>
              </a:buClr>
              <a:buSzPts val="3200"/>
            </a:pPr>
            <a:r>
              <a:rPr lang="en-US" sz="3200" dirty="0">
                <a:solidFill>
                  <a:schemeClr val="bg1"/>
                </a:solidFill>
              </a:rPr>
              <a:t>For more Elements resources visit</a:t>
            </a:r>
          </a:p>
          <a:p>
            <a:pPr lvl="0">
              <a:lnSpc>
                <a:spcPct val="90000"/>
              </a:lnSpc>
              <a:spcAft>
                <a:spcPts val="600"/>
              </a:spcAft>
              <a:buClr>
                <a:srgbClr val="266550"/>
              </a:buClr>
              <a:buSzPts val="3200"/>
            </a:pPr>
            <a:r>
              <a:rPr lang="en-US" sz="3200" dirty="0">
                <a:solidFill>
                  <a:schemeClr val="accent4">
                    <a:lumMod val="20000"/>
                    <a:lumOff val="80000"/>
                  </a:schemeClr>
                </a:solidFill>
                <a:hlinkClick r:id="rId2">
                  <a:extLst>
                    <a:ext uri="{A12FA001-AC4F-418D-AE19-62706E023703}">
                      <ahyp:hlinkClr xmlns:ahyp="http://schemas.microsoft.com/office/drawing/2018/hyperlinkcolor" val="tx"/>
                    </a:ext>
                  </a:extLst>
                </a:hlinkClick>
              </a:rPr>
              <a:t>www.Carnegie.org</a:t>
            </a:r>
            <a:r>
              <a:rPr lang="en-US" sz="3200">
                <a:solidFill>
                  <a:schemeClr val="accent4">
                    <a:lumMod val="20000"/>
                    <a:lumOff val="80000"/>
                  </a:schemeClr>
                </a:solidFill>
                <a:hlinkClick r:id="rId2">
                  <a:extLst>
                    <a:ext uri="{A12FA001-AC4F-418D-AE19-62706E023703}">
                      <ahyp:hlinkClr xmlns:ahyp="http://schemas.microsoft.com/office/drawing/2018/hyperlinkcolor" val="tx"/>
                    </a:ext>
                  </a:extLst>
                </a:hlinkClick>
              </a:rPr>
              <a:t>/Elements</a:t>
            </a:r>
            <a:endParaRPr lang="en-US" sz="3200">
              <a:solidFill>
                <a:schemeClr val="accent4">
                  <a:lumMod val="20000"/>
                  <a:lumOff val="80000"/>
                </a:schemeClr>
              </a:solidFill>
            </a:endParaRPr>
          </a:p>
        </p:txBody>
      </p:sp>
      <p:sp>
        <p:nvSpPr>
          <p:cNvPr id="7" name="TextBox 6">
            <a:extLst>
              <a:ext uri="{FF2B5EF4-FFF2-40B4-BE49-F238E27FC236}">
                <a16:creationId xmlns:a16="http://schemas.microsoft.com/office/drawing/2014/main" id="{2F85C2F9-ACCE-4EE2-C907-AF3B0E8DF95A}"/>
              </a:ext>
            </a:extLst>
          </p:cNvPr>
          <p:cNvSpPr txBox="1"/>
          <p:nvPr/>
        </p:nvSpPr>
        <p:spPr>
          <a:xfrm>
            <a:off x="0" y="191967"/>
            <a:ext cx="1409700" cy="1015663"/>
          </a:xfrm>
          <a:prstGeom prst="rect">
            <a:avLst/>
          </a:prstGeom>
          <a:noFill/>
        </p:spPr>
        <p:txBody>
          <a:bodyPr wrap="square">
            <a:spAutoFit/>
          </a:bodyPr>
          <a:lstStyle/>
          <a:p>
            <a:pPr algn="ctr"/>
            <a:r>
              <a:rPr lang="en-US" sz="2400" dirty="0">
                <a:solidFill>
                  <a:schemeClr val="accent6">
                    <a:lumMod val="20000"/>
                    <a:lumOff val="80000"/>
                  </a:schemeClr>
                </a:solidFill>
              </a:rPr>
              <a:t>Protocol</a:t>
            </a:r>
            <a:r>
              <a:rPr lang="en-US" sz="2400" b="1" dirty="0">
                <a:solidFill>
                  <a:schemeClr val="accent6">
                    <a:lumMod val="20000"/>
                    <a:lumOff val="80000"/>
                  </a:schemeClr>
                </a:solidFill>
              </a:rPr>
              <a:t> </a:t>
            </a:r>
          </a:p>
          <a:p>
            <a:pPr algn="ctr"/>
            <a:r>
              <a:rPr lang="en-US" sz="3600" b="1" dirty="0">
                <a:solidFill>
                  <a:schemeClr val="accent6">
                    <a:lumMod val="20000"/>
                    <a:lumOff val="80000"/>
                  </a:schemeClr>
                </a:solidFill>
              </a:rPr>
              <a:t>2.1</a:t>
            </a:r>
            <a:endParaRPr lang="en-US" sz="3600" dirty="0">
              <a:solidFill>
                <a:schemeClr val="accent6">
                  <a:lumMod val="20000"/>
                  <a:lumOff val="80000"/>
                </a:schemeClr>
              </a:solidFill>
            </a:endParaRPr>
          </a:p>
        </p:txBody>
      </p:sp>
      <p:sp>
        <p:nvSpPr>
          <p:cNvPr id="16" name="Rectangle 15">
            <a:extLst>
              <a:ext uri="{FF2B5EF4-FFF2-40B4-BE49-F238E27FC236}">
                <a16:creationId xmlns:a16="http://schemas.microsoft.com/office/drawing/2014/main" id="{D96CC682-E5E8-6165-0CBE-228EEAE88E0B}"/>
              </a:ext>
            </a:extLst>
          </p:cNvPr>
          <p:cNvSpPr/>
          <p:nvPr/>
        </p:nvSpPr>
        <p:spPr>
          <a:xfrm>
            <a:off x="0" y="0"/>
            <a:ext cx="1409700" cy="650126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357BE878-CDBC-D39C-D83F-E2D31923C45F}"/>
              </a:ext>
            </a:extLst>
          </p:cNvPr>
          <p:cNvSpPr txBox="1"/>
          <p:nvPr/>
        </p:nvSpPr>
        <p:spPr>
          <a:xfrm>
            <a:off x="1722500" y="2174859"/>
            <a:ext cx="3291952" cy="2923877"/>
          </a:xfrm>
          <a:prstGeom prst="rect">
            <a:avLst/>
          </a:prstGeom>
          <a:noFill/>
        </p:spPr>
        <p:txBody>
          <a:bodyPr wrap="square" rtlCol="0">
            <a:spAutoFit/>
          </a:bodyPr>
          <a:lstStyle/>
          <a:p>
            <a:pPr marL="12700">
              <a:lnSpc>
                <a:spcPct val="100000"/>
              </a:lnSpc>
              <a:buClr>
                <a:schemeClr val="accent3">
                  <a:lumMod val="75000"/>
                </a:schemeClr>
              </a:buClr>
            </a:pPr>
            <a:r>
              <a:rPr lang="en-US" sz="2400" spc="-5" dirty="0">
                <a:solidFill>
                  <a:schemeClr val="tx2"/>
                </a:solidFill>
                <a:cs typeface="Georgia"/>
              </a:rPr>
              <a:t>At </a:t>
            </a:r>
            <a:r>
              <a:rPr lang="en-US" sz="2400" spc="-5" dirty="0">
                <a:solidFill>
                  <a:srgbClr val="0070C0"/>
                </a:solidFill>
                <a:cs typeface="Georgia"/>
                <a:hlinkClick r:id="rId3">
                  <a:extLst>
                    <a:ext uri="{A12FA001-AC4F-418D-AE19-62706E023703}">
                      <ahyp:hlinkClr xmlns:ahyp="http://schemas.microsoft.com/office/drawing/2018/hyperlinkcolor" val="tx"/>
                    </a:ext>
                  </a:extLst>
                </a:hlinkClick>
              </a:rPr>
              <a:t>CurriculumPD.org</a:t>
            </a:r>
            <a:endParaRPr lang="en-US" sz="2400" spc="-5" dirty="0">
              <a:solidFill>
                <a:srgbClr val="0070C0"/>
              </a:solidFill>
              <a:cs typeface="Georgia"/>
            </a:endParaRPr>
          </a:p>
          <a:p>
            <a:pPr marL="12700">
              <a:lnSpc>
                <a:spcPct val="100000"/>
              </a:lnSpc>
              <a:buClr>
                <a:schemeClr val="accent3">
                  <a:lumMod val="75000"/>
                </a:schemeClr>
              </a:buClr>
            </a:pPr>
            <a:r>
              <a:rPr lang="en-US" sz="2400" spc="-5" dirty="0">
                <a:solidFill>
                  <a:schemeClr val="tx2"/>
                </a:solidFill>
                <a:cs typeface="Georgia"/>
              </a:rPr>
              <a:t>you’ll find:</a:t>
            </a:r>
          </a:p>
          <a:p>
            <a:pPr marL="355600" indent="-342900">
              <a:lnSpc>
                <a:spcPct val="100000"/>
              </a:lnSpc>
              <a:spcBef>
                <a:spcPts val="1200"/>
              </a:spcBef>
              <a:buClr>
                <a:schemeClr val="accent3">
                  <a:lumMod val="75000"/>
                </a:schemeClr>
              </a:buClr>
              <a:buFont typeface="Arial" panose="020B0604020202020204" pitchFamily="34" charset="0"/>
              <a:buChar char="•"/>
            </a:pPr>
            <a:r>
              <a:rPr lang="en-US" sz="2400" spc="-5" dirty="0">
                <a:solidFill>
                  <a:srgbClr val="0070C0"/>
                </a:solidFill>
                <a:cs typeface="Georgia"/>
                <a:hlinkClick r:id="rId4">
                  <a:extLst>
                    <a:ext uri="{A12FA001-AC4F-418D-AE19-62706E023703}">
                      <ahyp:hlinkClr xmlns:ahyp="http://schemas.microsoft.com/office/drawing/2018/hyperlinkcolor" val="tx"/>
                    </a:ext>
                  </a:extLst>
                </a:hlinkClick>
              </a:rPr>
              <a:t>The Elements Report</a:t>
            </a:r>
            <a:endParaRPr lang="en-US" sz="2400" spc="-5" dirty="0">
              <a:solidFill>
                <a:srgbClr val="0070C0"/>
              </a:solidFill>
              <a:cs typeface="Georgia"/>
            </a:endParaRPr>
          </a:p>
          <a:p>
            <a:pPr marL="355600" indent="-342900">
              <a:lnSpc>
                <a:spcPct val="100000"/>
              </a:lnSpc>
              <a:spcBef>
                <a:spcPts val="1200"/>
              </a:spcBef>
              <a:buClr>
                <a:schemeClr val="accent3">
                  <a:lumMod val="75000"/>
                </a:schemeClr>
              </a:buClr>
              <a:buFont typeface="Arial" panose="020B0604020202020204" pitchFamily="34" charset="0"/>
              <a:buChar char="•"/>
            </a:pPr>
            <a:r>
              <a:rPr lang="en-US" sz="2400" spc="-5" dirty="0">
                <a:solidFill>
                  <a:schemeClr val="tx2"/>
                </a:solidFill>
                <a:cs typeface="Georgia"/>
              </a:rPr>
              <a:t>Elements</a:t>
            </a:r>
            <a:r>
              <a:rPr lang="en-US" sz="2400" spc="-10" dirty="0">
                <a:solidFill>
                  <a:schemeClr val="tx2"/>
                </a:solidFill>
                <a:cs typeface="Georgia"/>
              </a:rPr>
              <a:t> </a:t>
            </a:r>
            <a:r>
              <a:rPr lang="en-US" sz="2400" dirty="0">
                <a:solidFill>
                  <a:schemeClr val="tx2"/>
                </a:solidFill>
                <a:cs typeface="Georgia"/>
              </a:rPr>
              <a:t>Animation</a:t>
            </a:r>
          </a:p>
          <a:p>
            <a:pPr marL="355600" indent="-342900">
              <a:lnSpc>
                <a:spcPct val="100000"/>
              </a:lnSpc>
              <a:spcBef>
                <a:spcPts val="1200"/>
              </a:spcBef>
              <a:buClr>
                <a:schemeClr val="accent3">
                  <a:lumMod val="75000"/>
                </a:schemeClr>
              </a:buClr>
              <a:buFont typeface="Arial" panose="020B0604020202020204" pitchFamily="34" charset="0"/>
              <a:buChar char="•"/>
            </a:pPr>
            <a:r>
              <a:rPr lang="en-US" sz="2400" dirty="0">
                <a:solidFill>
                  <a:schemeClr val="tx2"/>
                </a:solidFill>
                <a:cs typeface="Georgia"/>
              </a:rPr>
              <a:t>Tools</a:t>
            </a:r>
          </a:p>
          <a:p>
            <a:pPr marL="355600" indent="-342900">
              <a:lnSpc>
                <a:spcPct val="100000"/>
              </a:lnSpc>
              <a:spcBef>
                <a:spcPts val="1200"/>
              </a:spcBef>
              <a:buClr>
                <a:schemeClr val="accent3">
                  <a:lumMod val="75000"/>
                </a:schemeClr>
              </a:buClr>
              <a:buFont typeface="Arial" panose="020B0604020202020204" pitchFamily="34" charset="0"/>
              <a:buChar char="•"/>
            </a:pPr>
            <a:r>
              <a:rPr lang="en-US" sz="2400" spc="-5" dirty="0">
                <a:solidFill>
                  <a:schemeClr val="tx2"/>
                </a:solidFill>
                <a:cs typeface="Georgia"/>
              </a:rPr>
              <a:t>Case</a:t>
            </a:r>
            <a:r>
              <a:rPr lang="en-US" sz="2400" dirty="0">
                <a:solidFill>
                  <a:schemeClr val="tx2"/>
                </a:solidFill>
                <a:cs typeface="Georgia"/>
              </a:rPr>
              <a:t> </a:t>
            </a:r>
            <a:r>
              <a:rPr lang="en-US" sz="2400" spc="-5" dirty="0">
                <a:solidFill>
                  <a:schemeClr val="tx2"/>
                </a:solidFill>
                <a:cs typeface="Georgia"/>
              </a:rPr>
              <a:t>Studies</a:t>
            </a:r>
          </a:p>
        </p:txBody>
      </p:sp>
      <p:pic>
        <p:nvPicPr>
          <p:cNvPr id="3" name="object 7" descr="The Elements cover.">
            <a:extLst>
              <a:ext uri="{FF2B5EF4-FFF2-40B4-BE49-F238E27FC236}">
                <a16:creationId xmlns:a16="http://schemas.microsoft.com/office/drawing/2014/main" id="{B866955B-2C22-14C5-F3BC-66FC08145307}"/>
              </a:ext>
            </a:extLst>
          </p:cNvPr>
          <p:cNvPicPr/>
          <p:nvPr/>
        </p:nvPicPr>
        <p:blipFill>
          <a:blip r:embed="rId5" cstate="screen">
            <a:extLst>
              <a:ext uri="{28A0092B-C50C-407E-A947-70E740481C1C}">
                <a14:useLocalDpi xmlns:a14="http://schemas.microsoft.com/office/drawing/2010/main"/>
              </a:ext>
            </a:extLst>
          </a:blip>
          <a:stretch>
            <a:fillRect/>
          </a:stretch>
        </p:blipFill>
        <p:spPr>
          <a:xfrm>
            <a:off x="5685549" y="2003783"/>
            <a:ext cx="2110887" cy="2850433"/>
          </a:xfrm>
          <a:prstGeom prst="rect">
            <a:avLst/>
          </a:prstGeom>
        </p:spPr>
      </p:pic>
      <p:pic>
        <p:nvPicPr>
          <p:cNvPr id="31" name="object 19">
            <a:extLst>
              <a:ext uri="{FF2B5EF4-FFF2-40B4-BE49-F238E27FC236}">
                <a16:creationId xmlns:a16="http://schemas.microsoft.com/office/drawing/2014/main" id="{57C73714-8153-D4A8-59D0-8891504DAC10}"/>
              </a:ext>
            </a:extLst>
          </p:cNvPr>
          <p:cNvPicPr/>
          <p:nvPr/>
        </p:nvPicPr>
        <p:blipFill>
          <a:blip r:embed="rId6" cstate="screen">
            <a:extLst>
              <a:ext uri="{28A0092B-C50C-407E-A947-70E740481C1C}">
                <a14:useLocalDpi xmlns:a14="http://schemas.microsoft.com/office/drawing/2010/main"/>
              </a:ext>
            </a:extLst>
          </a:blip>
          <a:stretch>
            <a:fillRect/>
          </a:stretch>
        </p:blipFill>
        <p:spPr>
          <a:xfrm>
            <a:off x="9144637" y="509929"/>
            <a:ext cx="2331061" cy="1110512"/>
          </a:xfrm>
          <a:prstGeom prst="rect">
            <a:avLst/>
          </a:prstGeom>
        </p:spPr>
      </p:pic>
      <p:pic>
        <p:nvPicPr>
          <p:cNvPr id="22" name="object 10" descr="The Elements chart.">
            <a:extLst>
              <a:ext uri="{FF2B5EF4-FFF2-40B4-BE49-F238E27FC236}">
                <a16:creationId xmlns:a16="http://schemas.microsoft.com/office/drawing/2014/main" id="{178AD37C-4B88-70FD-C15F-C053964FB875}"/>
              </a:ext>
            </a:extLst>
          </p:cNvPr>
          <p:cNvPicPr/>
          <p:nvPr/>
        </p:nvPicPr>
        <p:blipFill rotWithShape="1">
          <a:blip r:embed="rId7" cstate="screen">
            <a:extLst>
              <a:ext uri="{28A0092B-C50C-407E-A947-70E740481C1C}">
                <a14:useLocalDpi xmlns:a14="http://schemas.microsoft.com/office/drawing/2010/main"/>
              </a:ext>
            </a:extLst>
          </a:blip>
          <a:srcRect l="-7791" r="-9162"/>
          <a:stretch/>
        </p:blipFill>
        <p:spPr>
          <a:xfrm>
            <a:off x="6499964" y="3431370"/>
            <a:ext cx="2232260" cy="2850432"/>
          </a:xfrm>
          <a:prstGeom prst="rect">
            <a:avLst/>
          </a:prstGeom>
          <a:solidFill>
            <a:schemeClr val="bg1"/>
          </a:solidFill>
          <a:ln w="6350">
            <a:solidFill>
              <a:schemeClr val="tx1"/>
            </a:solidFill>
          </a:ln>
        </p:spPr>
      </p:pic>
      <p:grpSp>
        <p:nvGrpSpPr>
          <p:cNvPr id="36" name="Group 35" descr="Descriptive chart.">
            <a:extLst>
              <a:ext uri="{FF2B5EF4-FFF2-40B4-BE49-F238E27FC236}">
                <a16:creationId xmlns:a16="http://schemas.microsoft.com/office/drawing/2014/main" id="{28D26B01-A7AB-E3BC-4535-F2ACF433AF6A}"/>
              </a:ext>
            </a:extLst>
          </p:cNvPr>
          <p:cNvGrpSpPr/>
          <p:nvPr/>
        </p:nvGrpSpPr>
        <p:grpSpPr>
          <a:xfrm>
            <a:off x="8971535" y="2013968"/>
            <a:ext cx="1548765" cy="2001520"/>
            <a:chOff x="6158159" y="2013968"/>
            <a:chExt cx="1548765" cy="2001520"/>
          </a:xfrm>
        </p:grpSpPr>
        <p:pic>
          <p:nvPicPr>
            <p:cNvPr id="25" name="object 13">
              <a:extLst>
                <a:ext uri="{FF2B5EF4-FFF2-40B4-BE49-F238E27FC236}">
                  <a16:creationId xmlns:a16="http://schemas.microsoft.com/office/drawing/2014/main" id="{D18ECB72-4DAA-005F-CDB8-4EDB8F4B1DD5}"/>
                </a:ext>
              </a:extLst>
            </p:cNvPr>
            <p:cNvPicPr/>
            <p:nvPr/>
          </p:nvPicPr>
          <p:blipFill>
            <a:blip r:embed="rId8" cstate="screen">
              <a:extLst>
                <a:ext uri="{28A0092B-C50C-407E-A947-70E740481C1C}">
                  <a14:useLocalDpi xmlns:a14="http://schemas.microsoft.com/office/drawing/2010/main"/>
                </a:ext>
              </a:extLst>
            </a:blip>
            <a:stretch>
              <a:fillRect/>
            </a:stretch>
          </p:blipFill>
          <p:spPr>
            <a:xfrm>
              <a:off x="6237625" y="2093217"/>
              <a:ext cx="1394036" cy="1865376"/>
            </a:xfrm>
            <a:prstGeom prst="rect">
              <a:avLst/>
            </a:prstGeom>
          </p:spPr>
        </p:pic>
        <p:sp>
          <p:nvSpPr>
            <p:cNvPr id="26" name="object 14">
              <a:extLst>
                <a:ext uri="{FF2B5EF4-FFF2-40B4-BE49-F238E27FC236}">
                  <a16:creationId xmlns:a16="http://schemas.microsoft.com/office/drawing/2014/main" id="{A07E3CAA-7136-55F4-32FA-F310142DCEF5}"/>
                </a:ext>
              </a:extLst>
            </p:cNvPr>
            <p:cNvSpPr/>
            <p:nvPr/>
          </p:nvSpPr>
          <p:spPr>
            <a:xfrm>
              <a:off x="6158159" y="2013968"/>
              <a:ext cx="1548765" cy="2001520"/>
            </a:xfrm>
            <a:custGeom>
              <a:avLst/>
              <a:gdLst/>
              <a:ahLst/>
              <a:cxnLst/>
              <a:rect l="l" t="t" r="r" b="b"/>
              <a:pathLst>
                <a:path w="1548765" h="2001520">
                  <a:moveTo>
                    <a:pt x="0" y="2001012"/>
                  </a:moveTo>
                  <a:lnTo>
                    <a:pt x="1548383" y="2001012"/>
                  </a:lnTo>
                  <a:lnTo>
                    <a:pt x="1548383" y="0"/>
                  </a:lnTo>
                  <a:lnTo>
                    <a:pt x="0" y="0"/>
                  </a:lnTo>
                  <a:lnTo>
                    <a:pt x="0" y="2001012"/>
                  </a:lnTo>
                  <a:close/>
                </a:path>
              </a:pathLst>
            </a:custGeom>
            <a:ln w="6350">
              <a:solidFill>
                <a:srgbClr val="44536A"/>
              </a:solidFill>
            </a:ln>
          </p:spPr>
          <p:txBody>
            <a:bodyPr wrap="square" lIns="0" tIns="0" rIns="0" bIns="0" rtlCol="0"/>
            <a:lstStyle/>
            <a:p>
              <a:endParaRPr dirty="0"/>
            </a:p>
          </p:txBody>
        </p:sp>
      </p:grpSp>
      <p:grpSp>
        <p:nvGrpSpPr>
          <p:cNvPr id="37" name="Group 36" descr="Descriptive chart.">
            <a:extLst>
              <a:ext uri="{FF2B5EF4-FFF2-40B4-BE49-F238E27FC236}">
                <a16:creationId xmlns:a16="http://schemas.microsoft.com/office/drawing/2014/main" id="{E3DA5152-0C70-6569-46F4-93C7E12DE6C7}"/>
              </a:ext>
            </a:extLst>
          </p:cNvPr>
          <p:cNvGrpSpPr/>
          <p:nvPr/>
        </p:nvGrpSpPr>
        <p:grpSpPr>
          <a:xfrm>
            <a:off x="9502062" y="2937045"/>
            <a:ext cx="1656714" cy="2139950"/>
            <a:chOff x="6671746" y="2903984"/>
            <a:chExt cx="1656714" cy="2139950"/>
          </a:xfrm>
        </p:grpSpPr>
        <p:pic>
          <p:nvPicPr>
            <p:cNvPr id="27" name="object 15">
              <a:extLst>
                <a:ext uri="{FF2B5EF4-FFF2-40B4-BE49-F238E27FC236}">
                  <a16:creationId xmlns:a16="http://schemas.microsoft.com/office/drawing/2014/main" id="{10FC1115-ABB5-BD8A-8A20-0A72C28BC4B2}"/>
                </a:ext>
              </a:extLst>
            </p:cNvPr>
            <p:cNvPicPr/>
            <p:nvPr/>
          </p:nvPicPr>
          <p:blipFill>
            <a:blip r:embed="rId9" cstate="screen">
              <a:extLst>
                <a:ext uri="{28A0092B-C50C-407E-A947-70E740481C1C}">
                  <a14:useLocalDpi xmlns:a14="http://schemas.microsoft.com/office/drawing/2010/main"/>
                </a:ext>
              </a:extLst>
            </a:blip>
            <a:stretch>
              <a:fillRect/>
            </a:stretch>
          </p:blipFill>
          <p:spPr>
            <a:xfrm>
              <a:off x="6677842" y="2910080"/>
              <a:ext cx="1644395" cy="2127504"/>
            </a:xfrm>
            <a:prstGeom prst="rect">
              <a:avLst/>
            </a:prstGeom>
          </p:spPr>
        </p:pic>
        <p:sp>
          <p:nvSpPr>
            <p:cNvPr id="28" name="object 16">
              <a:extLst>
                <a:ext uri="{FF2B5EF4-FFF2-40B4-BE49-F238E27FC236}">
                  <a16:creationId xmlns:a16="http://schemas.microsoft.com/office/drawing/2014/main" id="{FF06AF02-2257-D121-9684-0E32DA56FA6E}"/>
                </a:ext>
              </a:extLst>
            </p:cNvPr>
            <p:cNvSpPr/>
            <p:nvPr/>
          </p:nvSpPr>
          <p:spPr>
            <a:xfrm>
              <a:off x="6671746" y="2903984"/>
              <a:ext cx="1656714" cy="2139950"/>
            </a:xfrm>
            <a:custGeom>
              <a:avLst/>
              <a:gdLst/>
              <a:ahLst/>
              <a:cxnLst/>
              <a:rect l="l" t="t" r="r" b="b"/>
              <a:pathLst>
                <a:path w="1656715" h="2139950">
                  <a:moveTo>
                    <a:pt x="0" y="2139696"/>
                  </a:moveTo>
                  <a:lnTo>
                    <a:pt x="1656588" y="2139696"/>
                  </a:lnTo>
                  <a:lnTo>
                    <a:pt x="1656588" y="0"/>
                  </a:lnTo>
                  <a:lnTo>
                    <a:pt x="0" y="0"/>
                  </a:lnTo>
                  <a:lnTo>
                    <a:pt x="0" y="2139696"/>
                  </a:lnTo>
                  <a:close/>
                </a:path>
              </a:pathLst>
            </a:custGeom>
            <a:ln w="6350">
              <a:solidFill>
                <a:srgbClr val="44536A"/>
              </a:solidFill>
            </a:ln>
          </p:spPr>
          <p:txBody>
            <a:bodyPr wrap="square" lIns="0" tIns="0" rIns="0" bIns="0" rtlCol="0"/>
            <a:lstStyle/>
            <a:p>
              <a:endParaRPr dirty="0"/>
            </a:p>
          </p:txBody>
        </p:sp>
      </p:grpSp>
      <p:grpSp>
        <p:nvGrpSpPr>
          <p:cNvPr id="35" name="Group 34" descr="Descriptive chart.">
            <a:extLst>
              <a:ext uri="{FF2B5EF4-FFF2-40B4-BE49-F238E27FC236}">
                <a16:creationId xmlns:a16="http://schemas.microsoft.com/office/drawing/2014/main" id="{29505994-1FC1-9CA5-9CAA-E0B5BED7BCD1}"/>
              </a:ext>
            </a:extLst>
          </p:cNvPr>
          <p:cNvGrpSpPr/>
          <p:nvPr/>
        </p:nvGrpSpPr>
        <p:grpSpPr>
          <a:xfrm>
            <a:off x="10160255" y="4149223"/>
            <a:ext cx="1655445" cy="2139950"/>
            <a:chOff x="7346879" y="3829053"/>
            <a:chExt cx="1655445" cy="2139950"/>
          </a:xfrm>
        </p:grpSpPr>
        <p:pic>
          <p:nvPicPr>
            <p:cNvPr id="29" name="object 17">
              <a:extLst>
                <a:ext uri="{FF2B5EF4-FFF2-40B4-BE49-F238E27FC236}">
                  <a16:creationId xmlns:a16="http://schemas.microsoft.com/office/drawing/2014/main" id="{311C9068-3CB9-4A08-47FC-9F2D477113E7}"/>
                </a:ext>
              </a:extLst>
            </p:cNvPr>
            <p:cNvPicPr/>
            <p:nvPr/>
          </p:nvPicPr>
          <p:blipFill>
            <a:blip r:embed="rId10" cstate="screen">
              <a:extLst>
                <a:ext uri="{28A0092B-C50C-407E-A947-70E740481C1C}">
                  <a14:useLocalDpi xmlns:a14="http://schemas.microsoft.com/office/drawing/2010/main"/>
                </a:ext>
              </a:extLst>
            </a:blip>
            <a:stretch>
              <a:fillRect/>
            </a:stretch>
          </p:blipFill>
          <p:spPr>
            <a:xfrm>
              <a:off x="7352974" y="3835148"/>
              <a:ext cx="1642872" cy="2127504"/>
            </a:xfrm>
            <a:prstGeom prst="rect">
              <a:avLst/>
            </a:prstGeom>
          </p:spPr>
        </p:pic>
        <p:sp>
          <p:nvSpPr>
            <p:cNvPr id="30" name="object 18">
              <a:extLst>
                <a:ext uri="{FF2B5EF4-FFF2-40B4-BE49-F238E27FC236}">
                  <a16:creationId xmlns:a16="http://schemas.microsoft.com/office/drawing/2014/main" id="{ABC5635A-A94B-5F06-A6A4-1A466CC59731}"/>
                </a:ext>
              </a:extLst>
            </p:cNvPr>
            <p:cNvSpPr/>
            <p:nvPr/>
          </p:nvSpPr>
          <p:spPr>
            <a:xfrm>
              <a:off x="7346879" y="3829053"/>
              <a:ext cx="1655445" cy="2139950"/>
            </a:xfrm>
            <a:custGeom>
              <a:avLst/>
              <a:gdLst/>
              <a:ahLst/>
              <a:cxnLst/>
              <a:rect l="l" t="t" r="r" b="b"/>
              <a:pathLst>
                <a:path w="1655445" h="2139950">
                  <a:moveTo>
                    <a:pt x="0" y="2139696"/>
                  </a:moveTo>
                  <a:lnTo>
                    <a:pt x="1655064" y="2139696"/>
                  </a:lnTo>
                  <a:lnTo>
                    <a:pt x="1655064" y="0"/>
                  </a:lnTo>
                  <a:lnTo>
                    <a:pt x="0" y="0"/>
                  </a:lnTo>
                  <a:lnTo>
                    <a:pt x="0" y="2139696"/>
                  </a:lnTo>
                  <a:close/>
                </a:path>
              </a:pathLst>
            </a:custGeom>
            <a:ln w="6350">
              <a:solidFill>
                <a:srgbClr val="44536A"/>
              </a:solidFill>
            </a:ln>
          </p:spPr>
          <p:txBody>
            <a:bodyPr wrap="square" lIns="0" tIns="0" rIns="0" bIns="0" rtlCol="0"/>
            <a:lstStyle/>
            <a:p>
              <a:endParaRPr dirty="0"/>
            </a:p>
          </p:txBody>
        </p:sp>
      </p:grpSp>
    </p:spTree>
    <p:extLst>
      <p:ext uri="{BB962C8B-B14F-4D97-AF65-F5344CB8AC3E}">
        <p14:creationId xmlns:p14="http://schemas.microsoft.com/office/powerpoint/2010/main" val="21012006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C50E2E0-82FC-5ACC-F9AF-E36D6EDABA7A}"/>
              </a:ext>
            </a:extLst>
          </p:cNvPr>
          <p:cNvSpPr/>
          <p:nvPr/>
        </p:nvSpPr>
        <p:spPr>
          <a:xfrm>
            <a:off x="1409700" y="0"/>
            <a:ext cx="10782300" cy="1814413"/>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8B398070-1D1A-C99B-823F-08C21DDDDDA2}"/>
              </a:ext>
            </a:extLst>
          </p:cNvPr>
          <p:cNvSpPr txBox="1"/>
          <p:nvPr/>
        </p:nvSpPr>
        <p:spPr>
          <a:xfrm>
            <a:off x="1722500" y="564767"/>
            <a:ext cx="9528091" cy="1055674"/>
          </a:xfrm>
          <a:prstGeom prst="rect">
            <a:avLst/>
          </a:prstGeom>
          <a:noFill/>
        </p:spPr>
        <p:txBody>
          <a:bodyPr wrap="square" rtlCol="0">
            <a:spAutoFit/>
          </a:bodyPr>
          <a:lstStyle/>
          <a:p>
            <a:pPr lvl="0">
              <a:lnSpc>
                <a:spcPct val="90000"/>
              </a:lnSpc>
              <a:spcAft>
                <a:spcPts val="600"/>
              </a:spcAft>
              <a:buClr>
                <a:srgbClr val="266550"/>
              </a:buClr>
              <a:buSzPts val="3200"/>
            </a:pPr>
            <a:r>
              <a:rPr lang="en-US" sz="3200" dirty="0">
                <a:solidFill>
                  <a:schemeClr val="bg1"/>
                </a:solidFill>
              </a:rPr>
              <a:t>Learning First Alliance</a:t>
            </a:r>
          </a:p>
          <a:p>
            <a:pPr lvl="0">
              <a:lnSpc>
                <a:spcPct val="90000"/>
              </a:lnSpc>
              <a:spcAft>
                <a:spcPts val="600"/>
              </a:spcAft>
              <a:buClr>
                <a:srgbClr val="266550"/>
              </a:buClr>
              <a:buSzPts val="3200"/>
            </a:pPr>
            <a:r>
              <a:rPr lang="en-US" sz="3200" dirty="0">
                <a:solidFill>
                  <a:schemeClr val="accent4">
                    <a:lumMod val="20000"/>
                    <a:lumOff val="80000"/>
                  </a:schemeClr>
                </a:solidFill>
                <a:hlinkClick r:id="rId2">
                  <a:extLst>
                    <a:ext uri="{A12FA001-AC4F-418D-AE19-62706E023703}">
                      <ahyp:hlinkClr xmlns:ahyp="http://schemas.microsoft.com/office/drawing/2018/hyperlinkcolor" val="tx"/>
                    </a:ext>
                  </a:extLst>
                </a:hlinkClick>
              </a:rPr>
              <a:t>www.LearningFirst.org</a:t>
            </a:r>
            <a:endParaRPr lang="en-US" sz="3200">
              <a:solidFill>
                <a:schemeClr val="accent4">
                  <a:lumMod val="20000"/>
                  <a:lumOff val="80000"/>
                </a:schemeClr>
              </a:solidFill>
            </a:endParaRPr>
          </a:p>
        </p:txBody>
      </p:sp>
      <p:sp>
        <p:nvSpPr>
          <p:cNvPr id="7" name="TextBox 6">
            <a:extLst>
              <a:ext uri="{FF2B5EF4-FFF2-40B4-BE49-F238E27FC236}">
                <a16:creationId xmlns:a16="http://schemas.microsoft.com/office/drawing/2014/main" id="{2F85C2F9-ACCE-4EE2-C907-AF3B0E8DF95A}"/>
              </a:ext>
            </a:extLst>
          </p:cNvPr>
          <p:cNvSpPr txBox="1"/>
          <p:nvPr/>
        </p:nvSpPr>
        <p:spPr>
          <a:xfrm>
            <a:off x="0" y="191967"/>
            <a:ext cx="1409700" cy="1015663"/>
          </a:xfrm>
          <a:prstGeom prst="rect">
            <a:avLst/>
          </a:prstGeom>
          <a:noFill/>
        </p:spPr>
        <p:txBody>
          <a:bodyPr wrap="square">
            <a:spAutoFit/>
          </a:bodyPr>
          <a:lstStyle/>
          <a:p>
            <a:pPr algn="ctr"/>
            <a:r>
              <a:rPr lang="en-US" sz="2400" dirty="0">
                <a:solidFill>
                  <a:schemeClr val="accent6">
                    <a:lumMod val="20000"/>
                    <a:lumOff val="80000"/>
                  </a:schemeClr>
                </a:solidFill>
              </a:rPr>
              <a:t>Protocol</a:t>
            </a:r>
            <a:r>
              <a:rPr lang="en-US" sz="2400" b="1" dirty="0">
                <a:solidFill>
                  <a:schemeClr val="accent6">
                    <a:lumMod val="20000"/>
                    <a:lumOff val="80000"/>
                  </a:schemeClr>
                </a:solidFill>
              </a:rPr>
              <a:t> </a:t>
            </a:r>
          </a:p>
          <a:p>
            <a:pPr algn="ctr"/>
            <a:r>
              <a:rPr lang="en-US" sz="3600" b="1" dirty="0">
                <a:solidFill>
                  <a:schemeClr val="accent6">
                    <a:lumMod val="20000"/>
                    <a:lumOff val="80000"/>
                  </a:schemeClr>
                </a:solidFill>
              </a:rPr>
              <a:t>2.1</a:t>
            </a:r>
            <a:endParaRPr lang="en-US" sz="3600" dirty="0">
              <a:solidFill>
                <a:schemeClr val="accent6">
                  <a:lumMod val="20000"/>
                  <a:lumOff val="80000"/>
                </a:schemeClr>
              </a:solidFill>
            </a:endParaRPr>
          </a:p>
        </p:txBody>
      </p:sp>
      <p:sp>
        <p:nvSpPr>
          <p:cNvPr id="16" name="Rectangle 15">
            <a:extLst>
              <a:ext uri="{FF2B5EF4-FFF2-40B4-BE49-F238E27FC236}">
                <a16:creationId xmlns:a16="http://schemas.microsoft.com/office/drawing/2014/main" id="{D96CC682-E5E8-6165-0CBE-228EEAE88E0B}"/>
              </a:ext>
            </a:extLst>
          </p:cNvPr>
          <p:cNvSpPr/>
          <p:nvPr/>
        </p:nvSpPr>
        <p:spPr>
          <a:xfrm>
            <a:off x="0" y="0"/>
            <a:ext cx="1409700" cy="650126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descr="Logo, company name&#10;&#10;Description automatically generated">
            <a:extLst>
              <a:ext uri="{FF2B5EF4-FFF2-40B4-BE49-F238E27FC236}">
                <a16:creationId xmlns:a16="http://schemas.microsoft.com/office/drawing/2014/main" id="{998A895F-1CB8-0841-F2D8-8E6D77BB609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381249" y="5128926"/>
            <a:ext cx="2443843" cy="1285259"/>
          </a:xfrm>
          <a:prstGeom prst="rect">
            <a:avLst/>
          </a:prstGeom>
        </p:spPr>
      </p:pic>
      <p:sp>
        <p:nvSpPr>
          <p:cNvPr id="12" name="TextBox 11">
            <a:extLst>
              <a:ext uri="{FF2B5EF4-FFF2-40B4-BE49-F238E27FC236}">
                <a16:creationId xmlns:a16="http://schemas.microsoft.com/office/drawing/2014/main" id="{641F26F7-9043-5C8A-42DD-48DFB87DC86A}"/>
              </a:ext>
            </a:extLst>
          </p:cNvPr>
          <p:cNvSpPr txBox="1"/>
          <p:nvPr/>
        </p:nvSpPr>
        <p:spPr>
          <a:xfrm>
            <a:off x="1722500" y="1959556"/>
            <a:ext cx="4373500" cy="3477875"/>
          </a:xfrm>
          <a:prstGeom prst="rect">
            <a:avLst/>
          </a:prstGeom>
          <a:noFill/>
        </p:spPr>
        <p:txBody>
          <a:bodyPr wrap="square" rtlCol="0">
            <a:spAutoFit/>
          </a:bodyPr>
          <a:lstStyle/>
          <a:p>
            <a:r>
              <a:rPr lang="en-US" sz="2000" dirty="0">
                <a:solidFill>
                  <a:schemeClr val="tx2"/>
                </a:solidFill>
              </a:rPr>
              <a:t>The Learning First Alliance is a partnership of leading education organizations representing more than 10 million members dedicated to improving student learning in America’s public schools. We share examples of success, encourage collaboration at every level, and work toward the continual and long-term improvement of public education based on solid research.</a:t>
            </a:r>
          </a:p>
        </p:txBody>
      </p:sp>
      <p:pic>
        <p:nvPicPr>
          <p:cNvPr id="23" name="Picture 22" descr="Learning First Alliance website image.">
            <a:hlinkClick r:id="rId4"/>
            <a:extLst>
              <a:ext uri="{FF2B5EF4-FFF2-40B4-BE49-F238E27FC236}">
                <a16:creationId xmlns:a16="http://schemas.microsoft.com/office/drawing/2014/main" id="{57931980-DE9D-C5E6-37AD-0B0ED24CAD2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350440" y="1959556"/>
            <a:ext cx="4831809" cy="3492874"/>
          </a:xfrm>
          <a:prstGeom prst="rect">
            <a:avLst/>
          </a:prstGeom>
          <a:solidFill>
            <a:schemeClr val="bg1"/>
          </a:solidFill>
          <a:ln w="6350">
            <a:solidFill>
              <a:schemeClr val="tx1"/>
            </a:solidFill>
          </a:ln>
        </p:spPr>
      </p:pic>
      <p:sp>
        <p:nvSpPr>
          <p:cNvPr id="5" name="TextBox 4">
            <a:extLst>
              <a:ext uri="{FF2B5EF4-FFF2-40B4-BE49-F238E27FC236}">
                <a16:creationId xmlns:a16="http://schemas.microsoft.com/office/drawing/2014/main" id="{D6A71891-AFA8-6F74-9707-A11A0257A1B0}"/>
              </a:ext>
            </a:extLst>
          </p:cNvPr>
          <p:cNvSpPr txBox="1"/>
          <p:nvPr/>
        </p:nvSpPr>
        <p:spPr>
          <a:xfrm>
            <a:off x="6486545" y="5546773"/>
            <a:ext cx="4399869" cy="743537"/>
          </a:xfrm>
          <a:prstGeom prst="rect">
            <a:avLst/>
          </a:prstGeom>
          <a:noFill/>
        </p:spPr>
        <p:txBody>
          <a:bodyPr wrap="square" rtlCol="0">
            <a:spAutoFit/>
          </a:bodyPr>
          <a:lstStyle/>
          <a:p>
            <a:pPr>
              <a:lnSpc>
                <a:spcPts val="2600"/>
              </a:lnSpc>
            </a:pPr>
            <a:r>
              <a:rPr lang="en-US" sz="2000">
                <a:solidFill>
                  <a:schemeClr val="tx2"/>
                </a:solidFill>
              </a:rPr>
              <a:t>Twitter: </a:t>
            </a:r>
            <a:r>
              <a:rPr lang="en-US" sz="2000">
                <a:solidFill>
                  <a:srgbClr val="0070C0"/>
                </a:solidFill>
                <a:hlinkClick r:id="rId6">
                  <a:extLst>
                    <a:ext uri="{A12FA001-AC4F-418D-AE19-62706E023703}">
                      <ahyp:hlinkClr xmlns:ahyp="http://schemas.microsoft.com/office/drawing/2018/hyperlinkcolor" val="tx"/>
                    </a:ext>
                  </a:extLst>
                </a:hlinkClick>
              </a:rPr>
              <a:t>@LearningFirst</a:t>
            </a:r>
            <a:endParaRPr lang="en-US" sz="2000">
              <a:solidFill>
                <a:srgbClr val="0070C0"/>
              </a:solidFill>
            </a:endParaRPr>
          </a:p>
          <a:p>
            <a:pPr>
              <a:lnSpc>
                <a:spcPts val="2600"/>
              </a:lnSpc>
            </a:pPr>
            <a:r>
              <a:rPr lang="en-US" sz="2000">
                <a:solidFill>
                  <a:schemeClr val="tx2"/>
                </a:solidFill>
              </a:rPr>
              <a:t>Facebook: </a:t>
            </a:r>
            <a:r>
              <a:rPr lang="en-US" sz="2000">
                <a:solidFill>
                  <a:srgbClr val="0070C0"/>
                </a:solidFill>
                <a:hlinkClick r:id="rId7">
                  <a:extLst>
                    <a:ext uri="{A12FA001-AC4F-418D-AE19-62706E023703}">
                      <ahyp:hlinkClr xmlns:ahyp="http://schemas.microsoft.com/office/drawing/2018/hyperlinkcolor" val="tx"/>
                    </a:ext>
                  </a:extLst>
                </a:hlinkClick>
              </a:rPr>
              <a:t>Learning First Alliance</a:t>
            </a:r>
            <a:endParaRPr lang="en-US" sz="2000">
              <a:solidFill>
                <a:srgbClr val="0070C0"/>
              </a:solidFill>
            </a:endParaRPr>
          </a:p>
        </p:txBody>
      </p:sp>
    </p:spTree>
    <p:extLst>
      <p:ext uri="{BB962C8B-B14F-4D97-AF65-F5344CB8AC3E}">
        <p14:creationId xmlns:p14="http://schemas.microsoft.com/office/powerpoint/2010/main" val="14760603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C50E2E0-82FC-5ACC-F9AF-E36D6EDABA7A}"/>
              </a:ext>
            </a:extLst>
          </p:cNvPr>
          <p:cNvSpPr/>
          <p:nvPr/>
        </p:nvSpPr>
        <p:spPr>
          <a:xfrm>
            <a:off x="1409700" y="0"/>
            <a:ext cx="10782300" cy="1814413"/>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8B398070-1D1A-C99B-823F-08C21DDDDDA2}"/>
              </a:ext>
            </a:extLst>
          </p:cNvPr>
          <p:cNvSpPr txBox="1"/>
          <p:nvPr/>
        </p:nvSpPr>
        <p:spPr>
          <a:xfrm>
            <a:off x="1722500" y="1048648"/>
            <a:ext cx="9863757" cy="535531"/>
          </a:xfrm>
          <a:prstGeom prst="rect">
            <a:avLst/>
          </a:prstGeom>
          <a:noFill/>
        </p:spPr>
        <p:txBody>
          <a:bodyPr wrap="square" rtlCol="0">
            <a:spAutoFit/>
          </a:bodyPr>
          <a:lstStyle/>
          <a:p>
            <a:pPr lvl="0">
              <a:lnSpc>
                <a:spcPct val="90000"/>
              </a:lnSpc>
              <a:spcAft>
                <a:spcPts val="600"/>
              </a:spcAft>
              <a:buClr>
                <a:srgbClr val="266550"/>
              </a:buClr>
              <a:buSzPts val="3200"/>
            </a:pPr>
            <a:r>
              <a:rPr lang="en-US" sz="3200" dirty="0">
                <a:solidFill>
                  <a:schemeClr val="bg1"/>
                </a:solidFill>
              </a:rPr>
              <a:t>Let’s Stay in Touch</a:t>
            </a:r>
            <a:endParaRPr lang="en-US" sz="2400" dirty="0">
              <a:solidFill>
                <a:schemeClr val="tx2"/>
              </a:solidFill>
            </a:endParaRPr>
          </a:p>
        </p:txBody>
      </p:sp>
      <p:sp>
        <p:nvSpPr>
          <p:cNvPr id="7" name="TextBox 6">
            <a:extLst>
              <a:ext uri="{FF2B5EF4-FFF2-40B4-BE49-F238E27FC236}">
                <a16:creationId xmlns:a16="http://schemas.microsoft.com/office/drawing/2014/main" id="{2F85C2F9-ACCE-4EE2-C907-AF3B0E8DF95A}"/>
              </a:ext>
            </a:extLst>
          </p:cNvPr>
          <p:cNvSpPr txBox="1"/>
          <p:nvPr/>
        </p:nvSpPr>
        <p:spPr>
          <a:xfrm>
            <a:off x="0" y="191967"/>
            <a:ext cx="1409700" cy="1015663"/>
          </a:xfrm>
          <a:prstGeom prst="rect">
            <a:avLst/>
          </a:prstGeom>
          <a:noFill/>
        </p:spPr>
        <p:txBody>
          <a:bodyPr wrap="square">
            <a:spAutoFit/>
          </a:bodyPr>
          <a:lstStyle/>
          <a:p>
            <a:pPr algn="ctr"/>
            <a:r>
              <a:rPr lang="en-US" sz="2400" dirty="0">
                <a:solidFill>
                  <a:schemeClr val="accent6">
                    <a:lumMod val="20000"/>
                    <a:lumOff val="80000"/>
                  </a:schemeClr>
                </a:solidFill>
              </a:rPr>
              <a:t>Protocol</a:t>
            </a:r>
            <a:r>
              <a:rPr lang="en-US" sz="2400" b="1" dirty="0">
                <a:solidFill>
                  <a:schemeClr val="accent6">
                    <a:lumMod val="20000"/>
                    <a:lumOff val="80000"/>
                  </a:schemeClr>
                </a:solidFill>
              </a:rPr>
              <a:t> </a:t>
            </a:r>
          </a:p>
          <a:p>
            <a:pPr algn="ctr"/>
            <a:r>
              <a:rPr lang="en-US" sz="3600" b="1" dirty="0">
                <a:solidFill>
                  <a:schemeClr val="accent6">
                    <a:lumMod val="20000"/>
                    <a:lumOff val="80000"/>
                  </a:schemeClr>
                </a:solidFill>
              </a:rPr>
              <a:t>2.1</a:t>
            </a:r>
            <a:endParaRPr lang="en-US" sz="3600" dirty="0">
              <a:solidFill>
                <a:schemeClr val="accent6">
                  <a:lumMod val="20000"/>
                  <a:lumOff val="80000"/>
                </a:schemeClr>
              </a:solidFill>
            </a:endParaRPr>
          </a:p>
        </p:txBody>
      </p:sp>
      <p:sp>
        <p:nvSpPr>
          <p:cNvPr id="16" name="Rectangle 15">
            <a:extLst>
              <a:ext uri="{FF2B5EF4-FFF2-40B4-BE49-F238E27FC236}">
                <a16:creationId xmlns:a16="http://schemas.microsoft.com/office/drawing/2014/main" id="{D96CC682-E5E8-6165-0CBE-228EEAE88E0B}"/>
              </a:ext>
            </a:extLst>
          </p:cNvPr>
          <p:cNvSpPr/>
          <p:nvPr/>
        </p:nvSpPr>
        <p:spPr>
          <a:xfrm>
            <a:off x="0" y="0"/>
            <a:ext cx="1409700" cy="650126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7BB98E37-DFAC-C07A-1320-FD18CE3F5B02}"/>
              </a:ext>
            </a:extLst>
          </p:cNvPr>
          <p:cNvSpPr txBox="1"/>
          <p:nvPr/>
        </p:nvSpPr>
        <p:spPr>
          <a:xfrm>
            <a:off x="1722500" y="2055604"/>
            <a:ext cx="4373500" cy="2000548"/>
          </a:xfrm>
          <a:prstGeom prst="rect">
            <a:avLst/>
          </a:prstGeom>
          <a:noFill/>
        </p:spPr>
        <p:txBody>
          <a:bodyPr wrap="square" rtlCol="0">
            <a:spAutoFit/>
          </a:bodyPr>
          <a:lstStyle/>
          <a:p>
            <a:r>
              <a:rPr lang="en-US" sz="2400" b="1" dirty="0">
                <a:solidFill>
                  <a:schemeClr val="tx2"/>
                </a:solidFill>
              </a:rPr>
              <a:t>Contact</a:t>
            </a:r>
            <a:r>
              <a:rPr lang="en-US" sz="2400" dirty="0">
                <a:solidFill>
                  <a:schemeClr val="tx2"/>
                </a:solidFill>
              </a:rPr>
              <a:t> Stephanie Hirsh at</a:t>
            </a:r>
          </a:p>
          <a:p>
            <a:r>
              <a:rPr lang="en-US" sz="2400" dirty="0">
                <a:solidFill>
                  <a:srgbClr val="0070C0"/>
                </a:solidFill>
                <a:hlinkClick r:id="rId3">
                  <a:extLst>
                    <a:ext uri="{A12FA001-AC4F-418D-AE19-62706E023703}">
                      <ahyp:hlinkClr xmlns:ahyp="http://schemas.microsoft.com/office/drawing/2018/hyperlinkcolor" val="tx"/>
                    </a:ext>
                  </a:extLst>
                </a:hlinkClick>
              </a:rPr>
              <a:t>Stephanie.Hirsh@gmail.com</a:t>
            </a:r>
            <a:endParaRPr lang="en-US" sz="2400" dirty="0">
              <a:solidFill>
                <a:srgbClr val="0070C0"/>
              </a:solidFill>
            </a:endParaRPr>
          </a:p>
          <a:p>
            <a:pPr>
              <a:spcBef>
                <a:spcPts val="1200"/>
              </a:spcBef>
            </a:pPr>
            <a:r>
              <a:rPr lang="en-US" sz="2400" b="1" dirty="0">
                <a:solidFill>
                  <a:schemeClr val="tx2"/>
                </a:solidFill>
              </a:rPr>
              <a:t>Follow</a:t>
            </a:r>
            <a:r>
              <a:rPr lang="en-US" sz="2400" dirty="0">
                <a:solidFill>
                  <a:schemeClr val="tx2"/>
                </a:solidFill>
              </a:rPr>
              <a:t> Stephanie on</a:t>
            </a:r>
          </a:p>
          <a:p>
            <a:r>
              <a:rPr lang="en-US" sz="2400" dirty="0">
                <a:solidFill>
                  <a:schemeClr val="tx2"/>
                </a:solidFill>
              </a:rPr>
              <a:t>Twitter: </a:t>
            </a:r>
            <a:r>
              <a:rPr lang="en-US" sz="2400" dirty="0">
                <a:solidFill>
                  <a:srgbClr val="0070C0"/>
                </a:solidFill>
                <a:hlinkClick r:id="rId4">
                  <a:extLst>
                    <a:ext uri="{A12FA001-AC4F-418D-AE19-62706E023703}">
                      <ahyp:hlinkClr xmlns:ahyp="http://schemas.microsoft.com/office/drawing/2018/hyperlinkcolor" val="tx"/>
                    </a:ext>
                  </a:extLst>
                </a:hlinkClick>
              </a:rPr>
              <a:t>@HirshLF</a:t>
            </a:r>
            <a:endParaRPr lang="en-US" sz="2400" dirty="0">
              <a:solidFill>
                <a:srgbClr val="0070C0"/>
              </a:solidFill>
            </a:endParaRPr>
          </a:p>
          <a:p>
            <a:pPr>
              <a:lnSpc>
                <a:spcPct val="90000"/>
              </a:lnSpc>
            </a:pPr>
            <a:endParaRPr lang="en-US" sz="2000" dirty="0">
              <a:solidFill>
                <a:schemeClr val="tx2"/>
              </a:solidFill>
            </a:endParaRPr>
          </a:p>
        </p:txBody>
      </p:sp>
      <p:sp>
        <p:nvSpPr>
          <p:cNvPr id="8" name="TextBox 7">
            <a:extLst>
              <a:ext uri="{FF2B5EF4-FFF2-40B4-BE49-F238E27FC236}">
                <a16:creationId xmlns:a16="http://schemas.microsoft.com/office/drawing/2014/main" id="{0181FC33-5818-992D-7F4A-9480F494B67A}"/>
              </a:ext>
            </a:extLst>
          </p:cNvPr>
          <p:cNvSpPr txBox="1"/>
          <p:nvPr/>
        </p:nvSpPr>
        <p:spPr>
          <a:xfrm>
            <a:off x="1686192" y="6023671"/>
            <a:ext cx="10236634" cy="338554"/>
          </a:xfrm>
          <a:prstGeom prst="rect">
            <a:avLst/>
          </a:prstGeom>
          <a:noFill/>
        </p:spPr>
        <p:txBody>
          <a:bodyPr wrap="square" rtlCol="0">
            <a:spAutoFit/>
          </a:bodyPr>
          <a:lstStyle/>
          <a:p>
            <a:r>
              <a:rPr lang="en-US" sz="1600" dirty="0"/>
              <a:t>Photo credits for Slides 2, 6, 7, 12, and 15: Allison Shelley for </a:t>
            </a:r>
            <a:r>
              <a:rPr lang="en-US" sz="1600" dirty="0">
                <a:solidFill>
                  <a:srgbClr val="0070C0"/>
                </a:solidFill>
                <a:hlinkClick r:id="rId5">
                  <a:extLst>
                    <a:ext uri="{A12FA001-AC4F-418D-AE19-62706E023703}">
                      <ahyp:hlinkClr xmlns:ahyp="http://schemas.microsoft.com/office/drawing/2018/hyperlinkcolor" val="tx"/>
                    </a:ext>
                  </a:extLst>
                </a:hlinkClick>
              </a:rPr>
              <a:t>EDUimages</a:t>
            </a:r>
            <a:r>
              <a:rPr lang="en-US" sz="1600" dirty="0"/>
              <a:t>.</a:t>
            </a:r>
          </a:p>
        </p:txBody>
      </p:sp>
      <p:sp>
        <p:nvSpPr>
          <p:cNvPr id="11" name="TextBox 10">
            <a:extLst>
              <a:ext uri="{FF2B5EF4-FFF2-40B4-BE49-F238E27FC236}">
                <a16:creationId xmlns:a16="http://schemas.microsoft.com/office/drawing/2014/main" id="{D45722CA-F369-392A-91F0-910C4B799FB9}"/>
              </a:ext>
            </a:extLst>
          </p:cNvPr>
          <p:cNvSpPr txBox="1"/>
          <p:nvPr/>
        </p:nvSpPr>
        <p:spPr>
          <a:xfrm>
            <a:off x="6505571" y="2053916"/>
            <a:ext cx="4846135" cy="2954655"/>
          </a:xfrm>
          <a:prstGeom prst="rect">
            <a:avLst/>
          </a:prstGeom>
          <a:noFill/>
        </p:spPr>
        <p:txBody>
          <a:bodyPr wrap="none" rtlCol="0">
            <a:spAutoFit/>
          </a:bodyPr>
          <a:lstStyle/>
          <a:p>
            <a:r>
              <a:rPr lang="en-US" sz="2400" b="1" dirty="0">
                <a:solidFill>
                  <a:schemeClr val="tx2"/>
                </a:solidFill>
              </a:rPr>
              <a:t>Follow developments in the field at: </a:t>
            </a:r>
            <a:br>
              <a:rPr lang="en-US" sz="2400" dirty="0">
                <a:solidFill>
                  <a:schemeClr val="tx2"/>
                </a:solidFill>
              </a:rPr>
            </a:br>
            <a:r>
              <a:rPr lang="en-US" sz="2400" dirty="0">
                <a:solidFill>
                  <a:srgbClr val="0070C0"/>
                </a:solidFill>
                <a:hlinkClick r:id="rId6">
                  <a:extLst>
                    <a:ext uri="{A12FA001-AC4F-418D-AE19-62706E023703}">
                      <ahyp:hlinkClr xmlns:ahyp="http://schemas.microsoft.com/office/drawing/2018/hyperlinkcolor" val="tx"/>
                    </a:ext>
                  </a:extLst>
                </a:hlinkClick>
              </a:rPr>
              <a:t>LearningFirst.org</a:t>
            </a:r>
            <a:endParaRPr lang="en-US" sz="2400" dirty="0">
              <a:solidFill>
                <a:srgbClr val="0070C0"/>
              </a:solidFill>
            </a:endParaRPr>
          </a:p>
          <a:p>
            <a:r>
              <a:rPr lang="en-US" sz="2400" dirty="0">
                <a:solidFill>
                  <a:srgbClr val="0070C0"/>
                </a:solidFill>
                <a:hlinkClick r:id="rId7">
                  <a:extLst>
                    <a:ext uri="{A12FA001-AC4F-418D-AE19-62706E023703}">
                      <ahyp:hlinkClr xmlns:ahyp="http://schemas.microsoft.com/office/drawing/2018/hyperlinkcolor" val="tx"/>
                    </a:ext>
                  </a:extLst>
                </a:hlinkClick>
              </a:rPr>
              <a:t>CurriculumPD.org</a:t>
            </a:r>
            <a:endParaRPr lang="en-US" sz="2400">
              <a:solidFill>
                <a:srgbClr val="0070C0"/>
              </a:solidFill>
            </a:endParaRPr>
          </a:p>
          <a:p>
            <a:r>
              <a:rPr lang="en-US" sz="2400" dirty="0">
                <a:solidFill>
                  <a:srgbClr val="0070C0"/>
                </a:solidFill>
                <a:hlinkClick r:id="rId8">
                  <a:extLst>
                    <a:ext uri="{A12FA001-AC4F-418D-AE19-62706E023703}">
                      <ahyp:hlinkClr xmlns:ahyp="http://schemas.microsoft.com/office/drawing/2018/hyperlinkcolor" val="tx"/>
                    </a:ext>
                  </a:extLst>
                </a:hlinkClick>
              </a:rPr>
              <a:t>Carnegie.org/Elements</a:t>
            </a:r>
            <a:endParaRPr lang="en-US" sz="2400" dirty="0">
              <a:solidFill>
                <a:srgbClr val="0070C0"/>
              </a:solidFill>
            </a:endParaRPr>
          </a:p>
          <a:p>
            <a:r>
              <a:rPr lang="en-US" sz="2400" dirty="0">
                <a:solidFill>
                  <a:srgbClr val="0070C0"/>
                </a:solidFill>
                <a:hlinkClick r:id="rId9">
                  <a:extLst>
                    <a:ext uri="{A12FA001-AC4F-418D-AE19-62706E023703}">
                      <ahyp:hlinkClr xmlns:ahyp="http://schemas.microsoft.com/office/drawing/2018/hyperlinkcolor" val="tx"/>
                    </a:ext>
                  </a:extLst>
                </a:hlinkClick>
              </a:rPr>
              <a:t>CurriculumHQ.org</a:t>
            </a:r>
            <a:endParaRPr lang="en-US" sz="2400">
              <a:solidFill>
                <a:srgbClr val="0070C0"/>
              </a:solidFill>
            </a:endParaRPr>
          </a:p>
          <a:p>
            <a:r>
              <a:rPr lang="en-US" sz="2400" dirty="0">
                <a:solidFill>
                  <a:srgbClr val="0070C0"/>
                </a:solidFill>
                <a:hlinkClick r:id="rId10">
                  <a:extLst>
                    <a:ext uri="{A12FA001-AC4F-418D-AE19-62706E023703}">
                      <ahyp:hlinkClr xmlns:ahyp="http://schemas.microsoft.com/office/drawing/2018/hyperlinkcolor" val="tx"/>
                    </a:ext>
                  </a:extLst>
                </a:hlinkClick>
              </a:rPr>
              <a:t>EdReports.org</a:t>
            </a:r>
            <a:endParaRPr lang="en-US" sz="2400">
              <a:solidFill>
                <a:srgbClr val="0070C0"/>
              </a:solidFill>
            </a:endParaRPr>
          </a:p>
          <a:p>
            <a:r>
              <a:rPr lang="en-US" sz="2400" dirty="0">
                <a:solidFill>
                  <a:srgbClr val="0070C0"/>
                </a:solidFill>
                <a:hlinkClick r:id="rId11">
                  <a:extLst>
                    <a:ext uri="{A12FA001-AC4F-418D-AE19-62706E023703}">
                      <ahyp:hlinkClr xmlns:ahyp="http://schemas.microsoft.com/office/drawing/2018/hyperlinkcolor" val="tx"/>
                    </a:ext>
                  </a:extLst>
                </a:hlinkClick>
              </a:rPr>
              <a:t>LearningForward.org</a:t>
            </a:r>
            <a:endParaRPr lang="en-US" sz="2400">
              <a:solidFill>
                <a:srgbClr val="0070C0"/>
              </a:solidFill>
            </a:endParaRPr>
          </a:p>
          <a:p>
            <a:endParaRPr lang="en-US" dirty="0"/>
          </a:p>
        </p:txBody>
      </p:sp>
      <p:sp>
        <p:nvSpPr>
          <p:cNvPr id="13" name="TextBox 12">
            <a:extLst>
              <a:ext uri="{FF2B5EF4-FFF2-40B4-BE49-F238E27FC236}">
                <a16:creationId xmlns:a16="http://schemas.microsoft.com/office/drawing/2014/main" id="{CC43E75C-EBD0-2626-8FE8-7C209FB5F9F6}"/>
              </a:ext>
            </a:extLst>
          </p:cNvPr>
          <p:cNvSpPr txBox="1"/>
          <p:nvPr/>
        </p:nvSpPr>
        <p:spPr>
          <a:xfrm>
            <a:off x="1686192" y="5033913"/>
            <a:ext cx="10585718" cy="861774"/>
          </a:xfrm>
          <a:prstGeom prst="rect">
            <a:avLst/>
          </a:prstGeom>
          <a:noFill/>
        </p:spPr>
        <p:txBody>
          <a:bodyPr wrap="none" rtlCol="0">
            <a:spAutoFit/>
          </a:bodyPr>
          <a:lstStyle/>
          <a:p>
            <a:r>
              <a:rPr lang="en-US" sz="3200" i="1" dirty="0">
                <a:solidFill>
                  <a:schemeClr val="bg2"/>
                </a:solidFill>
              </a:rPr>
              <a:t>Best wishes for continued success along your learning journey. </a:t>
            </a:r>
          </a:p>
          <a:p>
            <a:endParaRPr lang="en-US" dirty="0"/>
          </a:p>
        </p:txBody>
      </p:sp>
    </p:spTree>
    <p:extLst>
      <p:ext uri="{BB962C8B-B14F-4D97-AF65-F5344CB8AC3E}">
        <p14:creationId xmlns:p14="http://schemas.microsoft.com/office/powerpoint/2010/main" val="36653965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FCDF11B1-ED7D-411B-EDE1-74472845E25D}"/>
              </a:ext>
            </a:extLst>
          </p:cNvPr>
          <p:cNvSpPr/>
          <p:nvPr/>
        </p:nvSpPr>
        <p:spPr>
          <a:xfrm>
            <a:off x="6096001" y="1415894"/>
            <a:ext cx="6096000" cy="5073287"/>
          </a:xfrm>
          <a:prstGeom prst="rect">
            <a:avLst/>
          </a:prstGeom>
          <a:gradFill>
            <a:gsLst>
              <a:gs pos="0">
                <a:schemeClr val="bg1"/>
              </a:gs>
              <a:gs pos="100000">
                <a:schemeClr val="accent3">
                  <a:lumMod val="75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3D019F45-0F80-167C-CF99-8F3219E0CDF4}"/>
              </a:ext>
            </a:extLst>
          </p:cNvPr>
          <p:cNvSpPr txBox="1"/>
          <p:nvPr/>
        </p:nvSpPr>
        <p:spPr>
          <a:xfrm>
            <a:off x="8484244" y="2626012"/>
            <a:ext cx="3599726" cy="505588"/>
          </a:xfrm>
          <a:prstGeom prst="rect">
            <a:avLst/>
          </a:prstGeom>
          <a:noFill/>
        </p:spPr>
        <p:txBody>
          <a:bodyPr wrap="square" rtlCol="0">
            <a:spAutoFit/>
          </a:bodyPr>
          <a:lstStyle/>
          <a:p>
            <a:pPr algn="ctr">
              <a:lnSpc>
                <a:spcPts val="1600"/>
              </a:lnSpc>
            </a:pPr>
            <a:r>
              <a:rPr lang="en-US" sz="1600" b="1" dirty="0">
                <a:solidFill>
                  <a:schemeClr val="tx2"/>
                </a:solidFill>
                <a:cs typeface="Futura Medium" panose="020B0602020204020303" pitchFamily="34" charset="-79"/>
              </a:rPr>
              <a:t>To complete lesson protocols </a:t>
            </a:r>
            <a:br>
              <a:rPr lang="en-US" sz="1600" b="1" dirty="0">
                <a:solidFill>
                  <a:schemeClr val="tx2"/>
                </a:solidFill>
                <a:cs typeface="Futura Medium" panose="020B0602020204020303" pitchFamily="34" charset="-79"/>
              </a:rPr>
            </a:br>
            <a:r>
              <a:rPr lang="en-US" sz="1600" b="1" dirty="0">
                <a:solidFill>
                  <a:schemeClr val="tx2"/>
                </a:solidFill>
                <a:cs typeface="Futura Medium" panose="020B0602020204020303" pitchFamily="34" charset="-79"/>
              </a:rPr>
              <a:t>see pp. 30–36 in the </a:t>
            </a:r>
            <a:r>
              <a:rPr lang="en-US" sz="1600" b="1" i="1" dirty="0">
                <a:solidFill>
                  <a:schemeClr val="tx2"/>
                </a:solidFill>
                <a:cs typeface="Futura Medium" panose="020B0602020204020303" pitchFamily="34" charset="-79"/>
              </a:rPr>
              <a:t>Learning Journal.</a:t>
            </a:r>
          </a:p>
        </p:txBody>
      </p:sp>
      <p:sp>
        <p:nvSpPr>
          <p:cNvPr id="7" name="TextBox 6">
            <a:extLst>
              <a:ext uri="{FF2B5EF4-FFF2-40B4-BE49-F238E27FC236}">
                <a16:creationId xmlns:a16="http://schemas.microsoft.com/office/drawing/2014/main" id="{5919FA72-FD9E-DC59-1C90-BD2641174E58}"/>
              </a:ext>
            </a:extLst>
          </p:cNvPr>
          <p:cNvSpPr txBox="1"/>
          <p:nvPr/>
        </p:nvSpPr>
        <p:spPr>
          <a:xfrm>
            <a:off x="339571" y="142931"/>
            <a:ext cx="7398058" cy="1077218"/>
          </a:xfrm>
          <a:prstGeom prst="rect">
            <a:avLst/>
          </a:prstGeom>
          <a:noFill/>
        </p:spPr>
        <p:txBody>
          <a:bodyPr wrap="square" rtlCol="0">
            <a:spAutoFit/>
          </a:bodyPr>
          <a:lstStyle/>
          <a:p>
            <a:r>
              <a:rPr lang="en-US" sz="3200" b="1" dirty="0">
                <a:solidFill>
                  <a:schemeClr val="accent6">
                    <a:lumMod val="20000"/>
                    <a:lumOff val="80000"/>
                  </a:schemeClr>
                </a:solidFill>
                <a:cs typeface="FUTURA MEDIUM" panose="020B0602020204020303" pitchFamily="34" charset="-79"/>
              </a:rPr>
              <a:t>Lesson 7:</a:t>
            </a:r>
          </a:p>
          <a:p>
            <a:r>
              <a:rPr lang="en-US" sz="3200" dirty="0">
                <a:solidFill>
                  <a:schemeClr val="accent6">
                    <a:lumMod val="20000"/>
                    <a:lumOff val="80000"/>
                  </a:schemeClr>
                </a:solidFill>
              </a:rPr>
              <a:t>A Call to Action for Teachers</a:t>
            </a:r>
          </a:p>
        </p:txBody>
      </p:sp>
      <p:pic>
        <p:nvPicPr>
          <p:cNvPr id="9" name="Picture 8" descr="Learning Journal cover">
            <a:extLst>
              <a:ext uri="{FF2B5EF4-FFF2-40B4-BE49-F238E27FC236}">
                <a16:creationId xmlns:a16="http://schemas.microsoft.com/office/drawing/2014/main" id="{5109D94D-4C20-DAD4-A0E1-1134816EF375}"/>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390195" y="241454"/>
            <a:ext cx="1784565" cy="2324893"/>
          </a:xfrm>
          <a:prstGeom prst="rect">
            <a:avLst/>
          </a:prstGeom>
          <a:ln w="3175">
            <a:solidFill>
              <a:schemeClr val="bg1"/>
            </a:solidFill>
          </a:ln>
          <a:effectLst>
            <a:outerShdw blurRad="268977" dist="38100" dir="2700000" algn="tl" rotWithShape="0">
              <a:prstClr val="black">
                <a:alpha val="40000"/>
              </a:prstClr>
            </a:outerShdw>
          </a:effectLst>
        </p:spPr>
      </p:pic>
      <p:graphicFrame>
        <p:nvGraphicFramePr>
          <p:cNvPr id="10" name="Table 10">
            <a:extLst>
              <a:ext uri="{FF2B5EF4-FFF2-40B4-BE49-F238E27FC236}">
                <a16:creationId xmlns:a16="http://schemas.microsoft.com/office/drawing/2014/main" id="{68364D47-6001-32DD-3FC9-ECFFA57AABED}"/>
              </a:ext>
            </a:extLst>
          </p:cNvPr>
          <p:cNvGraphicFramePr>
            <a:graphicFrameLocks noGrp="1"/>
          </p:cNvGraphicFramePr>
          <p:nvPr>
            <p:extLst>
              <p:ext uri="{D42A27DB-BD31-4B8C-83A1-F6EECF244321}">
                <p14:modId xmlns:p14="http://schemas.microsoft.com/office/powerpoint/2010/main" val="779585336"/>
              </p:ext>
            </p:extLst>
          </p:nvPr>
        </p:nvGraphicFramePr>
        <p:xfrm>
          <a:off x="1163119" y="2246276"/>
          <a:ext cx="5652588" cy="2955398"/>
        </p:xfrm>
        <a:graphic>
          <a:graphicData uri="http://schemas.openxmlformats.org/drawingml/2006/table">
            <a:tbl>
              <a:tblPr>
                <a:tableStyleId>{5C22544A-7EE6-4342-B048-85BDC9FD1C3A}</a:tableStyleId>
              </a:tblPr>
              <a:tblGrid>
                <a:gridCol w="5652588">
                  <a:extLst>
                    <a:ext uri="{9D8B030D-6E8A-4147-A177-3AD203B41FA5}">
                      <a16:colId xmlns:a16="http://schemas.microsoft.com/office/drawing/2014/main" val="710998270"/>
                    </a:ext>
                  </a:extLst>
                </a:gridCol>
              </a:tblGrid>
              <a:tr h="974779">
                <a:tc>
                  <a:txBody>
                    <a:bodyPr/>
                    <a:lstStyle/>
                    <a:p>
                      <a:pPr marL="251460" lvl="0" indent="-251460">
                        <a:lnSpc>
                          <a:spcPct val="100000"/>
                        </a:lnSpc>
                        <a:spcAft>
                          <a:spcPts val="1200"/>
                        </a:spcAft>
                        <a:buClr>
                          <a:schemeClr val="accent3">
                            <a:lumMod val="75000"/>
                          </a:schemeClr>
                        </a:buClr>
                        <a:buFont typeface="Arial" panose="020B0604020202020204" pitchFamily="34" charset="0"/>
                        <a:buChar char="•"/>
                      </a:pPr>
                      <a:r>
                        <a:rPr lang="en-US" sz="2000" dirty="0">
                          <a:solidFill>
                            <a:schemeClr val="tx2"/>
                          </a:solidFill>
                          <a:cs typeface="Futura Medium" panose="020B0602020204020303" pitchFamily="34" charset="-79"/>
                        </a:rPr>
                        <a:t>Learn about the roles and responsibilities for teachers and others that contribute to effective curriculum-based professional learning. </a:t>
                      </a:r>
                    </a:p>
                  </a:txBody>
                  <a:tcPr anchor="ctr">
                    <a:solidFill>
                      <a:schemeClr val="accent6">
                        <a:lumMod val="20000"/>
                        <a:lumOff val="80000"/>
                      </a:schemeClr>
                    </a:solidFill>
                  </a:tcPr>
                </a:tc>
                <a:extLst>
                  <a:ext uri="{0D108BD9-81ED-4DB2-BD59-A6C34878D82A}">
                    <a16:rowId xmlns:a16="http://schemas.microsoft.com/office/drawing/2014/main" val="24515513"/>
                  </a:ext>
                </a:extLst>
              </a:tr>
              <a:tr h="974779">
                <a:tc>
                  <a:txBody>
                    <a:bodyPr/>
                    <a:lstStyle/>
                    <a:p>
                      <a:pPr marL="251460" lvl="0" indent="-251460">
                        <a:lnSpc>
                          <a:spcPct val="100000"/>
                        </a:lnSpc>
                        <a:spcAft>
                          <a:spcPts val="1200"/>
                        </a:spcAft>
                        <a:buClr>
                          <a:schemeClr val="accent3">
                            <a:lumMod val="75000"/>
                          </a:schemeClr>
                        </a:buClr>
                        <a:buFont typeface="Arial" panose="020B0604020202020204" pitchFamily="34" charset="0"/>
                        <a:buChar char="•"/>
                      </a:pPr>
                      <a:r>
                        <a:rPr lang="en-US" sz="2000" dirty="0">
                          <a:solidFill>
                            <a:schemeClr val="tx2"/>
                          </a:solidFill>
                          <a:cs typeface="Futura Medium" panose="020B0602020204020303" pitchFamily="34" charset="-79"/>
                        </a:rPr>
                        <a:t>Examine assumptions and beliefs associated with curriculum-based professional learning. </a:t>
                      </a:r>
                    </a:p>
                  </a:txBody>
                  <a:tcPr anchor="ctr">
                    <a:solidFill>
                      <a:schemeClr val="accent6">
                        <a:lumMod val="20000"/>
                        <a:lumOff val="80000"/>
                        <a:alpha val="49954"/>
                      </a:schemeClr>
                    </a:solidFill>
                  </a:tcPr>
                </a:tc>
                <a:extLst>
                  <a:ext uri="{0D108BD9-81ED-4DB2-BD59-A6C34878D82A}">
                    <a16:rowId xmlns:a16="http://schemas.microsoft.com/office/drawing/2014/main" val="3509341515"/>
                  </a:ext>
                </a:extLst>
              </a:tr>
              <a:tr h="974779">
                <a:tc>
                  <a:txBody>
                    <a:bodyPr/>
                    <a:lstStyle/>
                    <a:p>
                      <a:pPr marL="251460" lvl="0" indent="-251460">
                        <a:lnSpc>
                          <a:spcPct val="100000"/>
                        </a:lnSpc>
                        <a:spcAft>
                          <a:spcPts val="1200"/>
                        </a:spcAft>
                        <a:buClr>
                          <a:schemeClr val="accent3">
                            <a:lumMod val="75000"/>
                          </a:schemeClr>
                        </a:buClr>
                        <a:buFont typeface="Arial" panose="020B0604020202020204" pitchFamily="34" charset="0"/>
                        <a:buChar char="•"/>
                      </a:pPr>
                      <a:r>
                        <a:rPr lang="en-US" sz="2000" dirty="0">
                          <a:solidFill>
                            <a:schemeClr val="tx2"/>
                          </a:solidFill>
                          <a:cs typeface="Futura Medium" panose="020B0602020204020303" pitchFamily="34" charset="-79"/>
                        </a:rPr>
                        <a:t>Draft an action plan based on new learning </a:t>
                      </a:r>
                      <a:br>
                        <a:rPr lang="en-US" sz="2000" dirty="0">
                          <a:solidFill>
                            <a:schemeClr val="tx2"/>
                          </a:solidFill>
                          <a:cs typeface="Futura Medium" panose="020B0602020204020303" pitchFamily="34" charset="-79"/>
                        </a:rPr>
                      </a:br>
                      <a:r>
                        <a:rPr lang="en-US" sz="2000" dirty="0">
                          <a:solidFill>
                            <a:schemeClr val="tx2"/>
                          </a:solidFill>
                          <a:cs typeface="Futura Medium" panose="020B0602020204020303" pitchFamily="34" charset="-79"/>
                        </a:rPr>
                        <a:t>and experiences.</a:t>
                      </a:r>
                    </a:p>
                  </a:txBody>
                  <a:tcPr anchor="ctr">
                    <a:solidFill>
                      <a:schemeClr val="accent6">
                        <a:lumMod val="20000"/>
                        <a:lumOff val="80000"/>
                      </a:schemeClr>
                    </a:solidFill>
                  </a:tcPr>
                </a:tc>
                <a:extLst>
                  <a:ext uri="{0D108BD9-81ED-4DB2-BD59-A6C34878D82A}">
                    <a16:rowId xmlns:a16="http://schemas.microsoft.com/office/drawing/2014/main" val="1560044220"/>
                  </a:ext>
                </a:extLst>
              </a:tr>
            </a:tbl>
          </a:graphicData>
        </a:graphic>
      </p:graphicFrame>
      <p:sp>
        <p:nvSpPr>
          <p:cNvPr id="11" name="TextBox 10">
            <a:extLst>
              <a:ext uri="{FF2B5EF4-FFF2-40B4-BE49-F238E27FC236}">
                <a16:creationId xmlns:a16="http://schemas.microsoft.com/office/drawing/2014/main" id="{0D7EAF58-5183-E1B7-A388-34D2D18299F7}"/>
              </a:ext>
            </a:extLst>
          </p:cNvPr>
          <p:cNvSpPr txBox="1"/>
          <p:nvPr/>
        </p:nvSpPr>
        <p:spPr>
          <a:xfrm>
            <a:off x="1059278" y="1732961"/>
            <a:ext cx="2362200" cy="400110"/>
          </a:xfrm>
          <a:prstGeom prst="rect">
            <a:avLst/>
          </a:prstGeom>
          <a:noFill/>
        </p:spPr>
        <p:txBody>
          <a:bodyPr wrap="square" rtlCol="0">
            <a:spAutoFit/>
          </a:bodyPr>
          <a:lstStyle/>
          <a:p>
            <a:r>
              <a:rPr lang="en-US" sz="2000" b="1" dirty="0">
                <a:solidFill>
                  <a:schemeClr val="tx2"/>
                </a:solidFill>
                <a:cs typeface="Futura Medium" panose="020B0602020204020303" pitchFamily="34" charset="-79"/>
              </a:rPr>
              <a:t>Participants will:</a:t>
            </a:r>
          </a:p>
        </p:txBody>
      </p:sp>
      <p:sp>
        <p:nvSpPr>
          <p:cNvPr id="20" name="TextBox 19">
            <a:extLst>
              <a:ext uri="{FF2B5EF4-FFF2-40B4-BE49-F238E27FC236}">
                <a16:creationId xmlns:a16="http://schemas.microsoft.com/office/drawing/2014/main" id="{03416DC5-3488-B717-2B10-C4CAC17285D6}"/>
              </a:ext>
            </a:extLst>
          </p:cNvPr>
          <p:cNvSpPr txBox="1"/>
          <p:nvPr/>
        </p:nvSpPr>
        <p:spPr>
          <a:xfrm>
            <a:off x="9144001" y="5688067"/>
            <a:ext cx="2395876" cy="505588"/>
          </a:xfrm>
          <a:prstGeom prst="rect">
            <a:avLst/>
          </a:prstGeom>
          <a:noFill/>
        </p:spPr>
        <p:txBody>
          <a:bodyPr wrap="square" rtlCol="0">
            <a:spAutoFit/>
          </a:bodyPr>
          <a:lstStyle/>
          <a:p>
            <a:pPr algn="ctr">
              <a:lnSpc>
                <a:spcPts val="1600"/>
              </a:lnSpc>
            </a:pPr>
            <a:r>
              <a:rPr lang="en-US" sz="1600" b="1" dirty="0">
                <a:solidFill>
                  <a:schemeClr val="tx2"/>
                </a:solidFill>
                <a:cs typeface="Futura Medium" panose="020B0602020204020303" pitchFamily="34" charset="-79"/>
              </a:rPr>
              <a:t>Recommended time for Lesson 7</a:t>
            </a:r>
          </a:p>
        </p:txBody>
      </p:sp>
      <p:grpSp>
        <p:nvGrpSpPr>
          <p:cNvPr id="26" name="Group 25" descr="Stopwatch.">
            <a:extLst>
              <a:ext uri="{FF2B5EF4-FFF2-40B4-BE49-F238E27FC236}">
                <a16:creationId xmlns:a16="http://schemas.microsoft.com/office/drawing/2014/main" id="{58B06E22-12B5-7499-B6B5-45AA85E88BE6}"/>
              </a:ext>
            </a:extLst>
          </p:cNvPr>
          <p:cNvGrpSpPr/>
          <p:nvPr/>
        </p:nvGrpSpPr>
        <p:grpSpPr>
          <a:xfrm>
            <a:off x="9329235" y="3187584"/>
            <a:ext cx="2008468" cy="2453695"/>
            <a:chOff x="9397337" y="3324939"/>
            <a:chExt cx="2008468" cy="2453695"/>
          </a:xfrm>
        </p:grpSpPr>
        <p:grpSp>
          <p:nvGrpSpPr>
            <p:cNvPr id="25" name="Group 24">
              <a:extLst>
                <a:ext uri="{FF2B5EF4-FFF2-40B4-BE49-F238E27FC236}">
                  <a16:creationId xmlns:a16="http://schemas.microsoft.com/office/drawing/2014/main" id="{CDC0AFF6-DB49-A92F-AFB5-CD734FABDB71}"/>
                </a:ext>
              </a:extLst>
            </p:cNvPr>
            <p:cNvGrpSpPr/>
            <p:nvPr/>
          </p:nvGrpSpPr>
          <p:grpSpPr>
            <a:xfrm>
              <a:off x="9397337" y="3324939"/>
              <a:ext cx="2008468" cy="2453695"/>
              <a:chOff x="9397337" y="3324939"/>
              <a:chExt cx="2008468" cy="2453695"/>
            </a:xfrm>
          </p:grpSpPr>
          <p:pic>
            <p:nvPicPr>
              <p:cNvPr id="23" name="Picture 22" descr="A picture containing clock&#10;&#10;Description automatically generated">
                <a:extLst>
                  <a:ext uri="{FF2B5EF4-FFF2-40B4-BE49-F238E27FC236}">
                    <a16:creationId xmlns:a16="http://schemas.microsoft.com/office/drawing/2014/main" id="{58831D5C-1B69-BBD3-E902-743A8A28FC8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397337" y="3324939"/>
                <a:ext cx="2008468" cy="2453695"/>
              </a:xfrm>
              <a:prstGeom prst="rect">
                <a:avLst/>
              </a:prstGeom>
            </p:spPr>
          </p:pic>
          <p:sp>
            <p:nvSpPr>
              <p:cNvPr id="17" name="Oval 16">
                <a:extLst>
                  <a:ext uri="{FF2B5EF4-FFF2-40B4-BE49-F238E27FC236}">
                    <a16:creationId xmlns:a16="http://schemas.microsoft.com/office/drawing/2014/main" id="{ADA6B431-BAA1-5F02-255F-76E5D0F3F5BF}"/>
                  </a:ext>
                </a:extLst>
              </p:cNvPr>
              <p:cNvSpPr/>
              <p:nvPr/>
            </p:nvSpPr>
            <p:spPr>
              <a:xfrm>
                <a:off x="9575414" y="3944204"/>
                <a:ext cx="1652314" cy="1652314"/>
              </a:xfrm>
              <a:prstGeom prst="ellipse">
                <a:avLst/>
              </a:prstGeom>
              <a:solidFill>
                <a:schemeClr val="bg2">
                  <a:lumMod val="20000"/>
                  <a:lumOff val="80000"/>
                  <a:alpha val="753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a:extLst>
                <a:ext uri="{FF2B5EF4-FFF2-40B4-BE49-F238E27FC236}">
                  <a16:creationId xmlns:a16="http://schemas.microsoft.com/office/drawing/2014/main" id="{3BA43B24-C87C-A828-0C5F-351AF219ACCD}"/>
                </a:ext>
              </a:extLst>
            </p:cNvPr>
            <p:cNvSpPr txBox="1"/>
            <p:nvPr/>
          </p:nvSpPr>
          <p:spPr>
            <a:xfrm>
              <a:off x="9842599" y="4169598"/>
              <a:ext cx="1125629" cy="1246495"/>
            </a:xfrm>
            <a:prstGeom prst="rect">
              <a:avLst/>
            </a:prstGeom>
            <a:noFill/>
          </p:spPr>
          <p:txBody>
            <a:bodyPr wrap="none" rtlCol="0">
              <a:spAutoFit/>
            </a:bodyPr>
            <a:lstStyle/>
            <a:p>
              <a:pPr algn="ctr">
                <a:lnSpc>
                  <a:spcPts val="1800"/>
                </a:lnSpc>
              </a:pPr>
              <a:r>
                <a:rPr lang="en-US" sz="1600" dirty="0">
                  <a:solidFill>
                    <a:schemeClr val="tx2"/>
                  </a:solidFill>
                </a:rPr>
                <a:t>Individuals</a:t>
              </a:r>
            </a:p>
            <a:p>
              <a:pPr algn="ctr">
                <a:lnSpc>
                  <a:spcPts val="1800"/>
                </a:lnSpc>
              </a:pPr>
              <a:r>
                <a:rPr lang="en-US" sz="1600" b="1" dirty="0">
                  <a:solidFill>
                    <a:schemeClr val="tx2"/>
                  </a:solidFill>
                </a:rPr>
                <a:t>30 min.</a:t>
              </a:r>
            </a:p>
            <a:p>
              <a:pPr algn="ctr">
                <a:lnSpc>
                  <a:spcPts val="1800"/>
                </a:lnSpc>
              </a:pPr>
              <a:r>
                <a:rPr lang="en-US" sz="1600" dirty="0">
                  <a:solidFill>
                    <a:schemeClr val="tx2"/>
                  </a:solidFill>
                </a:rPr>
                <a:t>•</a:t>
              </a:r>
            </a:p>
            <a:p>
              <a:pPr algn="ctr">
                <a:lnSpc>
                  <a:spcPts val="1800"/>
                </a:lnSpc>
              </a:pPr>
              <a:r>
                <a:rPr lang="en-US" sz="1600" dirty="0">
                  <a:solidFill>
                    <a:schemeClr val="tx2"/>
                  </a:solidFill>
                </a:rPr>
                <a:t>Teams</a:t>
              </a:r>
            </a:p>
            <a:p>
              <a:pPr algn="ctr">
                <a:lnSpc>
                  <a:spcPts val="1800"/>
                </a:lnSpc>
              </a:pPr>
              <a:r>
                <a:rPr lang="en-US" sz="1600" b="1" dirty="0">
                  <a:solidFill>
                    <a:schemeClr val="tx2"/>
                  </a:solidFill>
                </a:rPr>
                <a:t>45–60 min</a:t>
              </a:r>
              <a:r>
                <a:rPr lang="en-US" sz="1400" b="1" dirty="0">
                  <a:solidFill>
                    <a:schemeClr val="tx2"/>
                  </a:solidFill>
                </a:rPr>
                <a:t>.</a:t>
              </a:r>
            </a:p>
          </p:txBody>
        </p:sp>
      </p:grpSp>
    </p:spTree>
    <p:extLst>
      <p:ext uri="{BB962C8B-B14F-4D97-AF65-F5344CB8AC3E}">
        <p14:creationId xmlns:p14="http://schemas.microsoft.com/office/powerpoint/2010/main" val="41862804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581FDD7-5D43-5B9B-7D70-74DE1680A0F1}"/>
              </a:ext>
            </a:extLst>
          </p:cNvPr>
          <p:cNvSpPr/>
          <p:nvPr/>
        </p:nvSpPr>
        <p:spPr>
          <a:xfrm>
            <a:off x="1409700" y="0"/>
            <a:ext cx="10782300" cy="1814413"/>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460C0623-B764-059A-2BE2-4D4F8F12DDAC}"/>
              </a:ext>
            </a:extLst>
          </p:cNvPr>
          <p:cNvSpPr/>
          <p:nvPr/>
        </p:nvSpPr>
        <p:spPr>
          <a:xfrm>
            <a:off x="0" y="0"/>
            <a:ext cx="1409700" cy="6482443"/>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Slide Number Placeholder 1">
            <a:extLst>
              <a:ext uri="{FF2B5EF4-FFF2-40B4-BE49-F238E27FC236}">
                <a16:creationId xmlns:a16="http://schemas.microsoft.com/office/drawing/2014/main" id="{ECAEBD67-AAFD-64AD-A1B9-2BF177685D1F}"/>
              </a:ext>
            </a:extLst>
          </p:cNvPr>
          <p:cNvSpPr>
            <a:spLocks noGrp="1"/>
          </p:cNvSpPr>
          <p:nvPr>
            <p:ph type="sldNum" idx="4"/>
          </p:nvPr>
        </p:nvSpPr>
        <p:spPr/>
        <p:txBody>
          <a:bodyPr/>
          <a:lstStyle/>
          <a:p>
            <a:fld id="{00000000-1234-1234-1234-123412341234}" type="slidenum">
              <a:rPr lang="en-US"/>
              <a:pPr/>
              <a:t>4</a:t>
            </a:fld>
            <a:endParaRPr lang="en-US" dirty="0"/>
          </a:p>
        </p:txBody>
      </p:sp>
      <p:sp>
        <p:nvSpPr>
          <p:cNvPr id="6" name="TextBox 5">
            <a:extLst>
              <a:ext uri="{FF2B5EF4-FFF2-40B4-BE49-F238E27FC236}">
                <a16:creationId xmlns:a16="http://schemas.microsoft.com/office/drawing/2014/main" id="{A87B7612-4C4A-9032-F417-AA3DFCE8805E}"/>
              </a:ext>
            </a:extLst>
          </p:cNvPr>
          <p:cNvSpPr txBox="1"/>
          <p:nvPr/>
        </p:nvSpPr>
        <p:spPr>
          <a:xfrm>
            <a:off x="1722500" y="1055273"/>
            <a:ext cx="9697997" cy="584775"/>
          </a:xfrm>
          <a:prstGeom prst="rect">
            <a:avLst/>
          </a:prstGeom>
          <a:noFill/>
        </p:spPr>
        <p:txBody>
          <a:bodyPr wrap="square" rtlCol="0">
            <a:spAutoFit/>
          </a:bodyPr>
          <a:lstStyle/>
          <a:p>
            <a:r>
              <a:rPr lang="en-US" sz="3200" dirty="0">
                <a:solidFill>
                  <a:schemeClr val="bg1"/>
                </a:solidFill>
              </a:rPr>
              <a:t>The Elements</a:t>
            </a:r>
            <a:endParaRPr lang="en-US" sz="3200" dirty="0">
              <a:solidFill>
                <a:schemeClr val="tx2"/>
              </a:solidFill>
            </a:endParaRPr>
          </a:p>
        </p:txBody>
      </p:sp>
      <p:pic>
        <p:nvPicPr>
          <p:cNvPr id="9" name="Picture 8" descr="The Elements Chart.">
            <a:extLst>
              <a:ext uri="{FF2B5EF4-FFF2-40B4-BE49-F238E27FC236}">
                <a16:creationId xmlns:a16="http://schemas.microsoft.com/office/drawing/2014/main" id="{9275049A-5BFE-BF2F-4E2B-9E8481A3EDF3}"/>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t="17187"/>
          <a:stretch/>
        </p:blipFill>
        <p:spPr>
          <a:xfrm>
            <a:off x="4252525" y="1899750"/>
            <a:ext cx="3673286" cy="4504464"/>
          </a:xfrm>
          <a:prstGeom prst="rect">
            <a:avLst/>
          </a:prstGeom>
        </p:spPr>
      </p:pic>
    </p:spTree>
    <p:extLst>
      <p:ext uri="{BB962C8B-B14F-4D97-AF65-F5344CB8AC3E}">
        <p14:creationId xmlns:p14="http://schemas.microsoft.com/office/powerpoint/2010/main" val="20188198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erson writing in a book.">
            <a:extLst>
              <a:ext uri="{FF2B5EF4-FFF2-40B4-BE49-F238E27FC236}">
                <a16:creationId xmlns:a16="http://schemas.microsoft.com/office/drawing/2014/main" id="{85E68FE6-65DF-0023-A06B-BBEE35F52912}"/>
              </a:ext>
            </a:extLst>
          </p:cNvPr>
          <p:cNvPicPr>
            <a:picLocks noChangeAspect="1"/>
          </p:cNvPicPr>
          <p:nvPr/>
        </p:nvPicPr>
        <p:blipFill rotWithShape="1">
          <a:blip r:embed="rId2" cstate="screen">
            <a:alphaModFix amt="20000"/>
            <a:extLst>
              <a:ext uri="{28A0092B-C50C-407E-A947-70E740481C1C}">
                <a14:useLocalDpi xmlns:a14="http://schemas.microsoft.com/office/drawing/2010/main"/>
              </a:ext>
            </a:extLst>
          </a:blip>
          <a:srcRect/>
          <a:stretch/>
        </p:blipFill>
        <p:spPr>
          <a:xfrm>
            <a:off x="1" y="0"/>
            <a:ext cx="12191999" cy="6498771"/>
          </a:xfrm>
          <a:prstGeom prst="rect">
            <a:avLst/>
          </a:prstGeom>
          <a:solidFill>
            <a:schemeClr val="accent2">
              <a:lumMod val="20000"/>
              <a:lumOff val="80000"/>
              <a:alpha val="43000"/>
            </a:schemeClr>
          </a:solidFill>
        </p:spPr>
      </p:pic>
      <p:sp>
        <p:nvSpPr>
          <p:cNvPr id="3" name="Rectangle 2">
            <a:extLst>
              <a:ext uri="{FF2B5EF4-FFF2-40B4-BE49-F238E27FC236}">
                <a16:creationId xmlns:a16="http://schemas.microsoft.com/office/drawing/2014/main" id="{420BAF1C-9F0C-8492-5ECD-6D67D940654E}"/>
              </a:ext>
            </a:extLst>
          </p:cNvPr>
          <p:cNvSpPr/>
          <p:nvPr/>
        </p:nvSpPr>
        <p:spPr>
          <a:xfrm>
            <a:off x="0" y="0"/>
            <a:ext cx="1409700" cy="14097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211B5D97-197A-AD47-89C6-E4F6C370AE41}"/>
              </a:ext>
            </a:extLst>
          </p:cNvPr>
          <p:cNvSpPr/>
          <p:nvPr/>
        </p:nvSpPr>
        <p:spPr>
          <a:xfrm>
            <a:off x="0" y="0"/>
            <a:ext cx="1409700" cy="14097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8B398070-1D1A-C99B-823F-08C21DDDDDA2}"/>
              </a:ext>
            </a:extLst>
          </p:cNvPr>
          <p:cNvSpPr txBox="1"/>
          <p:nvPr/>
        </p:nvSpPr>
        <p:spPr>
          <a:xfrm>
            <a:off x="1629706" y="142931"/>
            <a:ext cx="10562294" cy="1077218"/>
          </a:xfrm>
          <a:prstGeom prst="rect">
            <a:avLst/>
          </a:prstGeom>
          <a:noFill/>
        </p:spPr>
        <p:txBody>
          <a:bodyPr wrap="square" rtlCol="0">
            <a:spAutoFit/>
          </a:bodyPr>
          <a:lstStyle/>
          <a:p>
            <a:r>
              <a:rPr lang="en-US" sz="3200" b="1" dirty="0">
                <a:solidFill>
                  <a:schemeClr val="tx2"/>
                </a:solidFill>
              </a:rPr>
              <a:t>Where Are You Now? </a:t>
            </a:r>
          </a:p>
          <a:p>
            <a:r>
              <a:rPr lang="en-US" sz="3200" dirty="0">
                <a:solidFill>
                  <a:schemeClr val="tx2"/>
                </a:solidFill>
              </a:rPr>
              <a:t>Journal Writing </a:t>
            </a:r>
          </a:p>
        </p:txBody>
      </p:sp>
      <p:sp>
        <p:nvSpPr>
          <p:cNvPr id="7" name="TextBox 6">
            <a:extLst>
              <a:ext uri="{FF2B5EF4-FFF2-40B4-BE49-F238E27FC236}">
                <a16:creationId xmlns:a16="http://schemas.microsoft.com/office/drawing/2014/main" id="{2F85C2F9-ACCE-4EE2-C907-AF3B0E8DF95A}"/>
              </a:ext>
            </a:extLst>
          </p:cNvPr>
          <p:cNvSpPr txBox="1"/>
          <p:nvPr/>
        </p:nvSpPr>
        <p:spPr>
          <a:xfrm>
            <a:off x="0" y="191967"/>
            <a:ext cx="1409700" cy="1015663"/>
          </a:xfrm>
          <a:prstGeom prst="rect">
            <a:avLst/>
          </a:prstGeom>
          <a:noFill/>
        </p:spPr>
        <p:txBody>
          <a:bodyPr wrap="square">
            <a:spAutoFit/>
          </a:bodyPr>
          <a:lstStyle/>
          <a:p>
            <a:pPr algn="ctr"/>
            <a:r>
              <a:rPr lang="en-US" sz="2400" dirty="0">
                <a:solidFill>
                  <a:schemeClr val="accent6">
                    <a:lumMod val="20000"/>
                    <a:lumOff val="80000"/>
                  </a:schemeClr>
                </a:solidFill>
              </a:rPr>
              <a:t>Protocol</a:t>
            </a:r>
            <a:r>
              <a:rPr lang="en-US" sz="2400" b="1" dirty="0">
                <a:solidFill>
                  <a:schemeClr val="accent6">
                    <a:lumMod val="20000"/>
                    <a:lumOff val="80000"/>
                  </a:schemeClr>
                </a:solidFill>
              </a:rPr>
              <a:t> </a:t>
            </a:r>
          </a:p>
          <a:p>
            <a:pPr algn="ctr"/>
            <a:r>
              <a:rPr lang="en-US" sz="3600" b="1" dirty="0">
                <a:solidFill>
                  <a:schemeClr val="accent6">
                    <a:lumMod val="20000"/>
                    <a:lumOff val="80000"/>
                  </a:schemeClr>
                </a:solidFill>
              </a:rPr>
              <a:t>7.1</a:t>
            </a:r>
            <a:endParaRPr lang="en-US" sz="3600" dirty="0">
              <a:solidFill>
                <a:schemeClr val="accent6">
                  <a:lumMod val="20000"/>
                  <a:lumOff val="80000"/>
                </a:schemeClr>
              </a:solidFill>
            </a:endParaRPr>
          </a:p>
        </p:txBody>
      </p:sp>
      <p:sp>
        <p:nvSpPr>
          <p:cNvPr id="10" name="Subtitle 2">
            <a:extLst>
              <a:ext uri="{FF2B5EF4-FFF2-40B4-BE49-F238E27FC236}">
                <a16:creationId xmlns:a16="http://schemas.microsoft.com/office/drawing/2014/main" id="{BBBE493A-9FCF-C5C4-09D2-22E9AD9CD8DF}"/>
              </a:ext>
            </a:extLst>
          </p:cNvPr>
          <p:cNvSpPr txBox="1">
            <a:spLocks/>
          </p:cNvSpPr>
          <p:nvPr/>
        </p:nvSpPr>
        <p:spPr>
          <a:xfrm>
            <a:off x="1629706" y="1797582"/>
            <a:ext cx="9555129" cy="471293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Clr>
                <a:schemeClr val="bg2"/>
              </a:buClr>
              <a:buFont typeface="Arial" panose="020B0604020202020204" pitchFamily="34" charset="0"/>
              <a:buChar char="•"/>
              <a:defRPr sz="28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Clr>
                <a:schemeClr val="bg2"/>
              </a:buClr>
              <a:buFont typeface="Arial" panose="020B06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Clr>
                <a:schemeClr val="bg2"/>
              </a:buClr>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Clr>
                <a:schemeClr val="bg2"/>
              </a:buClr>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Clr>
                <a:schemeClr val="bg2"/>
              </a:buClr>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2880"/>
              </a:lnSpc>
              <a:spcBef>
                <a:spcPts val="1600"/>
              </a:spcBef>
              <a:buClr>
                <a:schemeClr val="accent3">
                  <a:lumMod val="75000"/>
                </a:schemeClr>
              </a:buClr>
              <a:buNone/>
            </a:pPr>
            <a:r>
              <a:rPr lang="en-US" sz="2400" dirty="0"/>
              <a:t>Reflect on these statements</a:t>
            </a:r>
            <a:r>
              <a:rPr lang="en-US" sz="2400" b="1" dirty="0"/>
              <a:t>:</a:t>
            </a:r>
          </a:p>
          <a:p>
            <a:pPr marL="347472" indent="-347472">
              <a:lnSpc>
                <a:spcPct val="100000"/>
              </a:lnSpc>
              <a:spcBef>
                <a:spcPts val="1200"/>
              </a:spcBef>
              <a:buClr>
                <a:schemeClr val="accent3">
                  <a:lumMod val="75000"/>
                </a:schemeClr>
              </a:buClr>
            </a:pPr>
            <a:r>
              <a:rPr lang="en-US" sz="2400" dirty="0"/>
              <a:t>I am interested in learning more about the roles and responsibilities required for effective curriculum-based professional learning.</a:t>
            </a:r>
          </a:p>
          <a:p>
            <a:pPr marL="347472" indent="-347472">
              <a:lnSpc>
                <a:spcPct val="100000"/>
              </a:lnSpc>
              <a:spcBef>
                <a:spcPts val="1200"/>
              </a:spcBef>
              <a:buClr>
                <a:schemeClr val="accent3">
                  <a:lumMod val="75000"/>
                </a:schemeClr>
              </a:buClr>
            </a:pPr>
            <a:r>
              <a:rPr lang="en-US" sz="2400" dirty="0"/>
              <a:t> I am wondering how well my system’s current role expectations align with the recommendations.</a:t>
            </a:r>
          </a:p>
          <a:p>
            <a:pPr marL="347472" indent="-347472">
              <a:lnSpc>
                <a:spcPct val="100000"/>
              </a:lnSpc>
              <a:spcBef>
                <a:spcPts val="1200"/>
              </a:spcBef>
              <a:buClr>
                <a:schemeClr val="accent3">
                  <a:lumMod val="75000"/>
                </a:schemeClr>
              </a:buClr>
            </a:pPr>
            <a:r>
              <a:rPr lang="en-US" sz="2400" dirty="0"/>
              <a:t>I am open to rethinking priorities for myself and others responsible for successful curriculum implementation.</a:t>
            </a:r>
          </a:p>
          <a:p>
            <a:pPr marL="347472" indent="-347472">
              <a:lnSpc>
                <a:spcPct val="100000"/>
              </a:lnSpc>
              <a:spcBef>
                <a:spcPts val="1200"/>
              </a:spcBef>
              <a:buClr>
                <a:schemeClr val="accent3">
                  <a:lumMod val="75000"/>
                </a:schemeClr>
              </a:buClr>
            </a:pPr>
            <a:r>
              <a:rPr lang="en-US" sz="2400" dirty="0"/>
              <a:t>I am committed to identifying future professional learning priorities based on rethinking roles and responsibilities.</a:t>
            </a:r>
          </a:p>
          <a:p>
            <a:pPr>
              <a:lnSpc>
                <a:spcPct val="120000"/>
              </a:lnSpc>
              <a:spcBef>
                <a:spcPts val="1600"/>
              </a:spcBef>
              <a:buClr>
                <a:schemeClr val="accent3">
                  <a:lumMod val="75000"/>
                </a:schemeClr>
              </a:buClr>
            </a:pPr>
            <a:endParaRPr lang="en-US" sz="2400" dirty="0"/>
          </a:p>
        </p:txBody>
      </p:sp>
      <p:sp>
        <p:nvSpPr>
          <p:cNvPr id="2" name="TextBox 1">
            <a:extLst>
              <a:ext uri="{FF2B5EF4-FFF2-40B4-BE49-F238E27FC236}">
                <a16:creationId xmlns:a16="http://schemas.microsoft.com/office/drawing/2014/main" id="{CC7A5D8B-CD44-FF5B-1EBC-21416CE51607}"/>
              </a:ext>
            </a:extLst>
          </p:cNvPr>
          <p:cNvSpPr txBox="1"/>
          <p:nvPr/>
        </p:nvSpPr>
        <p:spPr>
          <a:xfrm>
            <a:off x="1629706" y="1300684"/>
            <a:ext cx="6813176" cy="461665"/>
          </a:xfrm>
          <a:prstGeom prst="rect">
            <a:avLst/>
          </a:prstGeom>
          <a:noFill/>
        </p:spPr>
        <p:txBody>
          <a:bodyPr wrap="square">
            <a:spAutoFit/>
          </a:bodyPr>
          <a:lstStyle/>
          <a:p>
            <a:pPr>
              <a:spcBef>
                <a:spcPts val="1200"/>
              </a:spcBef>
              <a:buClr>
                <a:schemeClr val="bg2"/>
              </a:buClr>
            </a:pPr>
            <a:r>
              <a:rPr lang="en-US" sz="2400" dirty="0">
                <a:solidFill>
                  <a:schemeClr val="tx2"/>
                </a:solidFill>
              </a:rPr>
              <a:t>Refer to Protocol 7.1 in the </a:t>
            </a:r>
            <a:r>
              <a:rPr lang="en-US" sz="2400" i="1" dirty="0">
                <a:solidFill>
                  <a:schemeClr val="tx2"/>
                </a:solidFill>
              </a:rPr>
              <a:t>Learning Journal </a:t>
            </a:r>
            <a:r>
              <a:rPr lang="en-US" sz="2400" dirty="0">
                <a:solidFill>
                  <a:schemeClr val="tx2"/>
                </a:solidFill>
              </a:rPr>
              <a:t>(p. 30). </a:t>
            </a:r>
          </a:p>
        </p:txBody>
      </p:sp>
    </p:spTree>
    <p:extLst>
      <p:ext uri="{BB962C8B-B14F-4D97-AF65-F5344CB8AC3E}">
        <p14:creationId xmlns:p14="http://schemas.microsoft.com/office/powerpoint/2010/main" val="53579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1F6475DE-1836-D0D7-FA23-B173AA036E3A}"/>
              </a:ext>
            </a:extLst>
          </p:cNvPr>
          <p:cNvSpPr/>
          <p:nvPr/>
        </p:nvSpPr>
        <p:spPr>
          <a:xfrm>
            <a:off x="1409700" y="0"/>
            <a:ext cx="10782300" cy="1814413"/>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id="{2F85C2F9-ACCE-4EE2-C907-AF3B0E8DF95A}"/>
              </a:ext>
            </a:extLst>
          </p:cNvPr>
          <p:cNvSpPr txBox="1"/>
          <p:nvPr/>
        </p:nvSpPr>
        <p:spPr>
          <a:xfrm>
            <a:off x="0" y="191967"/>
            <a:ext cx="1409700" cy="1015663"/>
          </a:xfrm>
          <a:prstGeom prst="rect">
            <a:avLst/>
          </a:prstGeom>
          <a:noFill/>
        </p:spPr>
        <p:txBody>
          <a:bodyPr wrap="square">
            <a:spAutoFit/>
          </a:bodyPr>
          <a:lstStyle/>
          <a:p>
            <a:pPr algn="ctr"/>
            <a:r>
              <a:rPr lang="en-US" sz="2400" dirty="0">
                <a:solidFill>
                  <a:schemeClr val="accent6">
                    <a:lumMod val="20000"/>
                    <a:lumOff val="80000"/>
                  </a:schemeClr>
                </a:solidFill>
              </a:rPr>
              <a:t>Protocol</a:t>
            </a:r>
            <a:r>
              <a:rPr lang="en-US" sz="2400" b="1" dirty="0">
                <a:solidFill>
                  <a:schemeClr val="accent6">
                    <a:lumMod val="20000"/>
                    <a:lumOff val="80000"/>
                  </a:schemeClr>
                </a:solidFill>
              </a:rPr>
              <a:t> </a:t>
            </a:r>
          </a:p>
          <a:p>
            <a:pPr algn="ctr"/>
            <a:r>
              <a:rPr lang="en-US" sz="3600" b="1" dirty="0">
                <a:solidFill>
                  <a:schemeClr val="accent6">
                    <a:lumMod val="20000"/>
                    <a:lumOff val="80000"/>
                  </a:schemeClr>
                </a:solidFill>
              </a:rPr>
              <a:t>2.1</a:t>
            </a:r>
            <a:endParaRPr lang="en-US" sz="3600" dirty="0">
              <a:solidFill>
                <a:schemeClr val="accent6">
                  <a:lumMod val="20000"/>
                  <a:lumOff val="80000"/>
                </a:schemeClr>
              </a:solidFill>
            </a:endParaRPr>
          </a:p>
        </p:txBody>
      </p:sp>
      <p:sp>
        <p:nvSpPr>
          <p:cNvPr id="16" name="Rectangle 15">
            <a:extLst>
              <a:ext uri="{FF2B5EF4-FFF2-40B4-BE49-F238E27FC236}">
                <a16:creationId xmlns:a16="http://schemas.microsoft.com/office/drawing/2014/main" id="{D96CC682-E5E8-6165-0CBE-228EEAE88E0B}"/>
              </a:ext>
            </a:extLst>
          </p:cNvPr>
          <p:cNvSpPr/>
          <p:nvPr/>
        </p:nvSpPr>
        <p:spPr>
          <a:xfrm>
            <a:off x="0" y="0"/>
            <a:ext cx="1409700" cy="6482443"/>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533E2B02-DE45-6571-1541-C36BBF80A0E2}"/>
              </a:ext>
            </a:extLst>
          </p:cNvPr>
          <p:cNvSpPr txBox="1"/>
          <p:nvPr/>
        </p:nvSpPr>
        <p:spPr>
          <a:xfrm>
            <a:off x="1722500" y="1055273"/>
            <a:ext cx="9697997" cy="584775"/>
          </a:xfrm>
          <a:prstGeom prst="rect">
            <a:avLst/>
          </a:prstGeom>
          <a:noFill/>
        </p:spPr>
        <p:txBody>
          <a:bodyPr wrap="square" rtlCol="0">
            <a:spAutoFit/>
          </a:bodyPr>
          <a:lstStyle/>
          <a:p>
            <a:r>
              <a:rPr lang="en-US" sz="3200" dirty="0">
                <a:solidFill>
                  <a:schemeClr val="bg1"/>
                </a:solidFill>
              </a:rPr>
              <a:t>A Call to Action</a:t>
            </a:r>
            <a:endParaRPr lang="en-US" sz="3200" dirty="0">
              <a:solidFill>
                <a:schemeClr val="tx2"/>
              </a:solidFill>
            </a:endParaRPr>
          </a:p>
        </p:txBody>
      </p:sp>
      <p:sp>
        <p:nvSpPr>
          <p:cNvPr id="8" name="TextBox 7">
            <a:extLst>
              <a:ext uri="{FF2B5EF4-FFF2-40B4-BE49-F238E27FC236}">
                <a16:creationId xmlns:a16="http://schemas.microsoft.com/office/drawing/2014/main" id="{EE251BF5-09A1-2775-8170-83A9EC05D594}"/>
              </a:ext>
            </a:extLst>
          </p:cNvPr>
          <p:cNvSpPr txBox="1"/>
          <p:nvPr/>
        </p:nvSpPr>
        <p:spPr>
          <a:xfrm>
            <a:off x="1722500" y="2203922"/>
            <a:ext cx="5404014" cy="3046988"/>
          </a:xfrm>
          <a:prstGeom prst="rect">
            <a:avLst/>
          </a:prstGeom>
          <a:noFill/>
        </p:spPr>
        <p:txBody>
          <a:bodyPr wrap="square" rtlCol="0">
            <a:spAutoFit/>
          </a:bodyPr>
          <a:lstStyle/>
          <a:p>
            <a:pPr>
              <a:lnSpc>
                <a:spcPct val="100000"/>
              </a:lnSpc>
            </a:pPr>
            <a:r>
              <a:rPr lang="en-US" sz="2400" dirty="0">
                <a:solidFill>
                  <a:schemeClr val="tx2"/>
                </a:solidFill>
              </a:rPr>
              <a:t>These won’t be quick fixes. Rigorous, standards-aligned teaching and learning </a:t>
            </a:r>
            <a:r>
              <a:rPr lang="en-US" sz="2400" b="1" dirty="0">
                <a:solidFill>
                  <a:schemeClr val="tx2"/>
                </a:solidFill>
              </a:rPr>
              <a:t>require teachers to make fundamental shifts in habits, skills, knowledge, and beliefs. </a:t>
            </a:r>
            <a:r>
              <a:rPr lang="en-US" sz="2400" dirty="0">
                <a:solidFill>
                  <a:schemeClr val="tx2"/>
                </a:solidFill>
              </a:rPr>
              <a:t>They require substantial changes in instructional culture and priorities. </a:t>
            </a:r>
            <a:br>
              <a:rPr lang="en-US" sz="2400" dirty="0">
                <a:solidFill>
                  <a:schemeClr val="tx2"/>
                </a:solidFill>
              </a:rPr>
            </a:br>
            <a:r>
              <a:rPr lang="en-US" sz="2400" dirty="0">
                <a:solidFill>
                  <a:schemeClr val="tx2"/>
                </a:solidFill>
              </a:rPr>
              <a:t>We offer the Elements as both a guide and a call to action.</a:t>
            </a:r>
          </a:p>
        </p:txBody>
      </p:sp>
      <p:pic>
        <p:nvPicPr>
          <p:cNvPr id="13" name="Picture 12" descr="A teacher teaching a class of middle school students.">
            <a:extLst>
              <a:ext uri="{FF2B5EF4-FFF2-40B4-BE49-F238E27FC236}">
                <a16:creationId xmlns:a16="http://schemas.microsoft.com/office/drawing/2014/main" id="{3C75CBA6-3010-0C60-B326-C793C568DB2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663543" y="2203922"/>
            <a:ext cx="4203430" cy="3972241"/>
          </a:xfrm>
          <a:prstGeom prst="rect">
            <a:avLst/>
          </a:prstGeom>
        </p:spPr>
      </p:pic>
    </p:spTree>
    <p:extLst>
      <p:ext uri="{BB962C8B-B14F-4D97-AF65-F5344CB8AC3E}">
        <p14:creationId xmlns:p14="http://schemas.microsoft.com/office/powerpoint/2010/main" val="13443767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0641C93A-B4D3-5F72-572D-9DCED6A1712A}"/>
              </a:ext>
            </a:extLst>
          </p:cNvPr>
          <p:cNvSpPr txBox="1"/>
          <p:nvPr/>
        </p:nvSpPr>
        <p:spPr>
          <a:xfrm>
            <a:off x="551547" y="2113455"/>
            <a:ext cx="6560453" cy="3994940"/>
          </a:xfrm>
          <a:prstGeom prst="rect">
            <a:avLst/>
          </a:prstGeom>
          <a:noFill/>
        </p:spPr>
        <p:txBody>
          <a:bodyPr wrap="square" rtlCol="0">
            <a:spAutoFit/>
          </a:bodyPr>
          <a:lstStyle/>
          <a:p>
            <a:pPr marL="347472" indent="-347472">
              <a:spcBef>
                <a:spcPts val="1200"/>
              </a:spcBef>
              <a:buClr>
                <a:schemeClr val="accent3">
                  <a:lumMod val="75000"/>
                </a:schemeClr>
              </a:buClr>
              <a:buFont typeface="Arial" panose="020B0604020202020204" pitchFamily="34" charset="0"/>
              <a:buChar char="•"/>
            </a:pPr>
            <a:r>
              <a:rPr lang="en-US" sz="2400" dirty="0">
                <a:solidFill>
                  <a:schemeClr val="tx2"/>
                </a:solidFill>
              </a:rPr>
              <a:t>Study the next four slides — Recommendations for Teachers — that address roles and responsibilities for each of the design features and essentials.</a:t>
            </a:r>
          </a:p>
          <a:p>
            <a:pPr marL="347472" indent="-347472">
              <a:spcBef>
                <a:spcPts val="1200"/>
              </a:spcBef>
              <a:buClr>
                <a:schemeClr val="accent3">
                  <a:lumMod val="75000"/>
                </a:schemeClr>
              </a:buClr>
              <a:buFont typeface="Arial" panose="020B0604020202020204" pitchFamily="34" charset="0"/>
              <a:buChar char="•"/>
            </a:pPr>
            <a:r>
              <a:rPr lang="en-US" sz="2400" dirty="0">
                <a:solidFill>
                  <a:schemeClr val="tx2"/>
                </a:solidFill>
              </a:rPr>
              <a:t>Rate your current practice according to the scales in your </a:t>
            </a:r>
            <a:r>
              <a:rPr lang="en-US" sz="2400" i="1" dirty="0">
                <a:solidFill>
                  <a:schemeClr val="tx2"/>
                </a:solidFill>
              </a:rPr>
              <a:t>Learning Journal</a:t>
            </a:r>
            <a:r>
              <a:rPr lang="en-US" sz="2400" dirty="0">
                <a:solidFill>
                  <a:schemeClr val="tx2"/>
                </a:solidFill>
              </a:rPr>
              <a:t>.</a:t>
            </a:r>
            <a:r>
              <a:rPr lang="en-US" sz="2400" i="1" dirty="0">
                <a:solidFill>
                  <a:schemeClr val="tx2"/>
                </a:solidFill>
              </a:rPr>
              <a:t> </a:t>
            </a:r>
          </a:p>
          <a:p>
            <a:pPr marL="347472" indent="-347472">
              <a:spcBef>
                <a:spcPts val="1200"/>
              </a:spcBef>
              <a:buClr>
                <a:schemeClr val="accent3">
                  <a:lumMod val="75000"/>
                </a:schemeClr>
              </a:buClr>
              <a:buFont typeface="Arial" panose="020B0604020202020204" pitchFamily="34" charset="0"/>
              <a:buChar char="•"/>
            </a:pPr>
            <a:r>
              <a:rPr lang="en-US" sz="2400" dirty="0">
                <a:solidFill>
                  <a:schemeClr val="tx2"/>
                </a:solidFill>
              </a:rPr>
              <a:t>Learning teams: Discuss your observations. </a:t>
            </a:r>
          </a:p>
          <a:p>
            <a:pPr marL="347472" indent="-347472">
              <a:lnSpc>
                <a:spcPct val="90000"/>
              </a:lnSpc>
              <a:spcBef>
                <a:spcPts val="1200"/>
              </a:spcBef>
              <a:buClr>
                <a:schemeClr val="accent3">
                  <a:lumMod val="75000"/>
                </a:schemeClr>
              </a:buClr>
              <a:buFont typeface="Arial" panose="020B0604020202020204" pitchFamily="34" charset="0"/>
              <a:buChar char="•"/>
            </a:pPr>
            <a:r>
              <a:rPr lang="en-US" sz="2400" dirty="0">
                <a:solidFill>
                  <a:schemeClr val="tx2"/>
                </a:solidFill>
              </a:rPr>
              <a:t>Draft three priorities for your future. </a:t>
            </a:r>
          </a:p>
          <a:p>
            <a:pPr marL="347472" indent="-342900">
              <a:spcBef>
                <a:spcPts val="1200"/>
              </a:spcBef>
              <a:buClr>
                <a:schemeClr val="accent3">
                  <a:lumMod val="75000"/>
                </a:schemeClr>
              </a:buClr>
              <a:buFont typeface="Arial" panose="020B0604020202020204" pitchFamily="34" charset="0"/>
              <a:buChar char="•"/>
            </a:pPr>
            <a:endParaRPr lang="en-US" sz="2400" dirty="0">
              <a:solidFill>
                <a:schemeClr val="tx2"/>
              </a:solidFill>
            </a:endParaRPr>
          </a:p>
        </p:txBody>
      </p:sp>
      <p:sp>
        <p:nvSpPr>
          <p:cNvPr id="7" name="TextBox 6">
            <a:extLst>
              <a:ext uri="{FF2B5EF4-FFF2-40B4-BE49-F238E27FC236}">
                <a16:creationId xmlns:a16="http://schemas.microsoft.com/office/drawing/2014/main" id="{2F85C2F9-ACCE-4EE2-C907-AF3B0E8DF95A}"/>
              </a:ext>
            </a:extLst>
          </p:cNvPr>
          <p:cNvSpPr txBox="1"/>
          <p:nvPr/>
        </p:nvSpPr>
        <p:spPr>
          <a:xfrm>
            <a:off x="0" y="191967"/>
            <a:ext cx="1409700" cy="1015663"/>
          </a:xfrm>
          <a:prstGeom prst="rect">
            <a:avLst/>
          </a:prstGeom>
          <a:noFill/>
        </p:spPr>
        <p:txBody>
          <a:bodyPr wrap="square">
            <a:spAutoFit/>
          </a:bodyPr>
          <a:lstStyle/>
          <a:p>
            <a:pPr algn="ctr"/>
            <a:r>
              <a:rPr lang="en-US" sz="2400" dirty="0">
                <a:solidFill>
                  <a:schemeClr val="accent6">
                    <a:lumMod val="20000"/>
                    <a:lumOff val="80000"/>
                  </a:schemeClr>
                </a:solidFill>
              </a:rPr>
              <a:t>Protocol</a:t>
            </a:r>
            <a:r>
              <a:rPr lang="en-US" sz="2400" b="1" dirty="0">
                <a:solidFill>
                  <a:schemeClr val="accent6">
                    <a:lumMod val="20000"/>
                    <a:lumOff val="80000"/>
                  </a:schemeClr>
                </a:solidFill>
              </a:rPr>
              <a:t> </a:t>
            </a:r>
          </a:p>
          <a:p>
            <a:pPr algn="ctr"/>
            <a:r>
              <a:rPr lang="en-US" sz="3600" b="1" dirty="0">
                <a:solidFill>
                  <a:schemeClr val="accent6">
                    <a:lumMod val="20000"/>
                    <a:lumOff val="80000"/>
                  </a:schemeClr>
                </a:solidFill>
              </a:rPr>
              <a:t>7.2</a:t>
            </a:r>
            <a:endParaRPr lang="en-US" sz="3600" dirty="0">
              <a:solidFill>
                <a:schemeClr val="accent6">
                  <a:lumMod val="20000"/>
                  <a:lumOff val="80000"/>
                </a:schemeClr>
              </a:solidFill>
            </a:endParaRPr>
          </a:p>
        </p:txBody>
      </p:sp>
      <p:sp>
        <p:nvSpPr>
          <p:cNvPr id="9" name="TextBox 8">
            <a:extLst>
              <a:ext uri="{FF2B5EF4-FFF2-40B4-BE49-F238E27FC236}">
                <a16:creationId xmlns:a16="http://schemas.microsoft.com/office/drawing/2014/main" id="{9C6DE05F-4011-FE86-40DA-A808E6DB647D}"/>
              </a:ext>
            </a:extLst>
          </p:cNvPr>
          <p:cNvSpPr txBox="1"/>
          <p:nvPr/>
        </p:nvSpPr>
        <p:spPr>
          <a:xfrm>
            <a:off x="1629705" y="1300684"/>
            <a:ext cx="8015037" cy="461665"/>
          </a:xfrm>
          <a:prstGeom prst="rect">
            <a:avLst/>
          </a:prstGeom>
          <a:noFill/>
        </p:spPr>
        <p:txBody>
          <a:bodyPr wrap="square">
            <a:spAutoFit/>
          </a:bodyPr>
          <a:lstStyle/>
          <a:p>
            <a:pPr>
              <a:spcBef>
                <a:spcPts val="1200"/>
              </a:spcBef>
              <a:buClr>
                <a:schemeClr val="bg2"/>
              </a:buClr>
            </a:pPr>
            <a:r>
              <a:rPr lang="en-US" sz="2400" dirty="0">
                <a:solidFill>
                  <a:schemeClr val="tx2"/>
                </a:solidFill>
              </a:rPr>
              <a:t>Refer to Protocol 7.2 in the </a:t>
            </a:r>
            <a:r>
              <a:rPr lang="en-US" sz="2400" i="1" dirty="0">
                <a:solidFill>
                  <a:schemeClr val="tx2"/>
                </a:solidFill>
              </a:rPr>
              <a:t>Learning Journal </a:t>
            </a:r>
            <a:r>
              <a:rPr lang="en-US" sz="2400" dirty="0">
                <a:solidFill>
                  <a:schemeClr val="tx2"/>
                </a:solidFill>
              </a:rPr>
              <a:t>(pp. 31–32). </a:t>
            </a:r>
          </a:p>
        </p:txBody>
      </p:sp>
      <p:sp>
        <p:nvSpPr>
          <p:cNvPr id="10" name="TextBox 9">
            <a:extLst>
              <a:ext uri="{FF2B5EF4-FFF2-40B4-BE49-F238E27FC236}">
                <a16:creationId xmlns:a16="http://schemas.microsoft.com/office/drawing/2014/main" id="{32DBB989-2404-F861-2248-965DF0E704B9}"/>
              </a:ext>
            </a:extLst>
          </p:cNvPr>
          <p:cNvSpPr txBox="1"/>
          <p:nvPr/>
        </p:nvSpPr>
        <p:spPr>
          <a:xfrm>
            <a:off x="1629706" y="142931"/>
            <a:ext cx="10562294" cy="1077218"/>
          </a:xfrm>
          <a:prstGeom prst="rect">
            <a:avLst/>
          </a:prstGeom>
          <a:noFill/>
        </p:spPr>
        <p:txBody>
          <a:bodyPr wrap="square" rtlCol="0">
            <a:spAutoFit/>
          </a:bodyPr>
          <a:lstStyle/>
          <a:p>
            <a:r>
              <a:rPr lang="en-US" sz="3200" b="1" dirty="0">
                <a:solidFill>
                  <a:schemeClr val="tx2"/>
                </a:solidFill>
              </a:rPr>
              <a:t>Recommendations for Teachers</a:t>
            </a:r>
          </a:p>
          <a:p>
            <a:r>
              <a:rPr lang="en-US" sz="3200" dirty="0">
                <a:solidFill>
                  <a:schemeClr val="tx2"/>
                </a:solidFill>
              </a:rPr>
              <a:t>Examining Your Practice</a:t>
            </a:r>
          </a:p>
        </p:txBody>
      </p:sp>
      <p:pic>
        <p:nvPicPr>
          <p:cNvPr id="17" name="Picture 16" descr="Three teachers talking in a classroom.">
            <a:extLst>
              <a:ext uri="{FF2B5EF4-FFF2-40B4-BE49-F238E27FC236}">
                <a16:creationId xmlns:a16="http://schemas.microsoft.com/office/drawing/2014/main" id="{A63225D0-9B2B-59A7-11ED-B8CF6099DA5A}"/>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7705057" y="2013857"/>
            <a:ext cx="4128118" cy="4094538"/>
          </a:xfrm>
          <a:prstGeom prst="rect">
            <a:avLst/>
          </a:prstGeom>
        </p:spPr>
      </p:pic>
    </p:spTree>
    <p:extLst>
      <p:ext uri="{BB962C8B-B14F-4D97-AF65-F5344CB8AC3E}">
        <p14:creationId xmlns:p14="http://schemas.microsoft.com/office/powerpoint/2010/main" val="1114086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D96CC682-E5E8-6165-0CBE-228EEAE88E0B}"/>
              </a:ext>
            </a:extLst>
          </p:cNvPr>
          <p:cNvSpPr/>
          <p:nvPr/>
        </p:nvSpPr>
        <p:spPr>
          <a:xfrm>
            <a:off x="0" y="0"/>
            <a:ext cx="1409700" cy="6482443"/>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descr="A picture containing table&#10;&#10;Description automatically generated">
            <a:extLst>
              <a:ext uri="{FF2B5EF4-FFF2-40B4-BE49-F238E27FC236}">
                <a16:creationId xmlns:a16="http://schemas.microsoft.com/office/drawing/2014/main" id="{F451FD52-C1AD-A3AF-C53D-88C8BF6AADE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76246" y="370021"/>
            <a:ext cx="879676" cy="826284"/>
          </a:xfrm>
          <a:prstGeom prst="rect">
            <a:avLst/>
          </a:prstGeom>
          <a:effectLst>
            <a:outerShdw blurRad="204344" dist="199786" dir="8100000" algn="tr" rotWithShape="0">
              <a:prstClr val="black">
                <a:alpha val="40000"/>
              </a:prstClr>
            </a:outerShdw>
          </a:effectLst>
        </p:spPr>
      </p:pic>
      <p:pic>
        <p:nvPicPr>
          <p:cNvPr id="11" name="Picture 10" descr="A picture containing table&#10;&#10;Description automatically generated">
            <a:extLst>
              <a:ext uri="{FF2B5EF4-FFF2-40B4-BE49-F238E27FC236}">
                <a16:creationId xmlns:a16="http://schemas.microsoft.com/office/drawing/2014/main" id="{E6519E33-2CD2-B3F1-45BA-E87CF87BF8B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76246" y="1577514"/>
            <a:ext cx="879676" cy="835712"/>
          </a:xfrm>
          <a:prstGeom prst="rect">
            <a:avLst/>
          </a:prstGeom>
          <a:effectLst>
            <a:outerShdw blurRad="204344" dist="199786" dir="8100000" algn="tr" rotWithShape="0">
              <a:prstClr val="black">
                <a:alpha val="40000"/>
              </a:prstClr>
            </a:outerShdw>
          </a:effectLst>
        </p:spPr>
      </p:pic>
      <p:pic>
        <p:nvPicPr>
          <p:cNvPr id="12" name="Picture 11" descr="A picture containing table&#10;&#10;Description automatically generated">
            <a:extLst>
              <a:ext uri="{FF2B5EF4-FFF2-40B4-BE49-F238E27FC236}">
                <a16:creationId xmlns:a16="http://schemas.microsoft.com/office/drawing/2014/main" id="{F12F8547-AEFC-BE93-8D67-EAF64496D1D9}"/>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276246" y="2801873"/>
            <a:ext cx="879676" cy="888424"/>
          </a:xfrm>
          <a:prstGeom prst="rect">
            <a:avLst/>
          </a:prstGeom>
          <a:effectLst>
            <a:outerShdw blurRad="204344" dist="199786" dir="8100000" algn="tr" rotWithShape="0">
              <a:prstClr val="black">
                <a:alpha val="40000"/>
              </a:prstClr>
            </a:outerShdw>
          </a:effectLst>
        </p:spPr>
      </p:pic>
      <p:sp>
        <p:nvSpPr>
          <p:cNvPr id="4" name="Rectangle 3">
            <a:extLst>
              <a:ext uri="{FF2B5EF4-FFF2-40B4-BE49-F238E27FC236}">
                <a16:creationId xmlns:a16="http://schemas.microsoft.com/office/drawing/2014/main" id="{AC50E2E0-82FC-5ACC-F9AF-E36D6EDABA7A}"/>
              </a:ext>
            </a:extLst>
          </p:cNvPr>
          <p:cNvSpPr/>
          <p:nvPr/>
        </p:nvSpPr>
        <p:spPr>
          <a:xfrm>
            <a:off x="1409700" y="0"/>
            <a:ext cx="10782300" cy="1814413"/>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8B398070-1D1A-C99B-823F-08C21DDDDDA2}"/>
              </a:ext>
            </a:extLst>
          </p:cNvPr>
          <p:cNvSpPr txBox="1"/>
          <p:nvPr/>
        </p:nvSpPr>
        <p:spPr>
          <a:xfrm>
            <a:off x="1688659" y="496767"/>
            <a:ext cx="9697997" cy="1077218"/>
          </a:xfrm>
          <a:prstGeom prst="rect">
            <a:avLst/>
          </a:prstGeom>
          <a:noFill/>
        </p:spPr>
        <p:txBody>
          <a:bodyPr wrap="square" rtlCol="0">
            <a:spAutoFit/>
          </a:bodyPr>
          <a:lstStyle/>
          <a:p>
            <a:r>
              <a:rPr lang="en-US" sz="3200" dirty="0">
                <a:solidFill>
                  <a:schemeClr val="bg1"/>
                </a:solidFill>
              </a:rPr>
              <a:t>Recommendations for Teachers:</a:t>
            </a:r>
          </a:p>
          <a:p>
            <a:r>
              <a:rPr lang="en-US" sz="3200" dirty="0">
                <a:solidFill>
                  <a:schemeClr val="bg1"/>
                </a:solidFill>
              </a:rPr>
              <a:t>Core Elements</a:t>
            </a:r>
            <a:endParaRPr lang="en-US" sz="3200" dirty="0">
              <a:solidFill>
                <a:schemeClr val="tx2"/>
              </a:solidFill>
            </a:endParaRPr>
          </a:p>
        </p:txBody>
      </p:sp>
      <p:sp>
        <p:nvSpPr>
          <p:cNvPr id="13" name="TextBox 12">
            <a:extLst>
              <a:ext uri="{FF2B5EF4-FFF2-40B4-BE49-F238E27FC236}">
                <a16:creationId xmlns:a16="http://schemas.microsoft.com/office/drawing/2014/main" id="{EA50BA45-9530-C05C-E55E-A3ABD1C4C6BB}"/>
              </a:ext>
            </a:extLst>
          </p:cNvPr>
          <p:cNvSpPr txBox="1"/>
          <p:nvPr/>
        </p:nvSpPr>
        <p:spPr>
          <a:xfrm>
            <a:off x="1842053" y="1989148"/>
            <a:ext cx="10073702" cy="4678204"/>
          </a:xfrm>
          <a:prstGeom prst="rect">
            <a:avLst/>
          </a:prstGeom>
          <a:noFill/>
        </p:spPr>
        <p:txBody>
          <a:bodyPr wrap="square" rtlCol="0">
            <a:spAutoFit/>
          </a:bodyPr>
          <a:lstStyle/>
          <a:p>
            <a:pPr marL="342900" indent="-342900">
              <a:lnSpc>
                <a:spcPct val="100000"/>
              </a:lnSpc>
              <a:spcBef>
                <a:spcPts val="1200"/>
              </a:spcBef>
              <a:buClr>
                <a:schemeClr val="accent3">
                  <a:lumMod val="75000"/>
                </a:schemeClr>
              </a:buClr>
              <a:buFont typeface="Arial" panose="020B0604020202020204" pitchFamily="34" charset="0"/>
              <a:buChar char="•"/>
            </a:pPr>
            <a:r>
              <a:rPr lang="en-US" sz="2400" dirty="0">
                <a:solidFill>
                  <a:schemeClr val="tx2"/>
                </a:solidFill>
              </a:rPr>
              <a:t>Develop deep expertise in your teaching content, the curriculum, and instructional materials you use with students.</a:t>
            </a:r>
          </a:p>
          <a:p>
            <a:pPr marL="342900" indent="-342900">
              <a:lnSpc>
                <a:spcPct val="100000"/>
              </a:lnSpc>
              <a:spcBef>
                <a:spcPts val="900"/>
              </a:spcBef>
              <a:buClr>
                <a:schemeClr val="accent3">
                  <a:lumMod val="75000"/>
                </a:schemeClr>
              </a:buClr>
              <a:buFont typeface="Arial" panose="020B0604020202020204" pitchFamily="34" charset="0"/>
              <a:buChar char="•"/>
            </a:pPr>
            <a:r>
              <a:rPr lang="en-US" sz="2400" dirty="0">
                <a:solidFill>
                  <a:schemeClr val="tx2"/>
                </a:solidFill>
              </a:rPr>
              <a:t>Assess and clarify beliefs and assumptions about teaching, learning, curriculum, and students on an ongoing basis.</a:t>
            </a:r>
          </a:p>
          <a:p>
            <a:pPr marL="342900" indent="-342900">
              <a:lnSpc>
                <a:spcPct val="100000"/>
              </a:lnSpc>
              <a:spcBef>
                <a:spcPts val="900"/>
              </a:spcBef>
              <a:buClr>
                <a:schemeClr val="accent3">
                  <a:lumMod val="75000"/>
                </a:schemeClr>
              </a:buClr>
              <a:buFont typeface="Arial" panose="020B0604020202020204" pitchFamily="34" charset="0"/>
              <a:buChar char="•"/>
            </a:pPr>
            <a:r>
              <a:rPr lang="en-US" sz="2400" dirty="0">
                <a:solidFill>
                  <a:schemeClr val="tx2"/>
                </a:solidFill>
              </a:rPr>
              <a:t>Maintain high expectations for students and commit to learning new ways   to scaffold instruction.</a:t>
            </a:r>
          </a:p>
          <a:p>
            <a:pPr marL="342900" indent="-342900">
              <a:lnSpc>
                <a:spcPct val="100000"/>
              </a:lnSpc>
              <a:spcBef>
                <a:spcPts val="900"/>
              </a:spcBef>
              <a:buClr>
                <a:schemeClr val="accent3">
                  <a:lumMod val="75000"/>
                </a:schemeClr>
              </a:buClr>
              <a:buFont typeface="Arial" panose="020B0604020202020204" pitchFamily="34" charset="0"/>
              <a:buChar char="•"/>
            </a:pPr>
            <a:r>
              <a:rPr lang="en-US" sz="2400" dirty="0">
                <a:solidFill>
                  <a:schemeClr val="tx2"/>
                </a:solidFill>
              </a:rPr>
              <a:t>Learn about students’ communities, cultures, racial and ethnic backgrounds, strengths, and interests. Use that understanding to employ culturally responsive teaching strategies.</a:t>
            </a:r>
          </a:p>
          <a:p>
            <a:pPr marL="342900" indent="-342900">
              <a:lnSpc>
                <a:spcPct val="100000"/>
              </a:lnSpc>
              <a:spcBef>
                <a:spcPts val="900"/>
              </a:spcBef>
              <a:buClr>
                <a:schemeClr val="accent3">
                  <a:lumMod val="75000"/>
                </a:schemeClr>
              </a:buClr>
              <a:buFont typeface="Arial" panose="020B0604020202020204" pitchFamily="34" charset="0"/>
              <a:buChar char="•"/>
            </a:pPr>
            <a:r>
              <a:rPr lang="en-US" sz="2400" dirty="0">
                <a:solidFill>
                  <a:schemeClr val="tx2"/>
                </a:solidFill>
              </a:rPr>
              <a:t>Base opinions and value of curriculum on use and results with students. </a:t>
            </a:r>
          </a:p>
          <a:p>
            <a:endParaRPr lang="en-US" dirty="0"/>
          </a:p>
        </p:txBody>
      </p:sp>
    </p:spTree>
    <p:extLst>
      <p:ext uri="{BB962C8B-B14F-4D97-AF65-F5344CB8AC3E}">
        <p14:creationId xmlns:p14="http://schemas.microsoft.com/office/powerpoint/2010/main" val="34571603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D96CC682-E5E8-6165-0CBE-228EEAE88E0B}"/>
              </a:ext>
            </a:extLst>
          </p:cNvPr>
          <p:cNvSpPr/>
          <p:nvPr/>
        </p:nvSpPr>
        <p:spPr>
          <a:xfrm>
            <a:off x="0" y="0"/>
            <a:ext cx="1409700" cy="6482443"/>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Picture 1" descr="A blue sign with white text&#10;&#10;Description automatically generated with low confidence">
            <a:extLst>
              <a:ext uri="{FF2B5EF4-FFF2-40B4-BE49-F238E27FC236}">
                <a16:creationId xmlns:a16="http://schemas.microsoft.com/office/drawing/2014/main" id="{C2A60D9B-6062-DF28-FF08-2F503C1C848C}"/>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304147" y="370022"/>
            <a:ext cx="830022" cy="826284"/>
          </a:xfrm>
          <a:prstGeom prst="rect">
            <a:avLst/>
          </a:prstGeom>
          <a:effectLst>
            <a:outerShdw blurRad="203200" dist="190500" dir="8100000" algn="tr" rotWithShape="0">
              <a:prstClr val="black">
                <a:alpha val="40000"/>
              </a:prstClr>
            </a:outerShdw>
          </a:effectLst>
        </p:spPr>
      </p:pic>
      <p:pic>
        <p:nvPicPr>
          <p:cNvPr id="3" name="Picture 2" descr="A blue sign with white text&#10;&#10;Description automatically generated with low confidence">
            <a:extLst>
              <a:ext uri="{FF2B5EF4-FFF2-40B4-BE49-F238E27FC236}">
                <a16:creationId xmlns:a16="http://schemas.microsoft.com/office/drawing/2014/main" id="{D8453375-9495-FD66-9E87-97F3A79E857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04147" y="1581558"/>
            <a:ext cx="830022" cy="831668"/>
          </a:xfrm>
          <a:prstGeom prst="rect">
            <a:avLst/>
          </a:prstGeom>
          <a:effectLst>
            <a:outerShdw blurRad="203200" dist="190500" dir="8100000" algn="tr" rotWithShape="0">
              <a:prstClr val="black">
                <a:alpha val="40000"/>
              </a:prstClr>
            </a:outerShdw>
          </a:effectLst>
        </p:spPr>
      </p:pic>
      <p:pic>
        <p:nvPicPr>
          <p:cNvPr id="5" name="Picture 4" descr="A blue sign with white text&#10;&#10;Description automatically generated with low confidence">
            <a:extLst>
              <a:ext uri="{FF2B5EF4-FFF2-40B4-BE49-F238E27FC236}">
                <a16:creationId xmlns:a16="http://schemas.microsoft.com/office/drawing/2014/main" id="{A898E5A4-E12F-8EE1-CB2E-12A177FF3691}"/>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304147" y="2834570"/>
            <a:ext cx="830022" cy="832213"/>
          </a:xfrm>
          <a:prstGeom prst="rect">
            <a:avLst/>
          </a:prstGeom>
          <a:effectLst>
            <a:outerShdw blurRad="203200" dist="190500" dir="8100000" algn="tr" rotWithShape="0">
              <a:prstClr val="black">
                <a:alpha val="40000"/>
              </a:prstClr>
            </a:outerShdw>
          </a:effectLst>
        </p:spPr>
      </p:pic>
      <p:sp>
        <p:nvSpPr>
          <p:cNvPr id="4" name="Rectangle 3">
            <a:extLst>
              <a:ext uri="{FF2B5EF4-FFF2-40B4-BE49-F238E27FC236}">
                <a16:creationId xmlns:a16="http://schemas.microsoft.com/office/drawing/2014/main" id="{AC50E2E0-82FC-5ACC-F9AF-E36D6EDABA7A}"/>
              </a:ext>
            </a:extLst>
          </p:cNvPr>
          <p:cNvSpPr/>
          <p:nvPr/>
        </p:nvSpPr>
        <p:spPr>
          <a:xfrm>
            <a:off x="1409700" y="0"/>
            <a:ext cx="10782300" cy="1814413"/>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8B398070-1D1A-C99B-823F-08C21DDDDDA2}"/>
              </a:ext>
            </a:extLst>
          </p:cNvPr>
          <p:cNvSpPr txBox="1"/>
          <p:nvPr/>
        </p:nvSpPr>
        <p:spPr>
          <a:xfrm>
            <a:off x="1688659" y="496767"/>
            <a:ext cx="9697997" cy="1077218"/>
          </a:xfrm>
          <a:prstGeom prst="rect">
            <a:avLst/>
          </a:prstGeom>
          <a:noFill/>
        </p:spPr>
        <p:txBody>
          <a:bodyPr wrap="square" rtlCol="0">
            <a:spAutoFit/>
          </a:bodyPr>
          <a:lstStyle/>
          <a:p>
            <a:r>
              <a:rPr lang="en-US" sz="3200" dirty="0">
                <a:solidFill>
                  <a:schemeClr val="bg1"/>
                </a:solidFill>
              </a:rPr>
              <a:t>Recommendations for Teachers:</a:t>
            </a:r>
          </a:p>
          <a:p>
            <a:r>
              <a:rPr lang="en-US" sz="3200" dirty="0">
                <a:solidFill>
                  <a:schemeClr val="bg1"/>
                </a:solidFill>
              </a:rPr>
              <a:t>Structural Elements</a:t>
            </a:r>
            <a:endParaRPr lang="en-US" sz="3200" dirty="0">
              <a:solidFill>
                <a:schemeClr val="tx2"/>
              </a:solidFill>
            </a:endParaRPr>
          </a:p>
        </p:txBody>
      </p:sp>
      <p:sp>
        <p:nvSpPr>
          <p:cNvPr id="13" name="TextBox 12">
            <a:extLst>
              <a:ext uri="{FF2B5EF4-FFF2-40B4-BE49-F238E27FC236}">
                <a16:creationId xmlns:a16="http://schemas.microsoft.com/office/drawing/2014/main" id="{EA50BA45-9530-C05C-E55E-A3ABD1C4C6BB}"/>
              </a:ext>
            </a:extLst>
          </p:cNvPr>
          <p:cNvSpPr txBox="1"/>
          <p:nvPr/>
        </p:nvSpPr>
        <p:spPr>
          <a:xfrm>
            <a:off x="1842053" y="1989148"/>
            <a:ext cx="9544603" cy="4247317"/>
          </a:xfrm>
          <a:prstGeom prst="rect">
            <a:avLst/>
          </a:prstGeom>
          <a:noFill/>
        </p:spPr>
        <p:txBody>
          <a:bodyPr wrap="square" rtlCol="0">
            <a:spAutoFit/>
          </a:bodyPr>
          <a:lstStyle/>
          <a:p>
            <a:pPr marL="342900" indent="-342900">
              <a:lnSpc>
                <a:spcPct val="100000"/>
              </a:lnSpc>
              <a:spcBef>
                <a:spcPts val="900"/>
              </a:spcBef>
              <a:buClr>
                <a:schemeClr val="accent3">
                  <a:lumMod val="75000"/>
                </a:schemeClr>
              </a:buClr>
              <a:buFont typeface="Arial" panose="020B0604020202020204" pitchFamily="34" charset="0"/>
              <a:buChar char="•"/>
            </a:pPr>
            <a:r>
              <a:rPr lang="en-US" sz="2400" dirty="0">
                <a:solidFill>
                  <a:schemeClr val="tx2"/>
                </a:solidFill>
              </a:rPr>
              <a:t>Review the research on collaborative learning structures and their implications for curriculum implementation with colleagues.</a:t>
            </a:r>
          </a:p>
          <a:p>
            <a:pPr marL="342900" indent="-342900">
              <a:lnSpc>
                <a:spcPct val="100000"/>
              </a:lnSpc>
              <a:spcBef>
                <a:spcPts val="900"/>
              </a:spcBef>
              <a:buClr>
                <a:schemeClr val="accent3">
                  <a:lumMod val="75000"/>
                </a:schemeClr>
              </a:buClr>
              <a:buFont typeface="Arial" panose="020B0604020202020204" pitchFamily="34" charset="0"/>
              <a:buChar char="•"/>
            </a:pPr>
            <a:r>
              <a:rPr lang="en-US" sz="2400" dirty="0">
                <a:solidFill>
                  <a:schemeClr val="tx2"/>
                </a:solidFill>
              </a:rPr>
              <a:t>Hold yourself and others accountable for meaningful participation in collaborative learning.</a:t>
            </a:r>
          </a:p>
          <a:p>
            <a:pPr marL="342900" indent="-342900">
              <a:lnSpc>
                <a:spcPct val="100000"/>
              </a:lnSpc>
              <a:spcBef>
                <a:spcPts val="900"/>
              </a:spcBef>
              <a:buClr>
                <a:schemeClr val="accent3">
                  <a:lumMod val="75000"/>
                </a:schemeClr>
              </a:buClr>
              <a:buFont typeface="Arial" panose="020B0604020202020204" pitchFamily="34" charset="0"/>
              <a:buChar char="•"/>
            </a:pPr>
            <a:r>
              <a:rPr lang="en-US" sz="2400" dirty="0">
                <a:solidFill>
                  <a:schemeClr val="tx2"/>
                </a:solidFill>
              </a:rPr>
              <a:t>Seek internal and external expertise and support to advance individual and group learning.</a:t>
            </a:r>
          </a:p>
          <a:p>
            <a:pPr marL="342900" indent="-342900">
              <a:lnSpc>
                <a:spcPct val="100000"/>
              </a:lnSpc>
              <a:spcBef>
                <a:spcPts val="900"/>
              </a:spcBef>
              <a:buClr>
                <a:schemeClr val="accent3">
                  <a:lumMod val="75000"/>
                </a:schemeClr>
              </a:buClr>
              <a:buFont typeface="Arial" panose="020B0604020202020204" pitchFamily="34" charset="0"/>
              <a:buChar char="•"/>
            </a:pPr>
            <a:r>
              <a:rPr lang="en-US" sz="2400" dirty="0">
                <a:solidFill>
                  <a:schemeClr val="tx2"/>
                </a:solidFill>
              </a:rPr>
              <a:t>Document how time spent on curriculum-based professional learning makes an impact on your practice and students. </a:t>
            </a:r>
          </a:p>
          <a:p>
            <a:pPr marL="342900" indent="-342900">
              <a:lnSpc>
                <a:spcPct val="100000"/>
              </a:lnSpc>
              <a:spcBef>
                <a:spcPts val="900"/>
              </a:spcBef>
              <a:buClr>
                <a:schemeClr val="accent3">
                  <a:lumMod val="75000"/>
                </a:schemeClr>
              </a:buClr>
              <a:buFont typeface="Arial" panose="020B0604020202020204" pitchFamily="34" charset="0"/>
              <a:buChar char="•"/>
            </a:pPr>
            <a:r>
              <a:rPr lang="en-US" sz="2400" dirty="0">
                <a:solidFill>
                  <a:schemeClr val="tx2"/>
                </a:solidFill>
              </a:rPr>
              <a:t>Communicate with parents and other stakeholders about the value of curriculum-based professional learning.</a:t>
            </a:r>
          </a:p>
        </p:txBody>
      </p:sp>
    </p:spTree>
    <p:extLst>
      <p:ext uri="{BB962C8B-B14F-4D97-AF65-F5344CB8AC3E}">
        <p14:creationId xmlns:p14="http://schemas.microsoft.com/office/powerpoint/2010/main" val="1941557859"/>
      </p:ext>
    </p:extLst>
  </p:cSld>
  <p:clrMapOvr>
    <a:masterClrMapping/>
  </p:clrMapOvr>
</p:sld>
</file>

<file path=ppt/theme/theme1.xml><?xml version="1.0" encoding="utf-8"?>
<a:theme xmlns:a="http://schemas.openxmlformats.org/drawingml/2006/main" name="Office Theme">
  <a:themeElements>
    <a:clrScheme name="Elements">
      <a:dk1>
        <a:srgbClr val="000000"/>
      </a:dk1>
      <a:lt1>
        <a:srgbClr val="FFFFFF"/>
      </a:lt1>
      <a:dk2>
        <a:srgbClr val="111E43"/>
      </a:dk2>
      <a:lt2>
        <a:srgbClr val="41631F"/>
      </a:lt2>
      <a:accent1>
        <a:srgbClr val="7996C2"/>
      </a:accent1>
      <a:accent2>
        <a:srgbClr val="00ACCE"/>
      </a:accent2>
      <a:accent3>
        <a:srgbClr val="82C341"/>
      </a:accent3>
      <a:accent4>
        <a:srgbClr val="043673"/>
      </a:accent4>
      <a:accent5>
        <a:srgbClr val="F58546"/>
      </a:accent5>
      <a:accent6>
        <a:srgbClr val="75695C"/>
      </a:accent6>
      <a:hlink>
        <a:srgbClr val="5980A3"/>
      </a:hlink>
      <a:folHlink>
        <a:srgbClr val="5980A3"/>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4743</TotalTime>
  <Words>1674</Words>
  <Application>Microsoft Macintosh PowerPoint</Application>
  <PresentationFormat>Widescreen</PresentationFormat>
  <Paragraphs>173</Paragraphs>
  <Slides>22</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Arial</vt:lpstr>
      <vt:lpstr>Calibri</vt:lpstr>
      <vt:lpstr>Futura</vt:lpstr>
      <vt:lpstr>Futura Medium</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Jane Thurmond</dc:creator>
  <cp:lastModifiedBy>Jane Thurmond</cp:lastModifiedBy>
  <cp:revision>185</cp:revision>
  <dcterms:created xsi:type="dcterms:W3CDTF">2022-08-06T15:30:29Z</dcterms:created>
  <dcterms:modified xsi:type="dcterms:W3CDTF">2022-08-26T17:24:54Z</dcterms:modified>
</cp:coreProperties>
</file>