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8" r:id="rId1"/>
  </p:sldMasterIdLst>
  <p:notesMasterIdLst>
    <p:notesMasterId r:id="rId17"/>
  </p:notesMasterIdLst>
  <p:sldIdLst>
    <p:sldId id="263" r:id="rId2"/>
    <p:sldId id="257" r:id="rId3"/>
    <p:sldId id="261" r:id="rId4"/>
    <p:sldId id="280" r:id="rId5"/>
    <p:sldId id="260" r:id="rId6"/>
    <p:sldId id="264" r:id="rId7"/>
    <p:sldId id="265" r:id="rId8"/>
    <p:sldId id="289" r:id="rId9"/>
    <p:sldId id="267" r:id="rId10"/>
    <p:sldId id="284" r:id="rId11"/>
    <p:sldId id="286" r:id="rId12"/>
    <p:sldId id="266" r:id="rId13"/>
    <p:sldId id="268" r:id="rId14"/>
    <p:sldId id="279"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E43"/>
    <a:srgbClr val="266550"/>
    <a:srgbClr val="7CA064"/>
    <a:srgbClr val="7CA058"/>
    <a:srgbClr val="7CA08C"/>
    <a:srgbClr val="043673"/>
    <a:srgbClr val="3C3F50"/>
    <a:srgbClr val="3D3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31"/>
    <p:restoredTop sz="92817"/>
  </p:normalViewPr>
  <p:slideViewPr>
    <p:cSldViewPr snapToGrid="0" showGuides="1">
      <p:cViewPr varScale="1">
        <p:scale>
          <a:sx n="92" d="100"/>
          <a:sy n="92" d="100"/>
        </p:scale>
        <p:origin x="200" y="56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F190D-0EAD-4944-A559-ED1CEE4BF272}" type="datetimeFigureOut">
              <a:rPr lang="en-US"/>
              <a:t>8/26/22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BE1DE-2576-B047-99A3-62A492381528}" type="slidenum">
              <a:rPr/>
              <a:t>‹#›</a:t>
            </a:fld>
            <a:endParaRPr lang="en-US"/>
          </a:p>
        </p:txBody>
      </p:sp>
    </p:spTree>
    <p:extLst>
      <p:ext uri="{BB962C8B-B14F-4D97-AF65-F5344CB8AC3E}">
        <p14:creationId xmlns:p14="http://schemas.microsoft.com/office/powerpoint/2010/main" val="65598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0BE1DE-2576-B047-99A3-62A492381528}" type="slidenum">
              <a:rPr lang="en-US"/>
              <a:t>2</a:t>
            </a:fld>
            <a:endParaRPr lang="en-US"/>
          </a:p>
        </p:txBody>
      </p:sp>
    </p:spTree>
    <p:extLst>
      <p:ext uri="{BB962C8B-B14F-4D97-AF65-F5344CB8AC3E}">
        <p14:creationId xmlns:p14="http://schemas.microsoft.com/office/powerpoint/2010/main" val="398267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smtClean="0"/>
              <a:t>6</a:t>
            </a:fld>
            <a:endParaRPr lang="en-US" dirty="0"/>
          </a:p>
        </p:txBody>
      </p:sp>
    </p:spTree>
    <p:extLst>
      <p:ext uri="{BB962C8B-B14F-4D97-AF65-F5344CB8AC3E}">
        <p14:creationId xmlns:p14="http://schemas.microsoft.com/office/powerpoint/2010/main" val="217884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B0BE1DE-2576-B047-99A3-62A492381528}" type="slidenum">
              <a:rPr lang="en-US" smtClean="0"/>
              <a:t>10</a:t>
            </a:fld>
            <a:endParaRPr lang="en-US"/>
          </a:p>
        </p:txBody>
      </p:sp>
    </p:spTree>
    <p:extLst>
      <p:ext uri="{BB962C8B-B14F-4D97-AF65-F5344CB8AC3E}">
        <p14:creationId xmlns:p14="http://schemas.microsoft.com/office/powerpoint/2010/main" val="213161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B0BE1DE-2576-B047-99A3-62A492381528}" type="slidenum">
              <a:rPr lang="en-US" smtClean="0"/>
              <a:t>15</a:t>
            </a:fld>
            <a:endParaRPr lang="en-US" dirty="0"/>
          </a:p>
        </p:txBody>
      </p:sp>
    </p:spTree>
    <p:extLst>
      <p:ext uri="{BB962C8B-B14F-4D97-AF65-F5344CB8AC3E}">
        <p14:creationId xmlns:p14="http://schemas.microsoft.com/office/powerpoint/2010/main" val="163213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8/26/22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
        <p:nvSpPr>
          <p:cNvPr id="7" name="Rectangle 6">
            <a:extLst>
              <a:ext uri="{FF2B5EF4-FFF2-40B4-BE49-F238E27FC236}">
                <a16:creationId xmlns:a16="http://schemas.microsoft.com/office/drawing/2014/main" id="{25E3033C-460E-7255-3875-4B3A2D5F6E02}"/>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8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75009081-C286-0DFC-5040-D2C87DE7D338}"/>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57097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E5D57008-8573-8345-BA64-FE79DB2D630B}"/>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09601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51F1C4-44C8-7826-96C0-B46EBCB5435B}"/>
              </a:ext>
            </a:extLst>
          </p:cNvPr>
          <p:cNvSpPr/>
          <p:nvPr userDrawn="1"/>
        </p:nvSpPr>
        <p:spPr>
          <a:xfrm>
            <a:off x="0" y="0"/>
            <a:ext cx="121920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5;p3">
            <a:extLst>
              <a:ext uri="{FF2B5EF4-FFF2-40B4-BE49-F238E27FC236}">
                <a16:creationId xmlns:a16="http://schemas.microsoft.com/office/drawing/2014/main" id="{2678EA88-24FC-8F62-2278-F8FD7B97E928}"/>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81353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EF10FE-99CB-F9FB-5FA5-F6C7C1B0AB8B}"/>
              </a:ext>
            </a:extLst>
          </p:cNvPr>
          <p:cNvSpPr/>
          <p:nvPr userDrawn="1"/>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25;p3">
            <a:extLst>
              <a:ext uri="{FF2B5EF4-FFF2-40B4-BE49-F238E27FC236}">
                <a16:creationId xmlns:a16="http://schemas.microsoft.com/office/drawing/2014/main" id="{EE146FD8-6057-722C-3CC8-FC4C1B50CA32}"/>
              </a:ext>
            </a:extLst>
          </p:cNvPr>
          <p:cNvSpPr txBox="1">
            <a:spLocks noGrp="1"/>
          </p:cNvSpPr>
          <p:nvPr>
            <p:ph type="sldNum" idx="4"/>
          </p:nvPr>
        </p:nvSpPr>
        <p:spPr>
          <a:xfrm>
            <a:off x="5029200" y="6531148"/>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62966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Google Shape;25;p3">
            <a:extLst>
              <a:ext uri="{FF2B5EF4-FFF2-40B4-BE49-F238E27FC236}">
                <a16:creationId xmlns:a16="http://schemas.microsoft.com/office/drawing/2014/main" id="{C3D8C275-0A52-0B9B-2CCB-1466CFBBD271}"/>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6784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091AB712-FAE9-29B7-7EC4-25B5A8832003}"/>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0"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41688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Google Shape;25;p3">
            <a:extLst>
              <a:ext uri="{FF2B5EF4-FFF2-40B4-BE49-F238E27FC236}">
                <a16:creationId xmlns:a16="http://schemas.microsoft.com/office/drawing/2014/main" id="{B60E8D34-E39F-3363-4BD6-CBA15442D812}"/>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39381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Google Shape;25;p3">
            <a:extLst>
              <a:ext uri="{FF2B5EF4-FFF2-40B4-BE49-F238E27FC236}">
                <a16:creationId xmlns:a16="http://schemas.microsoft.com/office/drawing/2014/main" id="{2A51A5FC-368A-55EA-CB5F-04A2D6D94E7C}"/>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46076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Google Shape;25;p3">
            <a:extLst>
              <a:ext uri="{FF2B5EF4-FFF2-40B4-BE49-F238E27FC236}">
                <a16:creationId xmlns:a16="http://schemas.microsoft.com/office/drawing/2014/main" id="{87BDA3C3-EEB2-3D2B-7FFE-27EE5617C0FB}"/>
              </a:ext>
            </a:extLst>
          </p:cNvPr>
          <p:cNvSpPr txBox="1">
            <a:spLocks noGrp="1"/>
          </p:cNvSpPr>
          <p:nvPr>
            <p:ph type="sldNum" idx="10"/>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14921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Google Shape;25;p3">
            <a:extLst>
              <a:ext uri="{FF2B5EF4-FFF2-40B4-BE49-F238E27FC236}">
                <a16:creationId xmlns:a16="http://schemas.microsoft.com/office/drawing/2014/main" id="{C2E52B3D-3336-6995-3D72-928189E98559}"/>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97247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Google Shape;25;p3">
            <a:extLst>
              <a:ext uri="{FF2B5EF4-FFF2-40B4-BE49-F238E27FC236}">
                <a16:creationId xmlns:a16="http://schemas.microsoft.com/office/drawing/2014/main" id="{94E82CC0-C9BC-A4DF-5996-18C2F4DB0839}"/>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77874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Google Shape;25;p3">
            <a:extLst>
              <a:ext uri="{FF2B5EF4-FFF2-40B4-BE49-F238E27FC236}">
                <a16:creationId xmlns:a16="http://schemas.microsoft.com/office/drawing/2014/main" id="{8B2D5E82-5BD7-1F8D-C020-0D1EE367183F}"/>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75799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Google Shape;25;p3">
            <a:extLst>
              <a:ext uri="{FF2B5EF4-FFF2-40B4-BE49-F238E27FC236}">
                <a16:creationId xmlns:a16="http://schemas.microsoft.com/office/drawing/2014/main" id="{C12E73AC-7D45-69AB-F047-B30D489370C2}"/>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24780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carnegie.org/" TargetMode="External"/><Relationship Id="rId2" Type="http://schemas.openxmlformats.org/officeDocument/2006/relationships/slideLayout" Target="../slideLayouts/slideLayout2.xml"/><Relationship Id="rId16" Type="http://schemas.openxmlformats.org/officeDocument/2006/relationships/hyperlink" Target="http://www.learningfirst.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DDB344-FAF1-F52A-293C-C6D09E36C20B}"/>
              </a:ext>
            </a:extLst>
          </p:cNvPr>
          <p:cNvSpPr/>
          <p:nvPr userDrawn="1"/>
        </p:nvSpPr>
        <p:spPr>
          <a:xfrm>
            <a:off x="0" y="6492875"/>
            <a:ext cx="12192000" cy="3651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531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8/26/22</a:t>
            </a:fld>
            <a:endParaRPr lang="en-US" dirty="0"/>
          </a:p>
        </p:txBody>
      </p:sp>
      <p:sp>
        <p:nvSpPr>
          <p:cNvPr id="5" name="Footer Placeholder 4"/>
          <p:cNvSpPr>
            <a:spLocks noGrp="1"/>
          </p:cNvSpPr>
          <p:nvPr>
            <p:ph type="ftr" sz="quarter" idx="3"/>
          </p:nvPr>
        </p:nvSpPr>
        <p:spPr>
          <a:xfrm>
            <a:off x="4038600" y="652531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5253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US"/>
              <a:pPr/>
              <a:t>‹#›</a:t>
            </a:fld>
            <a:endParaRPr lang="en-US" dirty="0"/>
          </a:p>
        </p:txBody>
      </p:sp>
      <p:sp>
        <p:nvSpPr>
          <p:cNvPr id="7" name="Slide Number Placeholder 4">
            <a:extLst>
              <a:ext uri="{FF2B5EF4-FFF2-40B4-BE49-F238E27FC236}">
                <a16:creationId xmlns:a16="http://schemas.microsoft.com/office/drawing/2014/main" id="{45A7CE9A-8217-2322-3B18-C33BF3C6995B}"/>
              </a:ext>
            </a:extLst>
          </p:cNvPr>
          <p:cNvSpPr txBox="1">
            <a:spLocks/>
          </p:cNvSpPr>
          <p:nvPr userDrawn="1"/>
        </p:nvSpPr>
        <p:spPr>
          <a:xfrm>
            <a:off x="225469" y="6522225"/>
            <a:ext cx="11792212" cy="365125"/>
          </a:xfrm>
          <a:prstGeom prst="rect">
            <a:avLst/>
          </a:prstGeom>
        </p:spPr>
        <p:txBody>
          <a:bodyPr/>
          <a:lstStyle>
            <a:defPPr>
              <a:defRPr lang="en-US"/>
            </a:defPPr>
            <a:lvl1pPr marL="0" algn="r"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err="1">
                <a:solidFill>
                  <a:schemeClr val="tx2"/>
                </a:solidFill>
              </a:rPr>
              <a:t>learningfirst.org</a:t>
            </a:r>
            <a:r>
              <a:rPr lang="en-US" sz="1200" dirty="0">
                <a:solidFill>
                  <a:schemeClr val="tx2"/>
                </a:solidFill>
              </a:rPr>
              <a:t>																			                                   </a:t>
            </a:r>
            <a:r>
              <a:rPr lang="en-US" sz="1200" dirty="0" err="1">
                <a:solidFill>
                  <a:schemeClr val="tx2"/>
                </a:solidFill>
              </a:rPr>
              <a:t>carnegie.org</a:t>
            </a:r>
            <a:endParaRPr lang="en-US" sz="1200" dirty="0">
              <a:solidFill>
                <a:schemeClr val="tx2"/>
              </a:solidFill>
            </a:endParaRPr>
          </a:p>
          <a:p>
            <a:endParaRPr lang="en-US" dirty="0"/>
          </a:p>
        </p:txBody>
      </p:sp>
      <p:sp>
        <p:nvSpPr>
          <p:cNvPr id="9" name="Google Shape;25;p3">
            <a:extLst>
              <a:ext uri="{FF2B5EF4-FFF2-40B4-BE49-F238E27FC236}">
                <a16:creationId xmlns:a16="http://schemas.microsoft.com/office/drawing/2014/main" id="{E1D5FB8E-CF93-6923-F8B2-24090C5BB008}"/>
              </a:ext>
            </a:extLst>
          </p:cNvPr>
          <p:cNvSpPr txBox="1">
            <a:spLocks/>
          </p:cNvSpPr>
          <p:nvPr userDrawn="1"/>
        </p:nvSpPr>
        <p:spPr>
          <a:xfrm>
            <a:off x="5029200" y="6536725"/>
            <a:ext cx="2133600" cy="273844"/>
          </a:xfrm>
          <a:prstGeom prst="rect">
            <a:avLst/>
          </a:prstGeom>
          <a:noFill/>
          <a:ln>
            <a:noFill/>
          </a:ln>
        </p:spPr>
        <p:txBody>
          <a:bodyPr spcFirstLastPara="1" wrap="square" lIns="91425" tIns="45700" rIns="91425" bIns="45700" anchor="ctr" anchorCtr="0">
            <a:noAutofit/>
          </a:bodyPr>
          <a:lstStyle>
            <a:defPPr>
              <a:defRPr lang="en-US"/>
            </a:defPPr>
            <a:lvl1pPr marL="0" marR="0" lvl="0" indent="0" algn="ctr" defTabSz="457200" rtl="0" eaLnBrk="1" latinLnBrk="0" hangingPunct="1">
              <a:lnSpc>
                <a:spcPct val="100000"/>
              </a:lnSpc>
              <a:spcBef>
                <a:spcPts val="0"/>
              </a:spcBef>
              <a:spcAft>
                <a:spcPts val="0"/>
              </a:spcAft>
              <a:buClr>
                <a:srgbClr val="000000"/>
              </a:buClr>
              <a:buSzPts val="800"/>
              <a:buFont typeface="Arial"/>
              <a:buNone/>
              <a:defRPr sz="1200" b="0" i="0" u="none" strike="noStrike" kern="1200" cap="none">
                <a:solidFill>
                  <a:schemeClr val="accent1"/>
                </a:solidFill>
                <a:latin typeface="Arial"/>
                <a:ea typeface="Arial"/>
                <a:cs typeface="Arial"/>
                <a:sym typeface="Arial"/>
              </a:defRPr>
            </a:lvl1pPr>
            <a:lvl2pPr marL="0" marR="0" lvl="1"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2pPr>
            <a:lvl3pPr marL="0" marR="0" lvl="2"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3pPr>
            <a:lvl4pPr marL="0" marR="0" lvl="3"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4pPr>
            <a:lvl5pPr marL="0" marR="0" lvl="4"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5pPr>
            <a:lvl6pPr marL="0" marR="0" lvl="5"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6pPr>
            <a:lvl7pPr marL="0" marR="0" lvl="6"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7pPr>
            <a:lvl8pPr marL="0" marR="0" lvl="7"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8pPr>
            <a:lvl9pPr marL="0" marR="0" lvl="8"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9pPr>
          </a:lstStyle>
          <a:p>
            <a:fld id="{00000000-1234-1234-1234-123412341234}" type="slidenum">
              <a:rPr lang="en-US" b="1">
                <a:solidFill>
                  <a:schemeClr val="tx2"/>
                </a:solidFill>
              </a:rPr>
              <a:pPr/>
              <a:t>‹#›</a:t>
            </a:fld>
            <a:endParaRPr lang="en-US" b="1">
              <a:solidFill>
                <a:schemeClr val="tx2"/>
              </a:solidFill>
            </a:endParaRPr>
          </a:p>
        </p:txBody>
      </p:sp>
      <p:sp>
        <p:nvSpPr>
          <p:cNvPr id="10" name="Rectangle 9">
            <a:hlinkClick r:id="rId16"/>
            <a:extLst>
              <a:ext uri="{FF2B5EF4-FFF2-40B4-BE49-F238E27FC236}">
                <a16:creationId xmlns:a16="http://schemas.microsoft.com/office/drawing/2014/main" id="{0B6CFE38-2913-53F9-DB42-9F0138362075}"/>
              </a:ext>
            </a:extLst>
          </p:cNvPr>
          <p:cNvSpPr/>
          <p:nvPr userDrawn="1"/>
        </p:nvSpPr>
        <p:spPr>
          <a:xfrm>
            <a:off x="51150" y="6492875"/>
            <a:ext cx="219328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17"/>
            <a:extLst>
              <a:ext uri="{FF2B5EF4-FFF2-40B4-BE49-F238E27FC236}">
                <a16:creationId xmlns:a16="http://schemas.microsoft.com/office/drawing/2014/main" id="{A7D317D7-8DA3-F19A-E4C3-05C4D06103AD}"/>
              </a:ext>
            </a:extLst>
          </p:cNvPr>
          <p:cNvSpPr/>
          <p:nvPr userDrawn="1"/>
        </p:nvSpPr>
        <p:spPr>
          <a:xfrm>
            <a:off x="10941803" y="6536725"/>
            <a:ext cx="1250197" cy="32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67424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41" r:id="rId1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hyperlink" Target="http://www.carnegie.org/Elements" TargetMode="External"/><Relationship Id="rId1" Type="http://schemas.openxmlformats.org/officeDocument/2006/relationships/slideLayout" Target="../slideLayouts/slideLayout1.xml"/><Relationship Id="rId6" Type="http://schemas.openxmlformats.org/officeDocument/2006/relationships/hyperlink" Target="http://www.learningfirst.org/" TargetMode="External"/><Relationship Id="rId5" Type="http://schemas.openxmlformats.org/officeDocument/2006/relationships/image" Target="../media/image2.png"/><Relationship Id="rId4" Type="http://schemas.openxmlformats.org/officeDocument/2006/relationships/hyperlink" Target="http://www.carnegi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carnegie.org/our-work/article/charlotte-mecklenburg-schools-and-el-education/" TargetMode="Externa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media.carnegie.org/filer_public/47/94/47947a81-4fdf-421b-a5e8-fbb211898ee0/elements_report_november_2020.pdf?"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urriculumpd.org/elements-podcast/the-elements-episode3"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images.all4ed.org/" TargetMode="External"/><Relationship Id="rId5" Type="http://schemas.openxmlformats.org/officeDocument/2006/relationships/hyperlink" Target="https://learningforward.org/report/high-quality-curricula-and-team-based-professional-learning-a-perfect-partnership-for-equity/" TargetMode="External"/><Relationship Id="rId4" Type="http://schemas.openxmlformats.org/officeDocument/2006/relationships/hyperlink" Target="https://learningforward.org/wp-content/uploads/2019/07/LEAP-white-paper.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2A22FF-4552-2D88-C923-1A9DFCBB4992}"/>
              </a:ext>
            </a:extLst>
          </p:cNvPr>
          <p:cNvSpPr/>
          <p:nvPr/>
        </p:nvSpPr>
        <p:spPr>
          <a:xfrm>
            <a:off x="0" y="1"/>
            <a:ext cx="12192000" cy="3429000"/>
          </a:xfrm>
          <a:prstGeom prst="rect">
            <a:avLst/>
          </a:prstGeom>
          <a:solidFill>
            <a:srgbClr val="111E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39570B6-1AFD-2E26-1944-11F92C0F108A}"/>
              </a:ext>
            </a:extLst>
          </p:cNvPr>
          <p:cNvSpPr txBox="1"/>
          <p:nvPr/>
        </p:nvSpPr>
        <p:spPr>
          <a:xfrm>
            <a:off x="332432" y="1727083"/>
            <a:ext cx="5799665" cy="1415772"/>
          </a:xfrm>
          <a:prstGeom prst="rect">
            <a:avLst/>
          </a:prstGeom>
          <a:noFill/>
        </p:spPr>
        <p:txBody>
          <a:bodyPr wrap="square" rtlCol="0">
            <a:spAutoFit/>
          </a:bodyPr>
          <a:lstStyle/>
          <a:p>
            <a:r>
              <a:rPr lang="en-US" sz="3200" b="1" dirty="0">
                <a:solidFill>
                  <a:schemeClr val="accent3">
                    <a:lumMod val="75000"/>
                  </a:schemeClr>
                </a:solidFill>
                <a:latin typeface="Futura" panose="020B0602020204020303" pitchFamily="34" charset="-79"/>
                <a:cs typeface="Futura" panose="020B0602020204020303" pitchFamily="34" charset="-79"/>
              </a:rPr>
              <a:t>Transforming Teaching: </a:t>
            </a:r>
            <a:br>
              <a:rPr lang="en-US" sz="4800" dirty="0">
                <a:solidFill>
                  <a:schemeClr val="accent3">
                    <a:lumMod val="75000"/>
                  </a:schemeClr>
                </a:solidFill>
              </a:rPr>
            </a:br>
            <a:r>
              <a:rPr lang="en-US" sz="5400" b="1" dirty="0">
                <a:solidFill>
                  <a:schemeClr val="accent3">
                    <a:lumMod val="75000"/>
                  </a:schemeClr>
                </a:solidFill>
                <a:latin typeface="Futura" panose="020B0602020204020303" pitchFamily="34" charset="-79"/>
                <a:cs typeface="Futura" panose="020B0602020204020303" pitchFamily="34" charset="-79"/>
              </a:rPr>
              <a:t>The Elements</a:t>
            </a:r>
          </a:p>
        </p:txBody>
      </p:sp>
      <p:sp>
        <p:nvSpPr>
          <p:cNvPr id="9" name="TextBox 8">
            <a:extLst>
              <a:ext uri="{FF2B5EF4-FFF2-40B4-BE49-F238E27FC236}">
                <a16:creationId xmlns:a16="http://schemas.microsoft.com/office/drawing/2014/main" id="{7B007119-34F5-613C-C1EB-1476C9679E3A}"/>
              </a:ext>
            </a:extLst>
          </p:cNvPr>
          <p:cNvSpPr txBox="1"/>
          <p:nvPr/>
        </p:nvSpPr>
        <p:spPr>
          <a:xfrm>
            <a:off x="7762681" y="5877164"/>
            <a:ext cx="3188913" cy="584775"/>
          </a:xfrm>
          <a:prstGeom prst="rect">
            <a:avLst/>
          </a:prstGeom>
          <a:noFill/>
          <a:ln>
            <a:noFill/>
          </a:ln>
        </p:spPr>
        <p:txBody>
          <a:bodyPr wrap="square" rtlCol="0">
            <a:spAutoFit/>
          </a:bodyPr>
          <a:lstStyle/>
          <a:p>
            <a:r>
              <a:rPr lang="en-US" sz="1600" dirty="0">
                <a:solidFill>
                  <a:schemeClr val="tx2"/>
                </a:solidFill>
              </a:rPr>
              <a:t>Download a copy of the report:</a:t>
            </a:r>
          </a:p>
          <a:p>
            <a:r>
              <a:rPr lang="en-US" sz="1600" dirty="0">
                <a:solidFill>
                  <a:srgbClr val="0070C0"/>
                </a:solidFill>
                <a:hlinkClick r:id="rId2">
                  <a:extLst>
                    <a:ext uri="{A12FA001-AC4F-418D-AE19-62706E023703}">
                      <ahyp:hlinkClr xmlns:ahyp="http://schemas.microsoft.com/office/drawing/2018/hyperlinkcolor" val="tx"/>
                    </a:ext>
                  </a:extLst>
                </a:hlinkClick>
              </a:rPr>
              <a:t>www.Carnegie.org</a:t>
            </a:r>
            <a:r>
              <a:rPr lang="en-US" sz="1600">
                <a:solidFill>
                  <a:srgbClr val="0070C0"/>
                </a:solidFill>
                <a:hlinkClick r:id="rId2">
                  <a:extLst>
                    <a:ext uri="{A12FA001-AC4F-418D-AE19-62706E023703}">
                      <ahyp:hlinkClr xmlns:ahyp="http://schemas.microsoft.com/office/drawing/2018/hyperlinkcolor" val="tx"/>
                    </a:ext>
                  </a:extLst>
                </a:hlinkClick>
              </a:rPr>
              <a:t>/Elements</a:t>
            </a:r>
            <a:r>
              <a:rPr lang="en-US" sz="1600">
                <a:solidFill>
                  <a:srgbClr val="0070C0"/>
                </a:solidFill>
              </a:rPr>
              <a:t> </a:t>
            </a:r>
          </a:p>
        </p:txBody>
      </p:sp>
      <p:sp>
        <p:nvSpPr>
          <p:cNvPr id="10" name="TextBox 9">
            <a:extLst>
              <a:ext uri="{FF2B5EF4-FFF2-40B4-BE49-F238E27FC236}">
                <a16:creationId xmlns:a16="http://schemas.microsoft.com/office/drawing/2014/main" id="{36035726-06EA-0F57-14A9-DA6AA50ADF03}"/>
              </a:ext>
            </a:extLst>
          </p:cNvPr>
          <p:cNvSpPr txBox="1"/>
          <p:nvPr/>
        </p:nvSpPr>
        <p:spPr>
          <a:xfrm>
            <a:off x="1852640" y="5156083"/>
            <a:ext cx="3589155" cy="584775"/>
          </a:xfrm>
          <a:prstGeom prst="rect">
            <a:avLst/>
          </a:prstGeom>
          <a:noFill/>
        </p:spPr>
        <p:txBody>
          <a:bodyPr wrap="square">
            <a:spAutoFit/>
          </a:bodyPr>
          <a:lstStyle/>
          <a:p>
            <a:r>
              <a:rPr lang="en-US" sz="1600" dirty="0">
                <a:solidFill>
                  <a:schemeClr val="tx2"/>
                </a:solidFill>
              </a:rPr>
              <a:t>This project is funded by the </a:t>
            </a:r>
            <a:br>
              <a:rPr lang="en-US" sz="1600" dirty="0">
                <a:solidFill>
                  <a:schemeClr val="tx2"/>
                </a:solidFill>
              </a:rPr>
            </a:br>
            <a:r>
              <a:rPr lang="en-US" sz="1600" dirty="0">
                <a:solidFill>
                  <a:schemeClr val="tx2"/>
                </a:solidFill>
              </a:rPr>
              <a:t>Carnegie Corporation of New York. </a:t>
            </a:r>
          </a:p>
        </p:txBody>
      </p:sp>
      <p:pic>
        <p:nvPicPr>
          <p:cNvPr id="14" name="Content Placeholder 5" descr="The Elements book cover.">
            <a:extLst>
              <a:ext uri="{FF2B5EF4-FFF2-40B4-BE49-F238E27FC236}">
                <a16:creationId xmlns:a16="http://schemas.microsoft.com/office/drawing/2014/main" id="{31A478D7-4985-C996-DBF4-068FF09ED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77413" y="348777"/>
            <a:ext cx="3969271" cy="5453594"/>
          </a:xfrm>
          <a:prstGeom prst="rect">
            <a:avLst/>
          </a:prstGeom>
          <a:ln>
            <a:noFill/>
          </a:ln>
          <a:effectLst>
            <a:outerShdw blurRad="334082" dist="66516" dir="2700000" algn="tl" rotWithShape="0">
              <a:prstClr val="black">
                <a:alpha val="40000"/>
              </a:prstClr>
            </a:outerShdw>
          </a:effectLst>
        </p:spPr>
      </p:pic>
      <p:sp>
        <p:nvSpPr>
          <p:cNvPr id="25" name="TextBox 24">
            <a:extLst>
              <a:ext uri="{FF2B5EF4-FFF2-40B4-BE49-F238E27FC236}">
                <a16:creationId xmlns:a16="http://schemas.microsoft.com/office/drawing/2014/main" id="{00CBA44B-446E-D228-7614-9E46F2F0A286}"/>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6:</a:t>
            </a:r>
          </a:p>
          <a:p>
            <a:r>
              <a:rPr lang="en-US" sz="3200" dirty="0">
                <a:solidFill>
                  <a:schemeClr val="accent6">
                    <a:lumMod val="20000"/>
                    <a:lumOff val="80000"/>
                  </a:schemeClr>
                </a:solidFill>
              </a:rPr>
              <a:t>Essential Elements</a:t>
            </a:r>
          </a:p>
        </p:txBody>
      </p:sp>
      <p:sp>
        <p:nvSpPr>
          <p:cNvPr id="3" name="TextBox 2">
            <a:extLst>
              <a:ext uri="{FF2B5EF4-FFF2-40B4-BE49-F238E27FC236}">
                <a16:creationId xmlns:a16="http://schemas.microsoft.com/office/drawing/2014/main" id="{58DEAAB7-D0B2-51EB-7C17-199524FFEA59}"/>
              </a:ext>
            </a:extLst>
          </p:cNvPr>
          <p:cNvSpPr txBox="1"/>
          <p:nvPr/>
        </p:nvSpPr>
        <p:spPr>
          <a:xfrm>
            <a:off x="1873031" y="3515061"/>
            <a:ext cx="3267682" cy="584775"/>
          </a:xfrm>
          <a:prstGeom prst="rect">
            <a:avLst/>
          </a:prstGeom>
          <a:noFill/>
        </p:spPr>
        <p:txBody>
          <a:bodyPr wrap="square" rtlCol="0">
            <a:spAutoFit/>
          </a:bodyPr>
          <a:lstStyle/>
          <a:p>
            <a:r>
              <a:rPr lang="en-US" sz="1600" dirty="0">
                <a:solidFill>
                  <a:schemeClr val="tx2"/>
                </a:solidFill>
              </a:rPr>
              <a:t>Professional Learning Series </a:t>
            </a:r>
          </a:p>
          <a:p>
            <a:r>
              <a:rPr lang="en-US" sz="1600" dirty="0">
                <a:solidFill>
                  <a:schemeClr val="tx2"/>
                </a:solidFill>
              </a:rPr>
              <a:t>Developed by Stephanie Hirsh</a:t>
            </a:r>
          </a:p>
        </p:txBody>
      </p:sp>
      <p:pic>
        <p:nvPicPr>
          <p:cNvPr id="5" name="Picture 4" descr="Text&#10;&#10;Description automatically generated">
            <a:hlinkClick r:id="rId4"/>
            <a:extLst>
              <a:ext uri="{FF2B5EF4-FFF2-40B4-BE49-F238E27FC236}">
                <a16:creationId xmlns:a16="http://schemas.microsoft.com/office/drawing/2014/main" id="{FB20325E-1F1B-5857-FC84-070C50DEF5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2640" y="5725165"/>
            <a:ext cx="1540773" cy="727245"/>
          </a:xfrm>
          <a:prstGeom prst="rect">
            <a:avLst/>
          </a:prstGeom>
        </p:spPr>
      </p:pic>
      <p:pic>
        <p:nvPicPr>
          <p:cNvPr id="6" name="Picture 5" descr="Logo, company name&#10;&#10;Description automatically generated">
            <a:hlinkClick r:id="rId6"/>
            <a:extLst>
              <a:ext uri="{FF2B5EF4-FFF2-40B4-BE49-F238E27FC236}">
                <a16:creationId xmlns:a16="http://schemas.microsoft.com/office/drawing/2014/main" id="{3EA39842-5C3A-F440-0C54-2275DD201C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01870" y="3980032"/>
            <a:ext cx="1709218" cy="1057579"/>
          </a:xfrm>
          <a:prstGeom prst="rect">
            <a:avLst/>
          </a:prstGeom>
        </p:spPr>
      </p:pic>
    </p:spTree>
    <p:extLst>
      <p:ext uri="{BB962C8B-B14F-4D97-AF65-F5344CB8AC3E}">
        <p14:creationId xmlns:p14="http://schemas.microsoft.com/office/powerpoint/2010/main" val="275115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ue sign with white text&#10;&#10;Description automatically generated with low confidence">
            <a:extLst>
              <a:ext uri="{FF2B5EF4-FFF2-40B4-BE49-F238E27FC236}">
                <a16:creationId xmlns:a16="http://schemas.microsoft.com/office/drawing/2014/main" id="{D499767C-0A58-2316-B960-DE63175CFE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101" y="327791"/>
            <a:ext cx="861800" cy="897902"/>
          </a:xfrm>
          <a:prstGeom prst="rect">
            <a:avLst/>
          </a:prstGeom>
          <a:effectLst>
            <a:outerShdw blurRad="203200" dist="190500" dir="8100000" algn="tr" rotWithShape="0">
              <a:prstClr val="black">
                <a:alpha val="40000"/>
              </a:prstClr>
            </a:outerShdw>
          </a:effectLst>
        </p:spPr>
      </p:pic>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191967"/>
            <a:ext cx="9697997" cy="584775"/>
          </a:xfrm>
          <a:prstGeom prst="rect">
            <a:avLst/>
          </a:prstGeom>
          <a:noFill/>
        </p:spPr>
        <p:txBody>
          <a:bodyPr wrap="square" rtlCol="0">
            <a:spAutoFit/>
          </a:bodyPr>
          <a:lstStyle/>
          <a:p>
            <a:r>
              <a:rPr lang="en-US" sz="3200" dirty="0">
                <a:solidFill>
                  <a:schemeClr val="bg1"/>
                </a:solidFill>
              </a:rPr>
              <a:t>Putting Resources to Work</a:t>
            </a:r>
            <a:endParaRPr lang="en-US" sz="3200" dirty="0">
              <a:solidFill>
                <a:schemeClr val="tx2"/>
              </a:solidFill>
            </a:endParaRPr>
          </a:p>
        </p:txBody>
      </p:sp>
      <p:graphicFrame>
        <p:nvGraphicFramePr>
          <p:cNvPr id="5" name="Table 7">
            <a:extLst>
              <a:ext uri="{FF2B5EF4-FFF2-40B4-BE49-F238E27FC236}">
                <a16:creationId xmlns:a16="http://schemas.microsoft.com/office/drawing/2014/main" id="{B1E53188-9AE7-1E7F-D349-295C2EC8971D}"/>
              </a:ext>
            </a:extLst>
          </p:cNvPr>
          <p:cNvGraphicFramePr>
            <a:graphicFrameLocks noGrp="1"/>
          </p:cNvGraphicFramePr>
          <p:nvPr>
            <p:extLst>
              <p:ext uri="{D42A27DB-BD31-4B8C-83A1-F6EECF244321}">
                <p14:modId xmlns:p14="http://schemas.microsoft.com/office/powerpoint/2010/main" val="4154275147"/>
              </p:ext>
            </p:extLst>
          </p:nvPr>
        </p:nvGraphicFramePr>
        <p:xfrm>
          <a:off x="1688660" y="1262399"/>
          <a:ext cx="10198539" cy="5231983"/>
        </p:xfrm>
        <a:graphic>
          <a:graphicData uri="http://schemas.openxmlformats.org/drawingml/2006/table">
            <a:tbl>
              <a:tblPr>
                <a:tableStyleId>{5C22544A-7EE6-4342-B048-85BDC9FD1C3A}</a:tableStyleId>
              </a:tblPr>
              <a:tblGrid>
                <a:gridCol w="3426679">
                  <a:extLst>
                    <a:ext uri="{9D8B030D-6E8A-4147-A177-3AD203B41FA5}">
                      <a16:colId xmlns:a16="http://schemas.microsoft.com/office/drawing/2014/main" val="2129186880"/>
                    </a:ext>
                  </a:extLst>
                </a:gridCol>
                <a:gridCol w="3220278">
                  <a:extLst>
                    <a:ext uri="{9D8B030D-6E8A-4147-A177-3AD203B41FA5}">
                      <a16:colId xmlns:a16="http://schemas.microsoft.com/office/drawing/2014/main" val="1364120386"/>
                    </a:ext>
                  </a:extLst>
                </a:gridCol>
                <a:gridCol w="3551582">
                  <a:extLst>
                    <a:ext uri="{9D8B030D-6E8A-4147-A177-3AD203B41FA5}">
                      <a16:colId xmlns:a16="http://schemas.microsoft.com/office/drawing/2014/main" val="3239519207"/>
                    </a:ext>
                  </a:extLst>
                </a:gridCol>
              </a:tblGrid>
              <a:tr h="568543">
                <a:tc>
                  <a:txBody>
                    <a:bodyPr/>
                    <a:lstStyle/>
                    <a:p>
                      <a:r>
                        <a:rPr lang="en-US" sz="2400" b="0" dirty="0">
                          <a:solidFill>
                            <a:schemeClr val="bg1"/>
                          </a:solidFill>
                        </a:rPr>
                        <a:t>Honest accounting</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Ongoing commitment</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Audit for expertise</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922100"/>
                  </a:ext>
                </a:extLst>
              </a:tr>
              <a:tr h="2409607">
                <a:tc>
                  <a:txBody>
                    <a:bodyPr/>
                    <a:lstStyle/>
                    <a:p>
                      <a:pPr marL="0" indent="0">
                        <a:lnSpc>
                          <a:spcPts val="2000"/>
                        </a:lnSpc>
                        <a:buClr>
                          <a:srgbClr val="20386D"/>
                        </a:buClr>
                        <a:buFont typeface="Wingdings" pitchFamily="2" charset="2"/>
                        <a:buNone/>
                      </a:pPr>
                      <a:r>
                        <a:rPr lang="en-US" sz="1800" dirty="0">
                          <a:solidFill>
                            <a:schemeClr val="tx2"/>
                          </a:solidFill>
                        </a:rPr>
                        <a:t>Curriculum-based professional learning takes considerable time, money, and effort. For effective professional learning to occur, those essential resources must be oriented toward a shared vision of curriculum and instructional improvement. Leaders must be clear with all about the extent of the resources required. They may need to make tough decisions about what to prioritize and what to put on the back burner. They also clearly document the return on these investments in terms of student progress.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ts val="2000"/>
                        </a:lnSpc>
                        <a:buClr>
                          <a:srgbClr val="20386D"/>
                        </a:buClr>
                        <a:buFont typeface="Wingdings" pitchFamily="2" charset="2"/>
                        <a:buNone/>
                      </a:pPr>
                      <a:r>
                        <a:rPr lang="en-US" sz="1800" dirty="0">
                          <a:solidFill>
                            <a:schemeClr val="tx2"/>
                          </a:solidFill>
                        </a:rPr>
                        <a:t>Resources needed to support curriculum-based professional learning will fluctuate over time. Different resources are needed during curriculum launch and ongoing implementation, but the need for resources will never disappear. New teachers will need in-depth professional learning; veteran staff members will benefit from booster shots of professional learning as well as frequent opportunities for practice, data review, and refinement. These investments are integrated and ongoing.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ts val="2000"/>
                        </a:lnSpc>
                        <a:buClr>
                          <a:srgbClr val="20386D"/>
                        </a:buClr>
                        <a:buFont typeface="Wingdings" pitchFamily="2" charset="2"/>
                        <a:buNone/>
                      </a:pPr>
                      <a:r>
                        <a:rPr lang="en-US" sz="1800" dirty="0">
                          <a:solidFill>
                            <a:schemeClr val="tx2"/>
                          </a:solidFill>
                        </a:rPr>
                        <a:t>Investments of time and money are investments in expertise, whether homegrown or external. Districts  take stock of available expertise in curriculum-based professional learning over time. Which teacher leaders are prepared to facilitate learning experiences? What resources are needed to build and maintain connections to external experts, such as curriculum developers, professional learning designers and facilitators, and researchers at local colleges and universities? Maintaining talent pipelines and external relationships provides another important resource.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5894829"/>
                  </a:ext>
                </a:extLst>
              </a:tr>
            </a:tbl>
          </a:graphicData>
        </a:graphic>
      </p:graphicFrame>
    </p:spTree>
    <p:extLst>
      <p:ext uri="{BB962C8B-B14F-4D97-AF65-F5344CB8AC3E}">
        <p14:creationId xmlns:p14="http://schemas.microsoft.com/office/powerpoint/2010/main" val="286714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753698-23E5-BC8E-5165-430016D9A66C}"/>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sign with white text&#10;&#10;Description automatically generated with low confidence">
            <a:extLst>
              <a:ext uri="{FF2B5EF4-FFF2-40B4-BE49-F238E27FC236}">
                <a16:creationId xmlns:a16="http://schemas.microsoft.com/office/drawing/2014/main" id="{8D9B3C30-4117-15FB-7880-7F38C5C29A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670" y="330264"/>
            <a:ext cx="891251" cy="897902"/>
          </a:xfrm>
          <a:prstGeom prst="rect">
            <a:avLst/>
          </a:prstGeom>
          <a:effectLst>
            <a:outerShdw blurRad="203200" dist="190500" dir="8100000" algn="tr" rotWithShape="0">
              <a:prstClr val="black">
                <a:alpha val="40000"/>
              </a:prstClr>
            </a:outerShdw>
          </a:effectLst>
        </p:spPr>
      </p:pic>
      <p:sp>
        <p:nvSpPr>
          <p:cNvPr id="2" name="Slide Number Placeholder 1">
            <a:extLst>
              <a:ext uri="{FF2B5EF4-FFF2-40B4-BE49-F238E27FC236}">
                <a16:creationId xmlns:a16="http://schemas.microsoft.com/office/drawing/2014/main" id="{EA740E07-8DB4-7830-D888-EDA0496327BF}"/>
              </a:ext>
            </a:extLst>
          </p:cNvPr>
          <p:cNvSpPr>
            <a:spLocks noGrp="1"/>
          </p:cNvSpPr>
          <p:nvPr>
            <p:ph type="sldNum" idx="4"/>
          </p:nvPr>
        </p:nvSpPr>
        <p:spPr/>
        <p:txBody>
          <a:bodyPr/>
          <a:lstStyle/>
          <a:p>
            <a:fld id="{00000000-1234-1234-1234-123412341234}" type="slidenum">
              <a:rPr lang="en-US"/>
              <a:pPr/>
              <a:t>11</a:t>
            </a:fld>
            <a:endParaRPr lang="en-US"/>
          </a:p>
        </p:txBody>
      </p:sp>
      <p:sp>
        <p:nvSpPr>
          <p:cNvPr id="5" name="Rectangle 4">
            <a:extLst>
              <a:ext uri="{FF2B5EF4-FFF2-40B4-BE49-F238E27FC236}">
                <a16:creationId xmlns:a16="http://schemas.microsoft.com/office/drawing/2014/main" id="{8E39842F-BAD9-12E1-6057-A68B719DF235}"/>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612FF34-2B1F-E8F8-D3A9-CF5F68D5CEC9}"/>
              </a:ext>
            </a:extLst>
          </p:cNvPr>
          <p:cNvSpPr txBox="1"/>
          <p:nvPr/>
        </p:nvSpPr>
        <p:spPr>
          <a:xfrm>
            <a:off x="1688659" y="191967"/>
            <a:ext cx="9697997" cy="584775"/>
          </a:xfrm>
          <a:prstGeom prst="rect">
            <a:avLst/>
          </a:prstGeom>
          <a:noFill/>
        </p:spPr>
        <p:txBody>
          <a:bodyPr wrap="square" rtlCol="0">
            <a:spAutoFit/>
          </a:bodyPr>
          <a:lstStyle/>
          <a:p>
            <a:r>
              <a:rPr lang="en-US" sz="3200" dirty="0">
                <a:solidFill>
                  <a:schemeClr val="bg1"/>
                </a:solidFill>
              </a:rPr>
              <a:t>Putting Coherence to Work</a:t>
            </a:r>
            <a:endParaRPr lang="en-US" sz="3200" dirty="0">
              <a:solidFill>
                <a:schemeClr val="tx2"/>
              </a:solidFill>
            </a:endParaRPr>
          </a:p>
        </p:txBody>
      </p:sp>
      <p:graphicFrame>
        <p:nvGraphicFramePr>
          <p:cNvPr id="9" name="Table 7">
            <a:extLst>
              <a:ext uri="{FF2B5EF4-FFF2-40B4-BE49-F238E27FC236}">
                <a16:creationId xmlns:a16="http://schemas.microsoft.com/office/drawing/2014/main" id="{456238E7-487D-06E8-5C57-73E992556CC8}"/>
              </a:ext>
            </a:extLst>
          </p:cNvPr>
          <p:cNvGraphicFramePr>
            <a:graphicFrameLocks noGrp="1"/>
          </p:cNvGraphicFramePr>
          <p:nvPr>
            <p:extLst>
              <p:ext uri="{D42A27DB-BD31-4B8C-83A1-F6EECF244321}">
                <p14:modId xmlns:p14="http://schemas.microsoft.com/office/powerpoint/2010/main" val="2671825433"/>
              </p:ext>
            </p:extLst>
          </p:nvPr>
        </p:nvGraphicFramePr>
        <p:xfrm>
          <a:off x="1688660" y="1262399"/>
          <a:ext cx="10198539" cy="4978174"/>
        </p:xfrm>
        <a:graphic>
          <a:graphicData uri="http://schemas.openxmlformats.org/drawingml/2006/table">
            <a:tbl>
              <a:tblPr>
                <a:tableStyleId>{5C22544A-7EE6-4342-B048-85BDC9FD1C3A}</a:tableStyleId>
              </a:tblPr>
              <a:tblGrid>
                <a:gridCol w="3188140">
                  <a:extLst>
                    <a:ext uri="{9D8B030D-6E8A-4147-A177-3AD203B41FA5}">
                      <a16:colId xmlns:a16="http://schemas.microsoft.com/office/drawing/2014/main" val="2129186880"/>
                    </a:ext>
                  </a:extLst>
                </a:gridCol>
                <a:gridCol w="3207026">
                  <a:extLst>
                    <a:ext uri="{9D8B030D-6E8A-4147-A177-3AD203B41FA5}">
                      <a16:colId xmlns:a16="http://schemas.microsoft.com/office/drawing/2014/main" val="1364120386"/>
                    </a:ext>
                  </a:extLst>
                </a:gridCol>
                <a:gridCol w="3803373">
                  <a:extLst>
                    <a:ext uri="{9D8B030D-6E8A-4147-A177-3AD203B41FA5}">
                      <a16:colId xmlns:a16="http://schemas.microsoft.com/office/drawing/2014/main" val="3239519207"/>
                    </a:ext>
                  </a:extLst>
                </a:gridCol>
              </a:tblGrid>
              <a:tr h="568543">
                <a:tc>
                  <a:txBody>
                    <a:bodyPr/>
                    <a:lstStyle/>
                    <a:p>
                      <a:r>
                        <a:rPr lang="en-US" sz="2400" b="0" dirty="0">
                          <a:solidFill>
                            <a:schemeClr val="bg1"/>
                          </a:solidFill>
                        </a:rPr>
                        <a:t>Share the vision</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Ask why and how</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Go step by step</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922100"/>
                  </a:ext>
                </a:extLst>
              </a:tr>
              <a:tr h="2409607">
                <a:tc>
                  <a:txBody>
                    <a:bodyPr/>
                    <a:lstStyle/>
                    <a:p>
                      <a:pPr marL="0" indent="0">
                        <a:lnSpc>
                          <a:spcPts val="2000"/>
                        </a:lnSpc>
                        <a:buClr>
                          <a:srgbClr val="20386D"/>
                        </a:buClr>
                        <a:buFont typeface="Wingdings" pitchFamily="2" charset="2"/>
                        <a:buNone/>
                      </a:pPr>
                      <a:r>
                        <a:rPr lang="en-US" sz="1900" dirty="0">
                          <a:solidFill>
                            <a:schemeClr val="tx2"/>
                          </a:solidFill>
                        </a:rPr>
                        <a:t>Coherent schools have a compelling vision and mission, which is evident in leaders’ decisions, communications, and actions, and creates a common language for all school professionals. Explicit connections among a school’s vision, language, and actions can sharpen decision-making and illustrate the coherence that knits a learning organization together.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ts val="2000"/>
                        </a:lnSpc>
                        <a:buClr>
                          <a:srgbClr val="20386D"/>
                        </a:buClr>
                        <a:buFont typeface="Wingdings" pitchFamily="2" charset="2"/>
                        <a:buNone/>
                      </a:pPr>
                      <a:r>
                        <a:rPr lang="en-US" sz="1900" dirty="0">
                          <a:solidFill>
                            <a:schemeClr val="tx2"/>
                          </a:solidFill>
                        </a:rPr>
                        <a:t>Successful schools prioritize strategies that promote curriculum-based professional learning and put them into action. In choosing among competing priorities, leaders select those that complement existing efforts and promote further success. They </a:t>
                      </a:r>
                      <a:br>
                        <a:rPr lang="en-US" sz="1900" dirty="0">
                          <a:solidFill>
                            <a:schemeClr val="tx2"/>
                          </a:solidFill>
                        </a:rPr>
                      </a:br>
                      <a:r>
                        <a:rPr lang="en-US" sz="1900" dirty="0">
                          <a:solidFill>
                            <a:schemeClr val="tx2"/>
                          </a:solidFill>
                        </a:rPr>
                        <a:t>take specific steps toward coherence rather than adopt policies that are abstractly connected. They always work to clarify focus, cultivate collaborative cultures, secure accountability, and deepen learning.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ts val="2000"/>
                        </a:lnSpc>
                        <a:buClr>
                          <a:srgbClr val="20386D"/>
                        </a:buClr>
                        <a:buFont typeface="Wingdings" pitchFamily="2" charset="2"/>
                        <a:buNone/>
                      </a:pPr>
                      <a:r>
                        <a:rPr lang="en-US" sz="1900" dirty="0">
                          <a:solidFill>
                            <a:schemeClr val="tx2"/>
                          </a:solidFill>
                        </a:rPr>
                        <a:t>Coherent curriculum-based professional learning helps teachers understand the structures underlying high-quality instructional materials. It guides teachers along a path to mastery, building their expertise through successive experiences and reflection opportunities. Less coherent schools take a scattershot approach, solving problems as they occur. While professional learning can be responsive to teachers’ evolving needs, its general trajectory should conform to a learning progression grounded in the curriculum.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5894829"/>
                  </a:ext>
                </a:extLst>
              </a:tr>
            </a:tbl>
          </a:graphicData>
        </a:graphic>
      </p:graphicFrame>
    </p:spTree>
    <p:extLst>
      <p:ext uri="{BB962C8B-B14F-4D97-AF65-F5344CB8AC3E}">
        <p14:creationId xmlns:p14="http://schemas.microsoft.com/office/powerpoint/2010/main" val="333066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Essential Elements in Action</a:t>
            </a:r>
          </a:p>
          <a:p>
            <a:r>
              <a:rPr lang="en-US" sz="3200" dirty="0">
                <a:solidFill>
                  <a:schemeClr val="tx2"/>
                </a:solidFill>
              </a:rPr>
              <a:t>Case Study Discussion</a:t>
            </a:r>
            <a:endParaRPr lang="en-US" sz="3200" i="1"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6.4</a:t>
            </a:r>
            <a:endParaRPr lang="en-US" sz="3600" dirty="0">
              <a:solidFill>
                <a:schemeClr val="accent6">
                  <a:lumMod val="20000"/>
                  <a:lumOff val="80000"/>
                </a:schemeClr>
              </a:solidFill>
            </a:endParaRPr>
          </a:p>
        </p:txBody>
      </p:sp>
      <p:sp>
        <p:nvSpPr>
          <p:cNvPr id="5" name="Subtitle 2">
            <a:extLst>
              <a:ext uri="{FF2B5EF4-FFF2-40B4-BE49-F238E27FC236}">
                <a16:creationId xmlns:a16="http://schemas.microsoft.com/office/drawing/2014/main" id="{EAD4F96B-15ED-D4F4-0F29-EDC19E8EF1C5}"/>
              </a:ext>
            </a:extLst>
          </p:cNvPr>
          <p:cNvSpPr txBox="1">
            <a:spLocks/>
          </p:cNvSpPr>
          <p:nvPr/>
        </p:nvSpPr>
        <p:spPr>
          <a:xfrm>
            <a:off x="387126" y="2045610"/>
            <a:ext cx="6424491" cy="3972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nSpc>
                <a:spcPct val="100000"/>
              </a:lnSpc>
              <a:spcBef>
                <a:spcPts val="1200"/>
              </a:spcBef>
              <a:buClr>
                <a:schemeClr val="accent3">
                  <a:lumMod val="75000"/>
                </a:schemeClr>
              </a:buClr>
            </a:pPr>
            <a:r>
              <a:rPr lang="en-US" sz="2400" dirty="0"/>
              <a:t>Read the story about </a:t>
            </a:r>
            <a:r>
              <a:rPr lang="en-US" sz="2400" dirty="0">
                <a:solidFill>
                  <a:srgbClr val="0070C0"/>
                </a:solidFill>
                <a:hlinkClick r:id="rId2">
                  <a:extLst>
                    <a:ext uri="{A12FA001-AC4F-418D-AE19-62706E023703}">
                      <ahyp:hlinkClr xmlns:ahyp="http://schemas.microsoft.com/office/drawing/2018/hyperlinkcolor" val="tx"/>
                    </a:ext>
                  </a:extLst>
                </a:hlinkClick>
              </a:rPr>
              <a:t>Charlotte-Mecklenburg Schools</a:t>
            </a:r>
            <a:r>
              <a:rPr lang="en-US" sz="2400" dirty="0"/>
              <a:t> that elaborates on what you heard earlier in this session. </a:t>
            </a:r>
          </a:p>
          <a:p>
            <a:pPr marL="347472" indent="-347472">
              <a:spcBef>
                <a:spcPts val="1200"/>
              </a:spcBef>
              <a:buClr>
                <a:schemeClr val="accent3">
                  <a:lumMod val="75000"/>
                </a:schemeClr>
              </a:buClr>
            </a:pPr>
            <a:r>
              <a:rPr lang="en-US" sz="2400" dirty="0"/>
              <a:t>Use your new knowledge regarding the Essential Elements to identify examples of </a:t>
            </a:r>
            <a:br>
              <a:rPr lang="en-US" sz="2400" dirty="0"/>
            </a:br>
            <a:r>
              <a:rPr lang="en-US" sz="2400" dirty="0"/>
              <a:t>each in action.</a:t>
            </a:r>
          </a:p>
          <a:p>
            <a:pPr marL="347472" indent="-347472">
              <a:spcBef>
                <a:spcPts val="1200"/>
              </a:spcBef>
              <a:buClr>
                <a:schemeClr val="accent3">
                  <a:lumMod val="75000"/>
                </a:schemeClr>
              </a:buClr>
            </a:pPr>
            <a:r>
              <a:rPr lang="en-US" sz="2400" dirty="0"/>
              <a:t>Record those examples in your </a:t>
            </a:r>
            <a:r>
              <a:rPr lang="en-US" sz="2400" i="1" dirty="0"/>
              <a:t>Learning Journal</a:t>
            </a:r>
            <a:r>
              <a:rPr lang="en-US" sz="2400" dirty="0"/>
              <a:t>. </a:t>
            </a:r>
          </a:p>
          <a:p>
            <a:pPr marL="347472" indent="-347472">
              <a:spcBef>
                <a:spcPts val="1200"/>
              </a:spcBef>
              <a:buClr>
                <a:schemeClr val="accent3">
                  <a:lumMod val="75000"/>
                </a:schemeClr>
              </a:buClr>
            </a:pPr>
            <a:r>
              <a:rPr lang="en-US" sz="2400" dirty="0"/>
              <a:t>Share your findings with your learning team.</a:t>
            </a:r>
          </a:p>
        </p:txBody>
      </p:sp>
      <p:sp>
        <p:nvSpPr>
          <p:cNvPr id="2" name="TextBox 1">
            <a:extLst>
              <a:ext uri="{FF2B5EF4-FFF2-40B4-BE49-F238E27FC236}">
                <a16:creationId xmlns:a16="http://schemas.microsoft.com/office/drawing/2014/main" id="{B0DDA989-5BB7-34E0-38E4-2FA4338A5516}"/>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6.4 in the </a:t>
            </a:r>
            <a:r>
              <a:rPr lang="en-US" sz="2400" i="1" dirty="0">
                <a:solidFill>
                  <a:schemeClr val="tx2"/>
                </a:solidFill>
              </a:rPr>
              <a:t>Learning Journal </a:t>
            </a:r>
            <a:r>
              <a:rPr lang="en-US" sz="2400" dirty="0">
                <a:solidFill>
                  <a:schemeClr val="tx2"/>
                </a:solidFill>
              </a:rPr>
              <a:t>(p. 29). </a:t>
            </a:r>
          </a:p>
        </p:txBody>
      </p:sp>
      <p:pic>
        <p:nvPicPr>
          <p:cNvPr id="8" name="Picture 7" descr="Graphical user interface, text, application, email&#10;&#10;Description automatically generated">
            <a:extLst>
              <a:ext uri="{FF2B5EF4-FFF2-40B4-BE49-F238E27FC236}">
                <a16:creationId xmlns:a16="http://schemas.microsoft.com/office/drawing/2014/main" id="{B0E32A64-0748-7262-4440-41383D6D3B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462" y="2045610"/>
            <a:ext cx="4019399" cy="1877115"/>
          </a:xfrm>
          <a:prstGeom prst="rect">
            <a:avLst/>
          </a:prstGeom>
        </p:spPr>
      </p:pic>
      <p:pic>
        <p:nvPicPr>
          <p:cNvPr id="10" name="Picture 9" descr="A picture containing text, table, person, indoor&#10;&#10;Description automatically generated">
            <a:extLst>
              <a:ext uri="{FF2B5EF4-FFF2-40B4-BE49-F238E27FC236}">
                <a16:creationId xmlns:a16="http://schemas.microsoft.com/office/drawing/2014/main" id="{09E62711-0B25-2A11-8311-59B13238FB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9490" y="3904048"/>
            <a:ext cx="3709357" cy="2087299"/>
          </a:xfrm>
          <a:prstGeom prst="rect">
            <a:avLst/>
          </a:prstGeom>
          <a:solidFill>
            <a:schemeClr val="bg1"/>
          </a:solidFill>
        </p:spPr>
      </p:pic>
      <p:sp>
        <p:nvSpPr>
          <p:cNvPr id="11" name="Rectangle 10">
            <a:hlinkClick r:id="rId2"/>
            <a:extLst>
              <a:ext uri="{FF2B5EF4-FFF2-40B4-BE49-F238E27FC236}">
                <a16:creationId xmlns:a16="http://schemas.microsoft.com/office/drawing/2014/main" id="{9CF0FBD6-3BAF-F311-9476-40BD65A0BD94}"/>
              </a:ext>
            </a:extLst>
          </p:cNvPr>
          <p:cNvSpPr/>
          <p:nvPr/>
        </p:nvSpPr>
        <p:spPr>
          <a:xfrm>
            <a:off x="7381462" y="2045610"/>
            <a:ext cx="4147929" cy="419616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34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riting in a book.">
            <a:extLst>
              <a:ext uri="{FF2B5EF4-FFF2-40B4-BE49-F238E27FC236}">
                <a16:creationId xmlns:a16="http://schemas.microsoft.com/office/drawing/2014/main" id="{19B6E357-153D-5C6A-B083-02784557359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 y="0"/>
            <a:ext cx="12191999" cy="6498771"/>
          </a:xfrm>
          <a:prstGeom prst="rect">
            <a:avLst/>
          </a:prstGeom>
          <a:solidFill>
            <a:schemeClr val="accent2">
              <a:lumMod val="20000"/>
              <a:lumOff val="80000"/>
              <a:alpha val="43000"/>
            </a:schemeClr>
          </a:solidFill>
        </p:spPr>
      </p:pic>
      <p:sp>
        <p:nvSpPr>
          <p:cNvPr id="3" name="Rectangle 2">
            <a:extLst>
              <a:ext uri="{FF2B5EF4-FFF2-40B4-BE49-F238E27FC236}">
                <a16:creationId xmlns:a16="http://schemas.microsoft.com/office/drawing/2014/main" id="{7CDD7700-0721-BA0C-0D18-8D4A5BEDD44A}"/>
              </a:ext>
            </a:extLst>
          </p:cNvPr>
          <p:cNvSpPr/>
          <p:nvPr/>
        </p:nvSpPr>
        <p:spPr>
          <a:xfrm>
            <a:off x="0" y="0"/>
            <a:ext cx="1409700" cy="1431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Final Reflections</a:t>
            </a:r>
          </a:p>
          <a:p>
            <a:r>
              <a:rPr lang="en-US" sz="3200" dirty="0">
                <a:solidFill>
                  <a:schemeClr val="tx2"/>
                </a:solidFill>
              </a:rPr>
              <a:t>Reflective Writing</a:t>
            </a:r>
            <a:endParaRPr lang="en-US" sz="3200" i="1"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6.5</a:t>
            </a:r>
            <a:endParaRPr lang="en-US" sz="3600" dirty="0">
              <a:solidFill>
                <a:schemeClr val="accent6">
                  <a:lumMod val="20000"/>
                  <a:lumOff val="80000"/>
                </a:schemeClr>
              </a:solidFill>
            </a:endParaRPr>
          </a:p>
        </p:txBody>
      </p:sp>
      <p:sp>
        <p:nvSpPr>
          <p:cNvPr id="8" name="Subtitle 2">
            <a:extLst>
              <a:ext uri="{FF2B5EF4-FFF2-40B4-BE49-F238E27FC236}">
                <a16:creationId xmlns:a16="http://schemas.microsoft.com/office/drawing/2014/main" id="{54A4675F-8346-5168-3C00-10815FF3D39E}"/>
              </a:ext>
            </a:extLst>
          </p:cNvPr>
          <p:cNvSpPr txBox="1">
            <a:spLocks/>
          </p:cNvSpPr>
          <p:nvPr/>
        </p:nvSpPr>
        <p:spPr>
          <a:xfrm>
            <a:off x="1664430" y="2033144"/>
            <a:ext cx="9811953" cy="3868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Respond individually in your </a:t>
            </a:r>
            <a:r>
              <a:rPr lang="en-US" sz="2400" i="1" dirty="0"/>
              <a:t>Learning Journal </a:t>
            </a:r>
            <a:r>
              <a:rPr lang="en-US" sz="2400" dirty="0"/>
              <a:t>and share what you are comfortable with your learning team. </a:t>
            </a:r>
          </a:p>
          <a:p>
            <a:pPr marL="347472" indent="-347472">
              <a:lnSpc>
                <a:spcPct val="100000"/>
              </a:lnSpc>
              <a:spcBef>
                <a:spcPts val="1200"/>
              </a:spcBef>
              <a:buClr>
                <a:schemeClr val="accent3">
                  <a:lumMod val="75000"/>
                </a:schemeClr>
              </a:buClr>
            </a:pPr>
            <a:r>
              <a:rPr lang="en-US" sz="2400" dirty="0"/>
              <a:t>What more do you want to learn to put the Essentials into action? </a:t>
            </a:r>
          </a:p>
          <a:p>
            <a:pPr marL="347472" indent="-347472">
              <a:lnSpc>
                <a:spcPct val="100000"/>
              </a:lnSpc>
              <a:spcBef>
                <a:spcPts val="1200"/>
              </a:spcBef>
              <a:buClr>
                <a:schemeClr val="accent3">
                  <a:lumMod val="75000"/>
                </a:schemeClr>
              </a:buClr>
            </a:pPr>
            <a:r>
              <a:rPr lang="en-US" sz="2400" dirty="0"/>
              <a:t>How do the Essentials create the enabling conditions for curriculum-based professional learning? </a:t>
            </a:r>
          </a:p>
          <a:p>
            <a:pPr marL="347472" indent="-347472">
              <a:lnSpc>
                <a:spcPct val="100000"/>
              </a:lnSpc>
              <a:spcBef>
                <a:spcPts val="1200"/>
              </a:spcBef>
              <a:buClr>
                <a:schemeClr val="accent3">
                  <a:lumMod val="75000"/>
                </a:schemeClr>
              </a:buClr>
            </a:pPr>
            <a:r>
              <a:rPr lang="en-US" sz="2400" dirty="0"/>
              <a:t>What are critical connections among the Essentials that enable successful professional learning?  </a:t>
            </a:r>
          </a:p>
          <a:p>
            <a:pPr marL="347472" indent="-347472">
              <a:lnSpc>
                <a:spcPct val="100000"/>
              </a:lnSpc>
              <a:spcBef>
                <a:spcPts val="1200"/>
              </a:spcBef>
              <a:buClr>
                <a:schemeClr val="accent3">
                  <a:lumMod val="75000"/>
                </a:schemeClr>
              </a:buClr>
            </a:pPr>
            <a:r>
              <a:rPr lang="en-US" sz="2400" dirty="0"/>
              <a:t>What next actions will you pursue?</a:t>
            </a:r>
          </a:p>
        </p:txBody>
      </p:sp>
      <p:sp>
        <p:nvSpPr>
          <p:cNvPr id="15" name="TextBox 14">
            <a:extLst>
              <a:ext uri="{FF2B5EF4-FFF2-40B4-BE49-F238E27FC236}">
                <a16:creationId xmlns:a16="http://schemas.microsoft.com/office/drawing/2014/main" id="{11723D45-0034-72F0-608E-1A8290D72C2D}"/>
              </a:ext>
            </a:extLst>
          </p:cNvPr>
          <p:cNvSpPr txBox="1"/>
          <p:nvPr/>
        </p:nvSpPr>
        <p:spPr>
          <a:xfrm>
            <a:off x="1647635"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6.5 in the </a:t>
            </a:r>
            <a:r>
              <a:rPr lang="en-US" sz="2400" i="1" dirty="0">
                <a:solidFill>
                  <a:schemeClr val="tx2"/>
                </a:solidFill>
              </a:rPr>
              <a:t>Learning Journal </a:t>
            </a:r>
            <a:r>
              <a:rPr lang="en-US" sz="2400" dirty="0">
                <a:solidFill>
                  <a:schemeClr val="tx2"/>
                </a:solidFill>
              </a:rPr>
              <a:t>(p. 29). </a:t>
            </a:r>
          </a:p>
        </p:txBody>
      </p:sp>
    </p:spTree>
    <p:extLst>
      <p:ext uri="{BB962C8B-B14F-4D97-AF65-F5344CB8AC3E}">
        <p14:creationId xmlns:p14="http://schemas.microsoft.com/office/powerpoint/2010/main" val="86215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5963"/>
            <a:ext cx="9528091" cy="978729"/>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What’s Next?</a:t>
            </a:r>
            <a:br>
              <a:rPr lang="en-US" sz="3200" dirty="0"/>
            </a:br>
            <a:endParaRPr lang="en-US" sz="3200" b="1" dirty="0">
              <a:solidFill>
                <a:srgbClr val="FF0000"/>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DBD8598-93B6-0FE6-B8B2-EA558C774BC1}"/>
              </a:ext>
            </a:extLst>
          </p:cNvPr>
          <p:cNvSpPr txBox="1"/>
          <p:nvPr/>
        </p:nvSpPr>
        <p:spPr>
          <a:xfrm>
            <a:off x="1722500" y="2162714"/>
            <a:ext cx="4319710" cy="3385542"/>
          </a:xfrm>
          <a:prstGeom prst="rect">
            <a:avLst/>
          </a:prstGeom>
          <a:noFill/>
        </p:spPr>
        <p:txBody>
          <a:bodyPr wrap="square" rtlCol="0">
            <a:spAutoFit/>
          </a:bodyPr>
          <a:lstStyle/>
          <a:p>
            <a:pPr marL="347472" indent="-347472">
              <a:spcBef>
                <a:spcPts val="1200"/>
              </a:spcBef>
              <a:buClr>
                <a:schemeClr val="accent3">
                  <a:lumMod val="75000"/>
                </a:schemeClr>
              </a:buClr>
              <a:buFont typeface="Arial" panose="020B0604020202020204" pitchFamily="34" charset="0"/>
              <a:buChar char="•"/>
            </a:pPr>
            <a:r>
              <a:rPr lang="en-US" sz="2800" dirty="0">
                <a:solidFill>
                  <a:schemeClr val="tx2"/>
                </a:solidFill>
              </a:rPr>
              <a:t>Post session — </a:t>
            </a:r>
            <a:br>
              <a:rPr lang="en-US" sz="2800" dirty="0">
                <a:solidFill>
                  <a:schemeClr val="tx2"/>
                </a:solidFill>
              </a:rPr>
            </a:br>
            <a:r>
              <a:rPr lang="en-US" sz="2800" dirty="0">
                <a:solidFill>
                  <a:schemeClr val="tx2"/>
                </a:solidFill>
              </a:rPr>
              <a:t>Read to reinforce:</a:t>
            </a:r>
            <a:br>
              <a:rPr lang="en-US" sz="2800" dirty="0">
                <a:solidFill>
                  <a:schemeClr val="accent1"/>
                </a:solidFill>
              </a:rPr>
            </a:br>
            <a:r>
              <a:rPr lang="en-US" sz="2800" i="1" u="sng" dirty="0">
                <a:solidFill>
                  <a:srgbClr val="0070C0"/>
                </a:solidFill>
                <a:hlinkClick r:id="rId2">
                  <a:extLst>
                    <a:ext uri="{A12FA001-AC4F-418D-AE19-62706E023703}">
                      <ahyp:hlinkClr xmlns:ahyp="http://schemas.microsoft.com/office/drawing/2018/hyperlinkcolor" val="tx"/>
                    </a:ext>
                  </a:extLst>
                </a:hlinkClick>
              </a:rPr>
              <a:t>The Elements: Transforming Teaching and Curriculum-based Professional Learning</a:t>
            </a:r>
            <a:br>
              <a:rPr lang="en-US" sz="2800" i="1" u="sng" dirty="0">
                <a:solidFill>
                  <a:srgbClr val="0070C0"/>
                </a:solidFill>
              </a:rPr>
            </a:br>
            <a:r>
              <a:rPr lang="en-US" sz="2800" dirty="0">
                <a:solidFill>
                  <a:schemeClr val="tx2"/>
                </a:solidFill>
              </a:rPr>
              <a:t>(pp. 45–54)</a:t>
            </a:r>
          </a:p>
          <a:p>
            <a:endParaRPr lang="en-US" dirty="0"/>
          </a:p>
        </p:txBody>
      </p:sp>
      <p:sp>
        <p:nvSpPr>
          <p:cNvPr id="5" name="TextBox 4">
            <a:extLst>
              <a:ext uri="{FF2B5EF4-FFF2-40B4-BE49-F238E27FC236}">
                <a16:creationId xmlns:a16="http://schemas.microsoft.com/office/drawing/2014/main" id="{357BE878-CDBC-D39C-D83F-E2D31923C45F}"/>
              </a:ext>
            </a:extLst>
          </p:cNvPr>
          <p:cNvSpPr txBox="1"/>
          <p:nvPr/>
        </p:nvSpPr>
        <p:spPr>
          <a:xfrm>
            <a:off x="6149792" y="2162714"/>
            <a:ext cx="3168379" cy="2246769"/>
          </a:xfrm>
          <a:prstGeom prst="rect">
            <a:avLst/>
          </a:prstGeom>
          <a:noFill/>
        </p:spPr>
        <p:txBody>
          <a:bodyPr wrap="square" rtlCol="0">
            <a:spAutoFit/>
          </a:bodyPr>
          <a:lstStyle/>
          <a:p>
            <a:pPr marL="347472" indent="-347472">
              <a:spcBef>
                <a:spcPts val="1200"/>
              </a:spcBef>
              <a:buClr>
                <a:schemeClr val="accent3">
                  <a:lumMod val="75000"/>
                </a:schemeClr>
              </a:buClr>
              <a:buFont typeface="Arial" panose="020B0604020202020204" pitchFamily="34" charset="0"/>
              <a:buChar char="•"/>
            </a:pPr>
            <a:r>
              <a:rPr lang="en-US" sz="2800" dirty="0">
                <a:solidFill>
                  <a:schemeClr val="tx2"/>
                </a:solidFill>
              </a:rPr>
              <a:t>Lesson 7 — </a:t>
            </a:r>
            <a:br>
              <a:rPr lang="en-US" sz="2800" dirty="0">
                <a:solidFill>
                  <a:schemeClr val="tx2"/>
                </a:solidFill>
              </a:rPr>
            </a:br>
            <a:r>
              <a:rPr lang="en-US" sz="2800" dirty="0">
                <a:solidFill>
                  <a:schemeClr val="tx2"/>
                </a:solidFill>
              </a:rPr>
              <a:t>Read to prepare:</a:t>
            </a:r>
            <a:br>
              <a:rPr lang="en-US" sz="2800" dirty="0">
                <a:solidFill>
                  <a:schemeClr val="tx2"/>
                </a:solidFill>
              </a:rPr>
            </a:br>
            <a:r>
              <a:rPr lang="en-US" sz="2800" dirty="0">
                <a:solidFill>
                  <a:schemeClr val="tx2"/>
                </a:solidFill>
              </a:rPr>
              <a:t>A Call to Action for Teachers</a:t>
            </a:r>
            <a:br>
              <a:rPr lang="en-US" sz="2800" dirty="0">
                <a:solidFill>
                  <a:schemeClr val="tx2"/>
                </a:solidFill>
              </a:rPr>
            </a:br>
            <a:r>
              <a:rPr lang="en-US" sz="2800" dirty="0">
                <a:solidFill>
                  <a:schemeClr val="tx2"/>
                </a:solidFill>
              </a:rPr>
              <a:t>(pp. 55–59) </a:t>
            </a:r>
          </a:p>
        </p:txBody>
      </p:sp>
      <p:pic>
        <p:nvPicPr>
          <p:cNvPr id="9" name="Picture 8" descr="The Elements chart.">
            <a:extLst>
              <a:ext uri="{FF2B5EF4-FFF2-40B4-BE49-F238E27FC236}">
                <a16:creationId xmlns:a16="http://schemas.microsoft.com/office/drawing/2014/main" id="{D63FD079-81E7-1DFB-1C65-A53CE12FC4B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9147856" y="2316189"/>
            <a:ext cx="2351814" cy="3469344"/>
          </a:xfrm>
          <a:prstGeom prst="rect">
            <a:avLst/>
          </a:prstGeom>
          <a:ln w="6350">
            <a:solidFill>
              <a:schemeClr val="tx1"/>
            </a:solidFill>
          </a:ln>
        </p:spPr>
      </p:pic>
    </p:spTree>
    <p:extLst>
      <p:ext uri="{BB962C8B-B14F-4D97-AF65-F5344CB8AC3E}">
        <p14:creationId xmlns:p14="http://schemas.microsoft.com/office/powerpoint/2010/main" val="36802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8648"/>
            <a:ext cx="9863757" cy="535531"/>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Additional Resources</a:t>
            </a:r>
            <a:endParaRPr lang="en-US" sz="2400"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BB98E37-DFAC-C07A-1320-FD18CE3F5B02}"/>
              </a:ext>
            </a:extLst>
          </p:cNvPr>
          <p:cNvSpPr txBox="1"/>
          <p:nvPr/>
        </p:nvSpPr>
        <p:spPr>
          <a:xfrm>
            <a:off x="1722500" y="2345820"/>
            <a:ext cx="9863757" cy="2917722"/>
          </a:xfrm>
          <a:prstGeom prst="rect">
            <a:avLst/>
          </a:prstGeom>
          <a:noFill/>
        </p:spPr>
        <p:txBody>
          <a:bodyPr wrap="square" rtlCol="0">
            <a:spAutoFit/>
          </a:bodyPr>
          <a:lstStyle/>
          <a:p>
            <a:pPr marL="365760" indent="-365760">
              <a:spcBef>
                <a:spcPts val="1800"/>
              </a:spcBef>
              <a:buClr>
                <a:schemeClr val="accent3">
                  <a:lumMod val="75000"/>
                </a:schemeClr>
              </a:buClr>
              <a:buFont typeface="Arial" panose="020B0604020202020204" pitchFamily="34" charset="0"/>
              <a:buChar char="•"/>
            </a:pPr>
            <a:r>
              <a:rPr lang="en-US" sz="2400" dirty="0">
                <a:solidFill>
                  <a:schemeClr val="tx2"/>
                </a:solidFill>
              </a:rPr>
              <a:t>Learning First Alliance Podcast 3: </a:t>
            </a:r>
            <a:r>
              <a:rPr lang="en-US" sz="2400" dirty="0">
                <a:solidFill>
                  <a:srgbClr val="0070C0"/>
                </a:solidFill>
                <a:hlinkClick r:id="rId3">
                  <a:extLst>
                    <a:ext uri="{A12FA001-AC4F-418D-AE19-62706E023703}">
                      <ahyp:hlinkClr xmlns:ahyp="http://schemas.microsoft.com/office/drawing/2018/hyperlinkcolor" val="tx"/>
                    </a:ext>
                  </a:extLst>
                </a:hlinkClick>
              </a:rPr>
              <a:t>A Deep Dive into The Elements</a:t>
            </a:r>
          </a:p>
          <a:p>
            <a:pPr marL="365760" indent="-365760">
              <a:lnSpc>
                <a:spcPct val="90000"/>
              </a:lnSpc>
              <a:spcBef>
                <a:spcPts val="1800"/>
              </a:spcBef>
              <a:buClr>
                <a:schemeClr val="accent3">
                  <a:lumMod val="75000"/>
                </a:schemeClr>
              </a:buClr>
              <a:buFont typeface="Arial" panose="020B0604020202020204" pitchFamily="34" charset="0"/>
              <a:buChar char="•"/>
            </a:pPr>
            <a:r>
              <a:rPr lang="en-US" sz="2400" dirty="0">
                <a:solidFill>
                  <a:schemeClr val="tx2"/>
                </a:solidFill>
              </a:rPr>
              <a:t>Learning Forward Report: </a:t>
            </a:r>
            <a:r>
              <a:rPr lang="en-US" sz="2400" dirty="0">
                <a:solidFill>
                  <a:srgbClr val="0070C0"/>
                </a:solidFill>
                <a:hlinkClick r:id="rId4">
                  <a:extLst>
                    <a:ext uri="{A12FA001-AC4F-418D-AE19-62706E023703}">
                      <ahyp:hlinkClr xmlns:ahyp="http://schemas.microsoft.com/office/drawing/2018/hyperlinkcolor" val="tx"/>
                    </a:ext>
                  </a:extLst>
                </a:hlinkClick>
              </a:rPr>
              <a:t>The Path to Instructional Excellence and Equitable Outcomes: D.C.’s LEAP program helps teachers become experts at teaching high-quality, standards-aligned content so that every student experiences rigorous  and engaging instruction every day</a:t>
            </a:r>
            <a:endParaRPr lang="en-US" sz="2400" dirty="0">
              <a:solidFill>
                <a:srgbClr val="0070C0"/>
              </a:solidFill>
            </a:endParaRPr>
          </a:p>
          <a:p>
            <a:pPr marL="365760" indent="-365760">
              <a:lnSpc>
                <a:spcPct val="90000"/>
              </a:lnSpc>
              <a:spcBef>
                <a:spcPts val="1800"/>
              </a:spcBef>
              <a:buClr>
                <a:schemeClr val="accent3">
                  <a:lumMod val="75000"/>
                </a:schemeClr>
              </a:buClr>
              <a:buFont typeface="Arial" panose="020B0604020202020204" pitchFamily="34" charset="0"/>
              <a:buChar char="•"/>
            </a:pPr>
            <a:r>
              <a:rPr lang="en-US" sz="2400" dirty="0">
                <a:solidFill>
                  <a:schemeClr val="tx2"/>
                </a:solidFill>
              </a:rPr>
              <a:t>Learning Forward Report: </a:t>
            </a:r>
            <a:r>
              <a:rPr lang="en-US" sz="2400" dirty="0">
                <a:solidFill>
                  <a:srgbClr val="0070C0"/>
                </a:solidFill>
                <a:hlinkClick r:id="rId5">
                  <a:extLst>
                    <a:ext uri="{A12FA001-AC4F-418D-AE19-62706E023703}">
                      <ahyp:hlinkClr xmlns:ahyp="http://schemas.microsoft.com/office/drawing/2018/hyperlinkcolor" val="tx"/>
                    </a:ext>
                  </a:extLst>
                </a:hlinkClick>
              </a:rPr>
              <a:t>High-quality Curricula and Team-based Professional Learning: A Perfect Partnership for Equity (3 case studies) </a:t>
            </a:r>
            <a:endParaRPr lang="en-US" sz="2400" dirty="0">
              <a:solidFill>
                <a:srgbClr val="0070C0"/>
              </a:solidFill>
            </a:endParaRPr>
          </a:p>
        </p:txBody>
      </p:sp>
      <p:sp>
        <p:nvSpPr>
          <p:cNvPr id="8" name="TextBox 7">
            <a:extLst>
              <a:ext uri="{FF2B5EF4-FFF2-40B4-BE49-F238E27FC236}">
                <a16:creationId xmlns:a16="http://schemas.microsoft.com/office/drawing/2014/main" id="{0181FC33-5818-992D-7F4A-9480F494B67A}"/>
              </a:ext>
            </a:extLst>
          </p:cNvPr>
          <p:cNvSpPr txBox="1"/>
          <p:nvPr/>
        </p:nvSpPr>
        <p:spPr>
          <a:xfrm>
            <a:off x="1686192" y="6023671"/>
            <a:ext cx="10236634" cy="338554"/>
          </a:xfrm>
          <a:prstGeom prst="rect">
            <a:avLst/>
          </a:prstGeom>
          <a:noFill/>
        </p:spPr>
        <p:txBody>
          <a:bodyPr wrap="square" rtlCol="0">
            <a:spAutoFit/>
          </a:bodyPr>
          <a:lstStyle/>
          <a:p>
            <a:r>
              <a:rPr lang="en-US" sz="1600"/>
              <a:t>Photo credits, for slides 2 and 8: Allison Shelley for </a:t>
            </a:r>
            <a:r>
              <a:rPr lang="en-US" sz="1600">
                <a:solidFill>
                  <a:srgbClr val="0070C0"/>
                </a:solidFill>
                <a:hlinkClick r:id="rId6">
                  <a:extLst>
                    <a:ext uri="{A12FA001-AC4F-418D-AE19-62706E023703}">
                      <ahyp:hlinkClr xmlns:ahyp="http://schemas.microsoft.com/office/drawing/2018/hyperlinkcolor" val="tx"/>
                    </a:ext>
                  </a:extLst>
                </a:hlinkClick>
              </a:rPr>
              <a:t>EDUimages</a:t>
            </a:r>
            <a:r>
              <a:rPr lang="en-US" sz="1600"/>
              <a:t>.</a:t>
            </a:r>
            <a:endParaRPr lang="en-US" sz="1600" dirty="0"/>
          </a:p>
        </p:txBody>
      </p:sp>
      <p:sp>
        <p:nvSpPr>
          <p:cNvPr id="2" name="TextBox 1">
            <a:extLst>
              <a:ext uri="{FF2B5EF4-FFF2-40B4-BE49-F238E27FC236}">
                <a16:creationId xmlns:a16="http://schemas.microsoft.com/office/drawing/2014/main" id="{D20F38D1-A7CF-94BE-3E25-98C99CB7EABC}"/>
              </a:ext>
            </a:extLst>
          </p:cNvPr>
          <p:cNvSpPr txBox="1"/>
          <p:nvPr/>
        </p:nvSpPr>
        <p:spPr>
          <a:xfrm>
            <a:off x="1722500" y="999404"/>
            <a:ext cx="3685176" cy="584775"/>
          </a:xfrm>
          <a:prstGeom prst="rect">
            <a:avLst/>
          </a:prstGeom>
          <a:noFill/>
        </p:spPr>
        <p:txBody>
          <a:bodyPr wrap="none" rtlCol="0">
            <a:spAutoFit/>
          </a:bodyPr>
          <a:lstStyle/>
          <a:p>
            <a:r>
              <a:rPr lang="en-US" sz="3200" dirty="0">
                <a:solidFill>
                  <a:schemeClr val="bg1"/>
                </a:solidFill>
              </a:rPr>
              <a:t>Additional Resources</a:t>
            </a:r>
            <a:endParaRPr lang="en-US" sz="3200"/>
          </a:p>
        </p:txBody>
      </p:sp>
    </p:spTree>
    <p:extLst>
      <p:ext uri="{BB962C8B-B14F-4D97-AF65-F5344CB8AC3E}">
        <p14:creationId xmlns:p14="http://schemas.microsoft.com/office/powerpoint/2010/main" val="366539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93A649-2A91-4A23-2406-BCE69C3B94EE}"/>
              </a:ext>
            </a:extLst>
          </p:cNvPr>
          <p:cNvSpPr txBox="1"/>
          <p:nvPr/>
        </p:nvSpPr>
        <p:spPr>
          <a:xfrm>
            <a:off x="353909" y="1695031"/>
            <a:ext cx="5480834" cy="4601260"/>
          </a:xfrm>
          <a:prstGeom prst="rect">
            <a:avLst/>
          </a:prstGeom>
          <a:noFill/>
        </p:spPr>
        <p:txBody>
          <a:bodyPr wrap="square" rtlCol="0">
            <a:spAutoFit/>
          </a:bodyPr>
          <a:lstStyle/>
          <a:p>
            <a:pPr>
              <a:lnSpc>
                <a:spcPts val="2400"/>
              </a:lnSpc>
            </a:pPr>
            <a:r>
              <a:rPr lang="en-US" sz="3200" b="1" dirty="0">
                <a:solidFill>
                  <a:schemeClr val="bg2"/>
                </a:solidFill>
              </a:rPr>
              <a:t>T</a:t>
            </a:r>
            <a:r>
              <a:rPr lang="en-US" sz="2000" dirty="0">
                <a:solidFill>
                  <a:schemeClr val="tx2"/>
                </a:solidFill>
              </a:rPr>
              <a:t>his lesson focuses on three Elements we refer </a:t>
            </a:r>
            <a:br>
              <a:rPr lang="en-US" sz="2000" dirty="0">
                <a:solidFill>
                  <a:schemeClr val="tx2"/>
                </a:solidFill>
              </a:rPr>
            </a:br>
            <a:r>
              <a:rPr lang="en-US" sz="2000" dirty="0">
                <a:solidFill>
                  <a:schemeClr val="tx2"/>
                </a:solidFill>
              </a:rPr>
              <a:t>to as the Essentials — </a:t>
            </a:r>
            <a:r>
              <a:rPr lang="en-US" sz="2000" b="1" dirty="0">
                <a:solidFill>
                  <a:schemeClr val="tx2"/>
                </a:solidFill>
              </a:rPr>
              <a:t>the necessary conditions </a:t>
            </a:r>
            <a:br>
              <a:rPr lang="en-US" sz="2000" b="1" dirty="0">
                <a:solidFill>
                  <a:schemeClr val="tx2"/>
                </a:solidFill>
              </a:rPr>
            </a:br>
            <a:r>
              <a:rPr lang="en-US" sz="2000" b="1" dirty="0">
                <a:solidFill>
                  <a:schemeClr val="tx2"/>
                </a:solidFill>
              </a:rPr>
              <a:t>at the system level for curriculum-based professional learning.</a:t>
            </a:r>
            <a:r>
              <a:rPr lang="en-US" sz="2000" dirty="0">
                <a:solidFill>
                  <a:schemeClr val="tx2"/>
                </a:solidFill>
              </a:rPr>
              <a:t> These enabling conditions define define specific expectations of system leaders, principals and teachers for implementing curriculum-based professional learning. </a:t>
            </a:r>
          </a:p>
          <a:p>
            <a:pPr>
              <a:lnSpc>
                <a:spcPts val="2400"/>
              </a:lnSpc>
              <a:spcBef>
                <a:spcPts val="1800"/>
              </a:spcBef>
            </a:pPr>
            <a:r>
              <a:rPr lang="en-US" sz="2000" dirty="0">
                <a:solidFill>
                  <a:schemeClr val="tx2"/>
                </a:solidFill>
              </a:rPr>
              <a:t>Each helps to build and sustain learning organizations, where ongoing investments in </a:t>
            </a:r>
            <a:br>
              <a:rPr lang="en-US" sz="2000" dirty="0">
                <a:solidFill>
                  <a:schemeClr val="tx2"/>
                </a:solidFill>
              </a:rPr>
            </a:br>
            <a:r>
              <a:rPr lang="en-US" sz="2000" dirty="0">
                <a:solidFill>
                  <a:schemeClr val="tx2"/>
                </a:solidFill>
              </a:rPr>
              <a:t>high-quality instructional materials and support </a:t>
            </a:r>
            <a:br>
              <a:rPr lang="en-US" sz="2000" dirty="0">
                <a:solidFill>
                  <a:schemeClr val="tx2"/>
                </a:solidFill>
              </a:rPr>
            </a:br>
            <a:r>
              <a:rPr lang="en-US" sz="2000" dirty="0">
                <a:solidFill>
                  <a:schemeClr val="tx2"/>
                </a:solidFill>
              </a:rPr>
              <a:t>for their implementation contribute to a powerful vision for instruction and success for all students. </a:t>
            </a:r>
          </a:p>
          <a:p>
            <a:endParaRPr lang="en-US" sz="2000" dirty="0"/>
          </a:p>
          <a:p>
            <a:endParaRPr lang="en-US" dirty="0"/>
          </a:p>
        </p:txBody>
      </p:sp>
      <p:sp>
        <p:nvSpPr>
          <p:cNvPr id="7" name="TextBox 6">
            <a:extLst>
              <a:ext uri="{FF2B5EF4-FFF2-40B4-BE49-F238E27FC236}">
                <a16:creationId xmlns:a16="http://schemas.microsoft.com/office/drawing/2014/main" id="{17636762-3922-D8E3-66F4-8B44BBAEF0EE}"/>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6:</a:t>
            </a:r>
          </a:p>
          <a:p>
            <a:r>
              <a:rPr lang="en-US" sz="3200" dirty="0">
                <a:solidFill>
                  <a:schemeClr val="accent6">
                    <a:lumMod val="20000"/>
                    <a:lumOff val="80000"/>
                  </a:schemeClr>
                </a:solidFill>
              </a:rPr>
              <a:t>Essential Elements</a:t>
            </a:r>
          </a:p>
        </p:txBody>
      </p:sp>
      <p:sp>
        <p:nvSpPr>
          <p:cNvPr id="3" name="TextBox 2">
            <a:extLst>
              <a:ext uri="{FF2B5EF4-FFF2-40B4-BE49-F238E27FC236}">
                <a16:creationId xmlns:a16="http://schemas.microsoft.com/office/drawing/2014/main" id="{7B636D34-EFAD-8D51-376C-395686EB8FE3}"/>
              </a:ext>
            </a:extLst>
          </p:cNvPr>
          <p:cNvSpPr txBox="1"/>
          <p:nvPr/>
        </p:nvSpPr>
        <p:spPr>
          <a:xfrm>
            <a:off x="6236857" y="1695031"/>
            <a:ext cx="5709683" cy="1972335"/>
          </a:xfrm>
          <a:prstGeom prst="rect">
            <a:avLst/>
          </a:prstGeom>
          <a:noFill/>
        </p:spPr>
        <p:txBody>
          <a:bodyPr wrap="square" rtlCol="0">
            <a:spAutoFit/>
          </a:bodyPr>
          <a:lstStyle/>
          <a:p>
            <a:pPr>
              <a:lnSpc>
                <a:spcPts val="2400"/>
              </a:lnSpc>
            </a:pPr>
            <a:r>
              <a:rPr lang="en-US" sz="2000" dirty="0">
                <a:solidFill>
                  <a:schemeClr val="tx2"/>
                </a:solidFill>
              </a:rPr>
              <a:t>In this lesson, like all others, you may follow the guidance for learning individually or with members of your Learning Team. There are instructions for both included in protocols. As always, the Learning Journal will offer you spaces for completing the protocols.  </a:t>
            </a:r>
          </a:p>
          <a:p>
            <a:endParaRPr lang="en-US" dirty="0"/>
          </a:p>
        </p:txBody>
      </p:sp>
      <p:pic>
        <p:nvPicPr>
          <p:cNvPr id="6" name="Picture 5" descr="Teachers meeting around a table.">
            <a:extLst>
              <a:ext uri="{FF2B5EF4-FFF2-40B4-BE49-F238E27FC236}">
                <a16:creationId xmlns:a16="http://schemas.microsoft.com/office/drawing/2014/main" id="{D9BA0EBE-616C-90CB-05FB-73908F7F62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18428" y="3467100"/>
            <a:ext cx="2619663" cy="2605109"/>
          </a:xfrm>
          <a:prstGeom prst="rect">
            <a:avLst/>
          </a:prstGeom>
        </p:spPr>
      </p:pic>
      <p:pic>
        <p:nvPicPr>
          <p:cNvPr id="11" name="Picture 10" descr="Teachers meeting around a table.">
            <a:extLst>
              <a:ext uri="{FF2B5EF4-FFF2-40B4-BE49-F238E27FC236}">
                <a16:creationId xmlns:a16="http://schemas.microsoft.com/office/drawing/2014/main" id="{2B7E8A72-EC84-4FDB-74A0-BD7C4B2F51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0535" y="3467100"/>
            <a:ext cx="2619661" cy="2605109"/>
          </a:xfrm>
          <a:prstGeom prst="rect">
            <a:avLst/>
          </a:prstGeom>
        </p:spPr>
      </p:pic>
    </p:spTree>
    <p:extLst>
      <p:ext uri="{BB962C8B-B14F-4D97-AF65-F5344CB8AC3E}">
        <p14:creationId xmlns:p14="http://schemas.microsoft.com/office/powerpoint/2010/main" val="379066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DF11B1-ED7D-411B-EDE1-74472845E25D}"/>
              </a:ext>
            </a:extLst>
          </p:cNvPr>
          <p:cNvSpPr/>
          <p:nvPr/>
        </p:nvSpPr>
        <p:spPr>
          <a:xfrm>
            <a:off x="6096001" y="1415894"/>
            <a:ext cx="6096000" cy="5073287"/>
          </a:xfrm>
          <a:prstGeom prst="rect">
            <a:avLst/>
          </a:prstGeom>
          <a:gradFill>
            <a:gsLst>
              <a:gs pos="0">
                <a:schemeClr val="bg1"/>
              </a:gs>
              <a:gs pos="100000">
                <a:schemeClr val="accent3">
                  <a:lumMod val="75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D019F45-0F80-167C-CF99-8F3219E0CDF4}"/>
              </a:ext>
            </a:extLst>
          </p:cNvPr>
          <p:cNvSpPr txBox="1"/>
          <p:nvPr/>
        </p:nvSpPr>
        <p:spPr>
          <a:xfrm>
            <a:off x="8484244" y="2626012"/>
            <a:ext cx="3599726" cy="505588"/>
          </a:xfrm>
          <a:prstGeom prst="rect">
            <a:avLst/>
          </a:prstGeom>
          <a:noFill/>
        </p:spPr>
        <p:txBody>
          <a:bodyPr wrap="square" rtlCol="0">
            <a:spAutoFit/>
          </a:bodyPr>
          <a:lstStyle/>
          <a:p>
            <a:pPr algn="ctr">
              <a:lnSpc>
                <a:spcPts val="1600"/>
              </a:lnSpc>
            </a:pPr>
            <a:r>
              <a:rPr lang="en-US" sz="1600" b="1" dirty="0">
                <a:solidFill>
                  <a:schemeClr val="tx2"/>
                </a:solidFill>
                <a:cs typeface="Futura Medium" panose="020B0602020204020303" pitchFamily="34" charset="-79"/>
              </a:rPr>
              <a:t>To complete lesson protocols </a:t>
            </a:r>
            <a:br>
              <a:rPr lang="en-US" sz="1600" b="1" dirty="0">
                <a:solidFill>
                  <a:schemeClr val="tx2"/>
                </a:solidFill>
                <a:cs typeface="Futura Medium" panose="020B0602020204020303" pitchFamily="34" charset="-79"/>
              </a:rPr>
            </a:br>
            <a:r>
              <a:rPr lang="en-US" sz="1600" b="1" dirty="0">
                <a:solidFill>
                  <a:schemeClr val="tx2"/>
                </a:solidFill>
                <a:cs typeface="Futura Medium" panose="020B0602020204020303" pitchFamily="34" charset="-79"/>
              </a:rPr>
              <a:t>see pp. 27–29 in the </a:t>
            </a:r>
            <a:r>
              <a:rPr lang="en-US" sz="1600" b="1" i="1" dirty="0">
                <a:solidFill>
                  <a:schemeClr val="tx2"/>
                </a:solidFill>
                <a:cs typeface="Futura Medium" panose="020B0602020204020303" pitchFamily="34" charset="-79"/>
              </a:rPr>
              <a:t>Learning Journal.</a:t>
            </a:r>
          </a:p>
        </p:txBody>
      </p:sp>
      <p:sp>
        <p:nvSpPr>
          <p:cNvPr id="7" name="TextBox 6">
            <a:extLst>
              <a:ext uri="{FF2B5EF4-FFF2-40B4-BE49-F238E27FC236}">
                <a16:creationId xmlns:a16="http://schemas.microsoft.com/office/drawing/2014/main" id="{5919FA72-FD9E-DC59-1C90-BD2641174E58}"/>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6:</a:t>
            </a:r>
          </a:p>
          <a:p>
            <a:r>
              <a:rPr lang="en-US" sz="3200" dirty="0">
                <a:solidFill>
                  <a:schemeClr val="accent6">
                    <a:lumMod val="20000"/>
                    <a:lumOff val="80000"/>
                  </a:schemeClr>
                </a:solidFill>
              </a:rPr>
              <a:t>Essential Elements</a:t>
            </a:r>
          </a:p>
        </p:txBody>
      </p:sp>
      <p:pic>
        <p:nvPicPr>
          <p:cNvPr id="9" name="Picture 8" descr="Learning Journal cover.">
            <a:extLst>
              <a:ext uri="{FF2B5EF4-FFF2-40B4-BE49-F238E27FC236}">
                <a16:creationId xmlns:a16="http://schemas.microsoft.com/office/drawing/2014/main" id="{5109D94D-4C20-DAD4-A0E1-1134816EF3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0195" y="241454"/>
            <a:ext cx="1784565" cy="2324893"/>
          </a:xfrm>
          <a:prstGeom prst="rect">
            <a:avLst/>
          </a:prstGeom>
          <a:ln w="3175">
            <a:solidFill>
              <a:schemeClr val="bg1"/>
            </a:solidFill>
          </a:ln>
          <a:effectLst>
            <a:outerShdw blurRad="268977" dist="38100" dir="2700000" algn="tl" rotWithShape="0">
              <a:prstClr val="black">
                <a:alpha val="40000"/>
              </a:prstClr>
            </a:outerShdw>
          </a:effectLst>
        </p:spPr>
      </p:pic>
      <p:graphicFrame>
        <p:nvGraphicFramePr>
          <p:cNvPr id="10" name="Table 10">
            <a:extLst>
              <a:ext uri="{FF2B5EF4-FFF2-40B4-BE49-F238E27FC236}">
                <a16:creationId xmlns:a16="http://schemas.microsoft.com/office/drawing/2014/main" id="{68364D47-6001-32DD-3FC9-ECFFA57AABED}"/>
              </a:ext>
            </a:extLst>
          </p:cNvPr>
          <p:cNvGraphicFramePr>
            <a:graphicFrameLocks noGrp="1"/>
          </p:cNvGraphicFramePr>
          <p:nvPr>
            <p:extLst>
              <p:ext uri="{D42A27DB-BD31-4B8C-83A1-F6EECF244321}">
                <p14:modId xmlns:p14="http://schemas.microsoft.com/office/powerpoint/2010/main" val="2040525201"/>
              </p:ext>
            </p:extLst>
          </p:nvPr>
        </p:nvGraphicFramePr>
        <p:xfrm>
          <a:off x="1163119" y="2246276"/>
          <a:ext cx="5652588" cy="2924337"/>
        </p:xfrm>
        <a:graphic>
          <a:graphicData uri="http://schemas.openxmlformats.org/drawingml/2006/table">
            <a:tbl>
              <a:tblPr>
                <a:tableStyleId>{5C22544A-7EE6-4342-B048-85BDC9FD1C3A}</a:tableStyleId>
              </a:tblPr>
              <a:tblGrid>
                <a:gridCol w="5652588">
                  <a:extLst>
                    <a:ext uri="{9D8B030D-6E8A-4147-A177-3AD203B41FA5}">
                      <a16:colId xmlns:a16="http://schemas.microsoft.com/office/drawing/2014/main" val="710998270"/>
                    </a:ext>
                  </a:extLst>
                </a:gridCol>
              </a:tblGrid>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Gain understanding of the essential Elements.</a:t>
                      </a:r>
                    </a:p>
                  </a:txBody>
                  <a:tcPr anchor="ctr">
                    <a:solidFill>
                      <a:schemeClr val="accent6">
                        <a:lumMod val="20000"/>
                        <a:lumOff val="80000"/>
                      </a:schemeClr>
                    </a:solidFill>
                  </a:tcPr>
                </a:tc>
                <a:extLst>
                  <a:ext uri="{0D108BD9-81ED-4DB2-BD59-A6C34878D82A}">
                    <a16:rowId xmlns:a16="http://schemas.microsoft.com/office/drawing/2014/main" val="24515513"/>
                  </a:ext>
                </a:extLst>
              </a:tr>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Consider implications of the essential Elements </a:t>
                      </a:r>
                      <a:br>
                        <a:rPr lang="en-US" sz="2000" dirty="0">
                          <a:solidFill>
                            <a:schemeClr val="tx2"/>
                          </a:solidFill>
                          <a:cs typeface="Futura Medium" panose="020B0602020204020303" pitchFamily="34" charset="-79"/>
                        </a:rPr>
                      </a:br>
                      <a:r>
                        <a:rPr lang="en-US" sz="2000" dirty="0">
                          <a:solidFill>
                            <a:schemeClr val="tx2"/>
                          </a:solidFill>
                          <a:cs typeface="Futura Medium" panose="020B0602020204020303" pitchFamily="34" charset="-79"/>
                        </a:rPr>
                        <a:t>in action for their work.</a:t>
                      </a:r>
                    </a:p>
                  </a:txBody>
                  <a:tcPr anchor="ctr">
                    <a:solidFill>
                      <a:schemeClr val="accent6">
                        <a:lumMod val="20000"/>
                        <a:lumOff val="80000"/>
                        <a:alpha val="49954"/>
                      </a:schemeClr>
                    </a:solidFill>
                  </a:tcPr>
                </a:tc>
                <a:extLst>
                  <a:ext uri="{0D108BD9-81ED-4DB2-BD59-A6C34878D82A}">
                    <a16:rowId xmlns:a16="http://schemas.microsoft.com/office/drawing/2014/main" val="3509341515"/>
                  </a:ext>
                </a:extLst>
              </a:tr>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Identify areas for further exploration.</a:t>
                      </a:r>
                    </a:p>
                  </a:txBody>
                  <a:tcPr anchor="ctr">
                    <a:solidFill>
                      <a:schemeClr val="accent6">
                        <a:lumMod val="20000"/>
                        <a:lumOff val="80000"/>
                      </a:schemeClr>
                    </a:solidFill>
                  </a:tcPr>
                </a:tc>
                <a:extLst>
                  <a:ext uri="{0D108BD9-81ED-4DB2-BD59-A6C34878D82A}">
                    <a16:rowId xmlns:a16="http://schemas.microsoft.com/office/drawing/2014/main" val="1560044220"/>
                  </a:ext>
                </a:extLst>
              </a:tr>
            </a:tbl>
          </a:graphicData>
        </a:graphic>
      </p:graphicFrame>
      <p:sp>
        <p:nvSpPr>
          <p:cNvPr id="11" name="TextBox 10">
            <a:extLst>
              <a:ext uri="{FF2B5EF4-FFF2-40B4-BE49-F238E27FC236}">
                <a16:creationId xmlns:a16="http://schemas.microsoft.com/office/drawing/2014/main" id="{0D7EAF58-5183-E1B7-A388-34D2D18299F7}"/>
              </a:ext>
            </a:extLst>
          </p:cNvPr>
          <p:cNvSpPr txBox="1"/>
          <p:nvPr/>
        </p:nvSpPr>
        <p:spPr>
          <a:xfrm>
            <a:off x="1059278" y="1732961"/>
            <a:ext cx="2362200" cy="400110"/>
          </a:xfrm>
          <a:prstGeom prst="rect">
            <a:avLst/>
          </a:prstGeom>
          <a:noFill/>
        </p:spPr>
        <p:txBody>
          <a:bodyPr wrap="square" rtlCol="0">
            <a:spAutoFit/>
          </a:bodyPr>
          <a:lstStyle/>
          <a:p>
            <a:r>
              <a:rPr lang="en-US" sz="2000" b="1" dirty="0">
                <a:solidFill>
                  <a:schemeClr val="tx2"/>
                </a:solidFill>
                <a:cs typeface="Futura Medium" panose="020B0602020204020303" pitchFamily="34" charset="-79"/>
              </a:rPr>
              <a:t>Participants will:</a:t>
            </a:r>
          </a:p>
        </p:txBody>
      </p:sp>
      <p:sp>
        <p:nvSpPr>
          <p:cNvPr id="20" name="TextBox 19">
            <a:extLst>
              <a:ext uri="{FF2B5EF4-FFF2-40B4-BE49-F238E27FC236}">
                <a16:creationId xmlns:a16="http://schemas.microsoft.com/office/drawing/2014/main" id="{03416DC5-3488-B717-2B10-C4CAC17285D6}"/>
              </a:ext>
            </a:extLst>
          </p:cNvPr>
          <p:cNvSpPr txBox="1"/>
          <p:nvPr/>
        </p:nvSpPr>
        <p:spPr>
          <a:xfrm>
            <a:off x="9144001" y="5688067"/>
            <a:ext cx="2395876" cy="505588"/>
          </a:xfrm>
          <a:prstGeom prst="rect">
            <a:avLst/>
          </a:prstGeom>
          <a:noFill/>
        </p:spPr>
        <p:txBody>
          <a:bodyPr wrap="square" rtlCol="0">
            <a:spAutoFit/>
          </a:bodyPr>
          <a:lstStyle/>
          <a:p>
            <a:pPr algn="ctr">
              <a:lnSpc>
                <a:spcPts val="1600"/>
              </a:lnSpc>
            </a:pPr>
            <a:r>
              <a:rPr lang="en-US" sz="1600" b="1" dirty="0">
                <a:solidFill>
                  <a:schemeClr val="tx2"/>
                </a:solidFill>
                <a:cs typeface="Futura Medium" panose="020B0602020204020303" pitchFamily="34" charset="-79"/>
              </a:rPr>
              <a:t>Recommended time for Lesson 6</a:t>
            </a:r>
          </a:p>
        </p:txBody>
      </p:sp>
      <p:grpSp>
        <p:nvGrpSpPr>
          <p:cNvPr id="26" name="Group 25" descr="Stopwatch.">
            <a:extLst>
              <a:ext uri="{FF2B5EF4-FFF2-40B4-BE49-F238E27FC236}">
                <a16:creationId xmlns:a16="http://schemas.microsoft.com/office/drawing/2014/main" id="{58B06E22-12B5-7499-B6B5-45AA85E88BE6}"/>
              </a:ext>
            </a:extLst>
          </p:cNvPr>
          <p:cNvGrpSpPr/>
          <p:nvPr/>
        </p:nvGrpSpPr>
        <p:grpSpPr>
          <a:xfrm>
            <a:off x="9329235" y="3187584"/>
            <a:ext cx="2008468" cy="2453695"/>
            <a:chOff x="9397337" y="3324939"/>
            <a:chExt cx="2008468" cy="2453695"/>
          </a:xfrm>
        </p:grpSpPr>
        <p:grpSp>
          <p:nvGrpSpPr>
            <p:cNvPr id="25" name="Group 24">
              <a:extLst>
                <a:ext uri="{FF2B5EF4-FFF2-40B4-BE49-F238E27FC236}">
                  <a16:creationId xmlns:a16="http://schemas.microsoft.com/office/drawing/2014/main" id="{CDC0AFF6-DB49-A92F-AFB5-CD734FABDB71}"/>
                </a:ext>
              </a:extLst>
            </p:cNvPr>
            <p:cNvGrpSpPr/>
            <p:nvPr/>
          </p:nvGrpSpPr>
          <p:grpSpPr>
            <a:xfrm>
              <a:off x="9397337" y="3324939"/>
              <a:ext cx="2008468" cy="2453695"/>
              <a:chOff x="9397337" y="3324939"/>
              <a:chExt cx="2008468" cy="2453695"/>
            </a:xfrm>
          </p:grpSpPr>
          <p:pic>
            <p:nvPicPr>
              <p:cNvPr id="23" name="Picture 22" descr="A picture containing clock&#10;&#10;Description automatically generated">
                <a:extLst>
                  <a:ext uri="{FF2B5EF4-FFF2-40B4-BE49-F238E27FC236}">
                    <a16:creationId xmlns:a16="http://schemas.microsoft.com/office/drawing/2014/main" id="{58831D5C-1B69-BBD3-E902-743A8A28F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7337" y="3324939"/>
                <a:ext cx="2008468" cy="2453695"/>
              </a:xfrm>
              <a:prstGeom prst="rect">
                <a:avLst/>
              </a:prstGeom>
            </p:spPr>
          </p:pic>
          <p:sp>
            <p:nvSpPr>
              <p:cNvPr id="17" name="Oval 16">
                <a:extLst>
                  <a:ext uri="{FF2B5EF4-FFF2-40B4-BE49-F238E27FC236}">
                    <a16:creationId xmlns:a16="http://schemas.microsoft.com/office/drawing/2014/main" id="{ADA6B431-BAA1-5F02-255F-76E5D0F3F5BF}"/>
                  </a:ext>
                </a:extLst>
              </p:cNvPr>
              <p:cNvSpPr/>
              <p:nvPr/>
            </p:nvSpPr>
            <p:spPr>
              <a:xfrm>
                <a:off x="9575414" y="3944204"/>
                <a:ext cx="1652314" cy="1652314"/>
              </a:xfrm>
              <a:prstGeom prst="ellipse">
                <a:avLst/>
              </a:prstGeom>
              <a:solidFill>
                <a:schemeClr val="bg2">
                  <a:lumMod val="20000"/>
                  <a:lumOff val="80000"/>
                  <a:alpha val="753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3BA43B24-C87C-A828-0C5F-351AF219ACCD}"/>
                </a:ext>
              </a:extLst>
            </p:cNvPr>
            <p:cNvSpPr txBox="1"/>
            <p:nvPr/>
          </p:nvSpPr>
          <p:spPr>
            <a:xfrm>
              <a:off x="9842599" y="4169598"/>
              <a:ext cx="1125629" cy="1246495"/>
            </a:xfrm>
            <a:prstGeom prst="rect">
              <a:avLst/>
            </a:prstGeom>
            <a:noFill/>
          </p:spPr>
          <p:txBody>
            <a:bodyPr wrap="none" rtlCol="0">
              <a:spAutoFit/>
            </a:bodyPr>
            <a:lstStyle/>
            <a:p>
              <a:pPr algn="ctr">
                <a:lnSpc>
                  <a:spcPts val="1800"/>
                </a:lnSpc>
              </a:pPr>
              <a:r>
                <a:rPr lang="en-US" sz="1600" dirty="0">
                  <a:solidFill>
                    <a:schemeClr val="tx2"/>
                  </a:solidFill>
                </a:rPr>
                <a:t>Individuals</a:t>
              </a:r>
            </a:p>
            <a:p>
              <a:pPr algn="ctr">
                <a:lnSpc>
                  <a:spcPts val="1800"/>
                </a:lnSpc>
              </a:pPr>
              <a:r>
                <a:rPr lang="en-US" sz="1600" b="1" dirty="0">
                  <a:solidFill>
                    <a:schemeClr val="tx2"/>
                  </a:solidFill>
                </a:rPr>
                <a:t>30 min.</a:t>
              </a:r>
            </a:p>
            <a:p>
              <a:pPr algn="ctr">
                <a:lnSpc>
                  <a:spcPts val="1800"/>
                </a:lnSpc>
              </a:pPr>
              <a:r>
                <a:rPr lang="en-US" sz="1600" dirty="0">
                  <a:solidFill>
                    <a:schemeClr val="tx2"/>
                  </a:solidFill>
                </a:rPr>
                <a:t>•</a:t>
              </a:r>
            </a:p>
            <a:p>
              <a:pPr algn="ctr">
                <a:lnSpc>
                  <a:spcPts val="1800"/>
                </a:lnSpc>
              </a:pPr>
              <a:r>
                <a:rPr lang="en-US" sz="1600" dirty="0">
                  <a:solidFill>
                    <a:schemeClr val="tx2"/>
                  </a:solidFill>
                </a:rPr>
                <a:t>Teams</a:t>
              </a:r>
            </a:p>
            <a:p>
              <a:pPr algn="ctr">
                <a:lnSpc>
                  <a:spcPts val="1800"/>
                </a:lnSpc>
              </a:pPr>
              <a:r>
                <a:rPr lang="en-US" sz="1600" b="1" dirty="0">
                  <a:solidFill>
                    <a:schemeClr val="tx2"/>
                  </a:solidFill>
                </a:rPr>
                <a:t>45–60 min</a:t>
              </a:r>
              <a:r>
                <a:rPr lang="en-US" sz="1400" b="1" dirty="0">
                  <a:solidFill>
                    <a:schemeClr val="tx2"/>
                  </a:solidFill>
                </a:rPr>
                <a:t>.</a:t>
              </a:r>
            </a:p>
          </p:txBody>
        </p:sp>
      </p:grpSp>
    </p:spTree>
    <p:extLst>
      <p:ext uri="{BB962C8B-B14F-4D97-AF65-F5344CB8AC3E}">
        <p14:creationId xmlns:p14="http://schemas.microsoft.com/office/powerpoint/2010/main" val="418628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ssential Elements.">
            <a:extLst>
              <a:ext uri="{FF2B5EF4-FFF2-40B4-BE49-F238E27FC236}">
                <a16:creationId xmlns:a16="http://schemas.microsoft.com/office/drawing/2014/main" id="{778E561C-9B0A-9F47-851C-4B981E4359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55229" y="3241221"/>
            <a:ext cx="3276600" cy="2891691"/>
          </a:xfrm>
          <a:prstGeom prst="rect">
            <a:avLst/>
          </a:prstGeom>
        </p:spPr>
      </p:pic>
      <p:sp>
        <p:nvSpPr>
          <p:cNvPr id="4" name="Rectangle 3">
            <a:extLst>
              <a:ext uri="{FF2B5EF4-FFF2-40B4-BE49-F238E27FC236}">
                <a16:creationId xmlns:a16="http://schemas.microsoft.com/office/drawing/2014/main" id="{3581FDD7-5D43-5B9B-7D70-74DE1680A0F1}"/>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60C0623-B764-059A-2BE2-4D4F8F12DDAC}"/>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ECAEBD67-AAFD-64AD-A1B9-2BF177685D1F}"/>
              </a:ext>
            </a:extLst>
          </p:cNvPr>
          <p:cNvSpPr>
            <a:spLocks noGrp="1"/>
          </p:cNvSpPr>
          <p:nvPr>
            <p:ph type="sldNum" idx="4"/>
          </p:nvPr>
        </p:nvSpPr>
        <p:spPr/>
        <p:txBody>
          <a:bodyPr/>
          <a:lstStyle/>
          <a:p>
            <a:fld id="{00000000-1234-1234-1234-123412341234}" type="slidenum">
              <a:rPr lang="en-US"/>
              <a:pPr/>
              <a:t>4</a:t>
            </a:fld>
            <a:endParaRPr lang="en-US"/>
          </a:p>
        </p:txBody>
      </p:sp>
      <p:sp>
        <p:nvSpPr>
          <p:cNvPr id="6" name="TextBox 5">
            <a:extLst>
              <a:ext uri="{FF2B5EF4-FFF2-40B4-BE49-F238E27FC236}">
                <a16:creationId xmlns:a16="http://schemas.microsoft.com/office/drawing/2014/main" id="{A87B7612-4C4A-9032-F417-AA3DFCE8805E}"/>
              </a:ext>
            </a:extLst>
          </p:cNvPr>
          <p:cNvSpPr txBox="1"/>
          <p:nvPr/>
        </p:nvSpPr>
        <p:spPr>
          <a:xfrm>
            <a:off x="1722500" y="1055273"/>
            <a:ext cx="9697997" cy="584775"/>
          </a:xfrm>
          <a:prstGeom prst="rect">
            <a:avLst/>
          </a:prstGeom>
          <a:noFill/>
        </p:spPr>
        <p:txBody>
          <a:bodyPr wrap="square" rtlCol="0">
            <a:spAutoFit/>
          </a:bodyPr>
          <a:lstStyle/>
          <a:p>
            <a:r>
              <a:rPr lang="en-US" sz="3200" dirty="0">
                <a:solidFill>
                  <a:schemeClr val="bg1"/>
                </a:solidFill>
              </a:rPr>
              <a:t>Essential Design Features</a:t>
            </a:r>
            <a:endParaRPr lang="en-US" sz="3200" dirty="0">
              <a:solidFill>
                <a:schemeClr val="tx2"/>
              </a:solidFill>
            </a:endParaRPr>
          </a:p>
        </p:txBody>
      </p:sp>
      <p:pic>
        <p:nvPicPr>
          <p:cNvPr id="7" name="Picture 6" descr="Graphical user interface, application&#10;&#10;Description automatically generated">
            <a:extLst>
              <a:ext uri="{FF2B5EF4-FFF2-40B4-BE49-F238E27FC236}">
                <a16:creationId xmlns:a16="http://schemas.microsoft.com/office/drawing/2014/main" id="{11991515-4143-5753-EFC2-1E556822F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6150" y="2027365"/>
            <a:ext cx="3299414" cy="4334996"/>
          </a:xfrm>
          <a:prstGeom prst="rect">
            <a:avLst/>
          </a:prstGeom>
        </p:spPr>
      </p:pic>
    </p:spTree>
    <p:extLst>
      <p:ext uri="{BB962C8B-B14F-4D97-AF65-F5344CB8AC3E}">
        <p14:creationId xmlns:p14="http://schemas.microsoft.com/office/powerpoint/2010/main" val="201881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riting in a book.">
            <a:extLst>
              <a:ext uri="{FF2B5EF4-FFF2-40B4-BE49-F238E27FC236}">
                <a16:creationId xmlns:a16="http://schemas.microsoft.com/office/drawing/2014/main" id="{85E68FE6-65DF-0023-A06B-BBEE35F52912}"/>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 y="0"/>
            <a:ext cx="12191999" cy="6498771"/>
          </a:xfrm>
          <a:prstGeom prst="rect">
            <a:avLst/>
          </a:prstGeom>
          <a:solidFill>
            <a:schemeClr val="accent2">
              <a:lumMod val="20000"/>
              <a:lumOff val="80000"/>
              <a:alpha val="43000"/>
            </a:schemeClr>
          </a:solidFill>
        </p:spPr>
      </p:pic>
      <p:sp>
        <p:nvSpPr>
          <p:cNvPr id="3" name="Rectangle 2">
            <a:extLst>
              <a:ext uri="{FF2B5EF4-FFF2-40B4-BE49-F238E27FC236}">
                <a16:creationId xmlns:a16="http://schemas.microsoft.com/office/drawing/2014/main" id="{420BAF1C-9F0C-8492-5ECD-6D67D940654E}"/>
              </a:ext>
            </a:extLst>
          </p:cNvPr>
          <p:cNvSpPr/>
          <p:nvPr/>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1B5D97-197A-AD47-89C6-E4F6C370AE41}"/>
              </a:ext>
            </a:extLst>
          </p:cNvPr>
          <p:cNvSpPr/>
          <p:nvPr/>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Where are you now? </a:t>
            </a:r>
          </a:p>
          <a:p>
            <a:r>
              <a:rPr lang="en-US" sz="3200" dirty="0">
                <a:solidFill>
                  <a:schemeClr val="tx2"/>
                </a:solidFill>
              </a:rPr>
              <a:t>Journal Writing </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6.1</a:t>
            </a:r>
            <a:endParaRPr lang="en-US" sz="3600" dirty="0">
              <a:solidFill>
                <a:schemeClr val="accent6">
                  <a:lumMod val="20000"/>
                  <a:lumOff val="80000"/>
                </a:schemeClr>
              </a:solidFill>
            </a:endParaRPr>
          </a:p>
        </p:txBody>
      </p:sp>
      <p:sp>
        <p:nvSpPr>
          <p:cNvPr id="10" name="Subtitle 2">
            <a:extLst>
              <a:ext uri="{FF2B5EF4-FFF2-40B4-BE49-F238E27FC236}">
                <a16:creationId xmlns:a16="http://schemas.microsoft.com/office/drawing/2014/main" id="{BBBE493A-9FCF-C5C4-09D2-22E9AD9CD8DF}"/>
              </a:ext>
            </a:extLst>
          </p:cNvPr>
          <p:cNvSpPr txBox="1">
            <a:spLocks/>
          </p:cNvSpPr>
          <p:nvPr/>
        </p:nvSpPr>
        <p:spPr>
          <a:xfrm>
            <a:off x="1629706" y="1797582"/>
            <a:ext cx="10470145" cy="4712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80"/>
              </a:lnSpc>
              <a:spcBef>
                <a:spcPts val="1600"/>
              </a:spcBef>
              <a:buClr>
                <a:schemeClr val="accent3">
                  <a:lumMod val="75000"/>
                </a:schemeClr>
              </a:buClr>
              <a:buNone/>
            </a:pPr>
            <a:r>
              <a:rPr lang="en-US" sz="2400" dirty="0"/>
              <a:t>Reflect on these statements</a:t>
            </a:r>
            <a:r>
              <a:rPr lang="en-US" sz="2400" b="1" dirty="0"/>
              <a:t>:</a:t>
            </a:r>
          </a:p>
          <a:p>
            <a:pPr marL="347472" indent="-347472">
              <a:lnSpc>
                <a:spcPct val="100000"/>
              </a:lnSpc>
              <a:spcBef>
                <a:spcPts val="900"/>
              </a:spcBef>
              <a:buClr>
                <a:schemeClr val="accent3">
                  <a:lumMod val="75000"/>
                </a:schemeClr>
              </a:buClr>
            </a:pPr>
            <a:r>
              <a:rPr lang="en-US" sz="2400" dirty="0"/>
              <a:t>I am interested in learning more about the enabling conditions for </a:t>
            </a:r>
            <a:br>
              <a:rPr lang="en-US" sz="2400" dirty="0"/>
            </a:br>
            <a:r>
              <a:rPr lang="en-US" sz="2400" dirty="0"/>
              <a:t>curriculum-based professional learning…</a:t>
            </a:r>
          </a:p>
          <a:p>
            <a:pPr marL="347472" indent="-347472">
              <a:lnSpc>
                <a:spcPct val="100000"/>
              </a:lnSpc>
              <a:spcBef>
                <a:spcPts val="900"/>
              </a:spcBef>
              <a:buClr>
                <a:schemeClr val="accent3">
                  <a:lumMod val="75000"/>
                </a:schemeClr>
              </a:buClr>
            </a:pPr>
            <a:r>
              <a:rPr lang="en-US" sz="2400" dirty="0"/>
              <a:t>I am wondering if these conditions are supported by the system and school leaders in my own context…</a:t>
            </a:r>
          </a:p>
          <a:p>
            <a:pPr marL="347472" indent="-347472">
              <a:lnSpc>
                <a:spcPct val="100000"/>
              </a:lnSpc>
              <a:spcBef>
                <a:spcPts val="900"/>
              </a:spcBef>
              <a:buClr>
                <a:schemeClr val="accent3">
                  <a:lumMod val="75000"/>
                </a:schemeClr>
              </a:buClr>
            </a:pPr>
            <a:r>
              <a:rPr lang="en-US" sz="2400" dirty="0"/>
              <a:t>I am looking for ways to help build learning organizations that invest in </a:t>
            </a:r>
            <a:br>
              <a:rPr lang="en-US" sz="2400" dirty="0"/>
            </a:br>
            <a:r>
              <a:rPr lang="en-US" sz="2400" dirty="0"/>
              <a:t>high-quality instructional materials and support their implementation </a:t>
            </a:r>
            <a:br>
              <a:rPr lang="en-US" sz="2400" dirty="0"/>
            </a:br>
            <a:r>
              <a:rPr lang="en-US" sz="2400" dirty="0"/>
              <a:t>through curriculum-based professional learning…</a:t>
            </a:r>
          </a:p>
          <a:p>
            <a:pPr marL="347472" indent="-347472">
              <a:lnSpc>
                <a:spcPct val="100000"/>
              </a:lnSpc>
              <a:spcBef>
                <a:spcPts val="900"/>
              </a:spcBef>
              <a:buClr>
                <a:schemeClr val="accent3">
                  <a:lumMod val="75000"/>
                </a:schemeClr>
              </a:buClr>
            </a:pPr>
            <a:r>
              <a:rPr lang="en-US" sz="2400" dirty="0"/>
              <a:t>I am committed to helping system leaders and principals support teachers, contribute to a powerful vision for instruction, and enable the success of </a:t>
            </a:r>
            <a:br>
              <a:rPr lang="en-US" sz="2400" dirty="0"/>
            </a:br>
            <a:r>
              <a:rPr lang="en-US" sz="2400" dirty="0"/>
              <a:t>all students…  </a:t>
            </a:r>
          </a:p>
          <a:p>
            <a:pPr>
              <a:lnSpc>
                <a:spcPct val="120000"/>
              </a:lnSpc>
              <a:spcBef>
                <a:spcPts val="1600"/>
              </a:spcBef>
              <a:buClr>
                <a:schemeClr val="accent3">
                  <a:lumMod val="75000"/>
                </a:schemeClr>
              </a:buClr>
            </a:pPr>
            <a:endParaRPr lang="en-US" sz="2400" dirty="0"/>
          </a:p>
          <a:p>
            <a:pPr>
              <a:lnSpc>
                <a:spcPct val="120000"/>
              </a:lnSpc>
              <a:spcBef>
                <a:spcPts val="1600"/>
              </a:spcBef>
              <a:buClr>
                <a:schemeClr val="accent3">
                  <a:lumMod val="75000"/>
                </a:schemeClr>
              </a:buClr>
            </a:pPr>
            <a:endParaRPr lang="en-US" sz="2400" dirty="0"/>
          </a:p>
        </p:txBody>
      </p:sp>
      <p:sp>
        <p:nvSpPr>
          <p:cNvPr id="2" name="TextBox 1">
            <a:extLst>
              <a:ext uri="{FF2B5EF4-FFF2-40B4-BE49-F238E27FC236}">
                <a16:creationId xmlns:a16="http://schemas.microsoft.com/office/drawing/2014/main" id="{CC7A5D8B-CD44-FF5B-1EBC-21416CE51607}"/>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6.1 in the </a:t>
            </a:r>
            <a:r>
              <a:rPr lang="en-US" sz="2400" i="1" dirty="0">
                <a:solidFill>
                  <a:schemeClr val="tx2"/>
                </a:solidFill>
              </a:rPr>
              <a:t>Learning Journal </a:t>
            </a:r>
            <a:r>
              <a:rPr lang="en-US" sz="2400" dirty="0">
                <a:solidFill>
                  <a:schemeClr val="tx2"/>
                </a:solidFill>
              </a:rPr>
              <a:t>(p. 27). </a:t>
            </a:r>
          </a:p>
        </p:txBody>
      </p:sp>
    </p:spTree>
    <p:extLst>
      <p:ext uri="{BB962C8B-B14F-4D97-AF65-F5344CB8AC3E}">
        <p14:creationId xmlns:p14="http://schemas.microsoft.com/office/powerpoint/2010/main" val="53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F6475DE-1836-D0D7-FA23-B173AA036E3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33E2B02-DE45-6571-1541-C36BBF80A0E2}"/>
              </a:ext>
            </a:extLst>
          </p:cNvPr>
          <p:cNvSpPr txBox="1"/>
          <p:nvPr/>
        </p:nvSpPr>
        <p:spPr>
          <a:xfrm>
            <a:off x="1722500" y="1055273"/>
            <a:ext cx="9697997" cy="584775"/>
          </a:xfrm>
          <a:prstGeom prst="rect">
            <a:avLst/>
          </a:prstGeom>
          <a:noFill/>
        </p:spPr>
        <p:txBody>
          <a:bodyPr wrap="square" rtlCol="0">
            <a:spAutoFit/>
          </a:bodyPr>
          <a:lstStyle/>
          <a:p>
            <a:r>
              <a:rPr lang="en-US" sz="3200" dirty="0">
                <a:solidFill>
                  <a:schemeClr val="bg1"/>
                </a:solidFill>
              </a:rPr>
              <a:t>Essential Enabling Conditions</a:t>
            </a:r>
          </a:p>
        </p:txBody>
      </p:sp>
      <p:sp>
        <p:nvSpPr>
          <p:cNvPr id="8" name="TextBox 7">
            <a:extLst>
              <a:ext uri="{FF2B5EF4-FFF2-40B4-BE49-F238E27FC236}">
                <a16:creationId xmlns:a16="http://schemas.microsoft.com/office/drawing/2014/main" id="{EE251BF5-09A1-2775-8170-83A9EC05D594}"/>
              </a:ext>
            </a:extLst>
          </p:cNvPr>
          <p:cNvSpPr txBox="1"/>
          <p:nvPr/>
        </p:nvSpPr>
        <p:spPr>
          <a:xfrm>
            <a:off x="3096639" y="2203922"/>
            <a:ext cx="8722395" cy="3539430"/>
          </a:xfrm>
          <a:prstGeom prst="rect">
            <a:avLst/>
          </a:prstGeom>
          <a:noFill/>
        </p:spPr>
        <p:txBody>
          <a:bodyPr wrap="square" rtlCol="0">
            <a:spAutoFit/>
          </a:bodyPr>
          <a:lstStyle/>
          <a:p>
            <a:pPr>
              <a:lnSpc>
                <a:spcPct val="120000"/>
              </a:lnSpc>
              <a:spcBef>
                <a:spcPts val="2400"/>
              </a:spcBef>
            </a:pPr>
            <a:r>
              <a:rPr lang="en-US" sz="2000" b="1" dirty="0">
                <a:solidFill>
                  <a:schemeClr val="tx2"/>
                </a:solidFill>
              </a:rPr>
              <a:t>Leadership: </a:t>
            </a:r>
            <a:r>
              <a:rPr lang="en-US" sz="2000" dirty="0">
                <a:solidFill>
                  <a:schemeClr val="tx2"/>
                </a:solidFill>
              </a:rPr>
              <a:t>Commits district, school, and teacher leaders to a shared vision for learning and instruction that applies to both students and adults, creates a culture of respect, and supports necessary risk-taking for curriculum implementation.</a:t>
            </a:r>
          </a:p>
          <a:p>
            <a:pPr>
              <a:lnSpc>
                <a:spcPct val="120000"/>
              </a:lnSpc>
              <a:spcBef>
                <a:spcPts val="2400"/>
              </a:spcBef>
            </a:pPr>
            <a:r>
              <a:rPr lang="en-US" sz="2000" b="1" dirty="0">
                <a:solidFill>
                  <a:schemeClr val="tx2"/>
                </a:solidFill>
              </a:rPr>
              <a:t>Resources: </a:t>
            </a:r>
            <a:r>
              <a:rPr lang="en-US" sz="2000" dirty="0">
                <a:solidFill>
                  <a:schemeClr val="tx2"/>
                </a:solidFill>
              </a:rPr>
              <a:t>Ensures that schools have adequate time, funding, access to experts, high-quality standards-aligned instructional materials, and assessments, along with the professional learning materials needed for sustainable implementation.</a:t>
            </a:r>
          </a:p>
          <a:p>
            <a:pPr>
              <a:spcBef>
                <a:spcPts val="2400"/>
              </a:spcBef>
            </a:pPr>
            <a:r>
              <a:rPr lang="en-US" sz="2000" b="1" dirty="0">
                <a:solidFill>
                  <a:schemeClr val="tx2"/>
                </a:solidFill>
              </a:rPr>
              <a:t>Coherence: </a:t>
            </a:r>
            <a:r>
              <a:rPr lang="en-US" sz="2000" dirty="0">
                <a:solidFill>
                  <a:schemeClr val="tx2"/>
                </a:solidFill>
              </a:rPr>
              <a:t>Aligns system and school policies, priorities, practices, and curriculum to a shared vision of learning and teaching.</a:t>
            </a:r>
          </a:p>
        </p:txBody>
      </p:sp>
      <p:pic>
        <p:nvPicPr>
          <p:cNvPr id="3" name="Picture 2" descr="A blue sign with white text&#10;&#10;Description automatically generated with low confidence">
            <a:extLst>
              <a:ext uri="{FF2B5EF4-FFF2-40B4-BE49-F238E27FC236}">
                <a16:creationId xmlns:a16="http://schemas.microsoft.com/office/drawing/2014/main" id="{D35E23E3-557A-E6F0-44BF-A50059311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0995" y="2312569"/>
            <a:ext cx="879676" cy="897902"/>
          </a:xfrm>
          <a:prstGeom prst="rect">
            <a:avLst/>
          </a:prstGeom>
          <a:effectLst>
            <a:outerShdw blurRad="203200" dist="190500" dir="8100000" algn="tr" rotWithShape="0">
              <a:prstClr val="black">
                <a:alpha val="40000"/>
              </a:prstClr>
            </a:outerShdw>
          </a:effectLst>
        </p:spPr>
      </p:pic>
      <p:pic>
        <p:nvPicPr>
          <p:cNvPr id="4" name="Picture 3" descr="A blue sign with white text&#10;&#10;Description automatically generated with low confidence">
            <a:extLst>
              <a:ext uri="{FF2B5EF4-FFF2-40B4-BE49-F238E27FC236}">
                <a16:creationId xmlns:a16="http://schemas.microsoft.com/office/drawing/2014/main" id="{296D970A-7929-621D-1301-34D5296E0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32481" y="5086385"/>
            <a:ext cx="891251" cy="897902"/>
          </a:xfrm>
          <a:prstGeom prst="rect">
            <a:avLst/>
          </a:prstGeom>
          <a:effectLst>
            <a:outerShdw blurRad="203200" dist="190500" dir="8100000" algn="tr" rotWithShape="0">
              <a:prstClr val="black">
                <a:alpha val="40000"/>
              </a:prstClr>
            </a:outerShdw>
          </a:effectLst>
        </p:spPr>
      </p:pic>
      <p:pic>
        <p:nvPicPr>
          <p:cNvPr id="6" name="Picture 5" descr="A blue sign with white text&#10;&#10;Description automatically generated with low confidence">
            <a:extLst>
              <a:ext uri="{FF2B5EF4-FFF2-40B4-BE49-F238E27FC236}">
                <a16:creationId xmlns:a16="http://schemas.microsoft.com/office/drawing/2014/main" id="{D7B1E6D3-30AD-5A33-E37D-7083BAC0FB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45436" y="3721793"/>
            <a:ext cx="879676" cy="897902"/>
          </a:xfrm>
          <a:prstGeom prst="rect">
            <a:avLst/>
          </a:prstGeom>
          <a:effectLst>
            <a:outerShdw blurRad="203200" dist="190500" dir="8100000" algn="tr" rotWithShape="0">
              <a:prstClr val="black">
                <a:alpha val="40000"/>
              </a:prstClr>
            </a:outerShdw>
          </a:effectLst>
        </p:spPr>
      </p:pic>
    </p:spTree>
    <p:extLst>
      <p:ext uri="{BB962C8B-B14F-4D97-AF65-F5344CB8AC3E}">
        <p14:creationId xmlns:p14="http://schemas.microsoft.com/office/powerpoint/2010/main" val="134437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Recognizing Essential Elements in Practice</a:t>
            </a:r>
          </a:p>
          <a:p>
            <a:r>
              <a:rPr lang="en-US" sz="3200" dirty="0">
                <a:solidFill>
                  <a:schemeClr val="tx2"/>
                </a:solidFill>
              </a:rPr>
              <a:t>Learning from Charlotte-Mecklenburg Schools</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6.2</a:t>
            </a:r>
            <a:endParaRPr lang="en-US" sz="3600" dirty="0">
              <a:solidFill>
                <a:schemeClr val="accent6">
                  <a:lumMod val="20000"/>
                  <a:lumOff val="80000"/>
                </a:schemeClr>
              </a:solidFill>
            </a:endParaRPr>
          </a:p>
        </p:txBody>
      </p:sp>
      <p:sp>
        <p:nvSpPr>
          <p:cNvPr id="3" name="TextBox 2">
            <a:extLst>
              <a:ext uri="{FF2B5EF4-FFF2-40B4-BE49-F238E27FC236}">
                <a16:creationId xmlns:a16="http://schemas.microsoft.com/office/drawing/2014/main" id="{0B3EB667-416D-B0DB-D58A-57E1DD01CD77}"/>
              </a:ext>
            </a:extLst>
          </p:cNvPr>
          <p:cNvSpPr txBox="1"/>
          <p:nvPr/>
        </p:nvSpPr>
        <p:spPr>
          <a:xfrm>
            <a:off x="5964200" y="2110219"/>
            <a:ext cx="5934876" cy="2769989"/>
          </a:xfrm>
          <a:prstGeom prst="rect">
            <a:avLst/>
          </a:prstGeom>
          <a:noFill/>
        </p:spPr>
        <p:txBody>
          <a:bodyPr wrap="square" rtlCol="0">
            <a:spAutoFit/>
          </a:bodyPr>
          <a:lstStyle/>
          <a:p>
            <a:pPr marL="347472" lvl="0" indent="-347472">
              <a:spcBef>
                <a:spcPts val="1800"/>
              </a:spcBef>
              <a:buClr>
                <a:schemeClr val="accent3">
                  <a:lumMod val="75000"/>
                </a:schemeClr>
              </a:buClr>
              <a:buFont typeface="Arial" panose="020B0604020202020204" pitchFamily="34" charset="0"/>
              <a:buChar char="•"/>
            </a:pPr>
            <a:r>
              <a:rPr lang="en-US" sz="2400" dirty="0">
                <a:solidFill>
                  <a:schemeClr val="tx2"/>
                </a:solidFill>
                <a:cs typeface="Futura Medium" panose="020B0602020204020303" pitchFamily="34" charset="-79"/>
              </a:rPr>
              <a:t>While listening, record examples of </a:t>
            </a:r>
            <a:br>
              <a:rPr lang="en-US" sz="2400" dirty="0">
                <a:solidFill>
                  <a:schemeClr val="tx2"/>
                </a:solidFill>
                <a:cs typeface="Futura Medium" panose="020B0602020204020303" pitchFamily="34" charset="-79"/>
              </a:rPr>
            </a:br>
            <a:r>
              <a:rPr lang="en-US" sz="2400" dirty="0">
                <a:solidFill>
                  <a:schemeClr val="tx2"/>
                </a:solidFill>
                <a:cs typeface="Futura Medium" panose="020B0602020204020303" pitchFamily="34" charset="-79"/>
              </a:rPr>
              <a:t>“The Essential Elements” in action. </a:t>
            </a:r>
          </a:p>
          <a:p>
            <a:pPr marL="347472" lvl="0" indent="-347472">
              <a:spcBef>
                <a:spcPts val="1800"/>
              </a:spcBef>
              <a:buClr>
                <a:schemeClr val="accent3">
                  <a:lumMod val="75000"/>
                </a:schemeClr>
              </a:buClr>
              <a:buFont typeface="Arial" panose="020B0604020202020204" pitchFamily="34" charset="0"/>
              <a:buChar char="•"/>
            </a:pPr>
            <a:r>
              <a:rPr lang="en-US" sz="2400" dirty="0">
                <a:solidFill>
                  <a:schemeClr val="tx2"/>
                </a:solidFill>
                <a:cs typeface="Futura Medium" panose="020B0602020204020303" pitchFamily="34" charset="-79"/>
              </a:rPr>
              <a:t>Following the audio, record wonderings and questions. </a:t>
            </a:r>
          </a:p>
          <a:p>
            <a:pPr marL="347472" lvl="0" indent="-347472">
              <a:spcBef>
                <a:spcPts val="1800"/>
              </a:spcBef>
              <a:buClr>
                <a:schemeClr val="accent3">
                  <a:lumMod val="75000"/>
                </a:schemeClr>
              </a:buClr>
              <a:buFont typeface="Arial" panose="020B0604020202020204" pitchFamily="34" charset="0"/>
              <a:buChar char="•"/>
            </a:pPr>
            <a:r>
              <a:rPr lang="en-US" sz="2400" dirty="0">
                <a:solidFill>
                  <a:schemeClr val="tx2"/>
                </a:solidFill>
                <a:cs typeface="Futura Medium" panose="020B0602020204020303" pitchFamily="34" charset="-79"/>
              </a:rPr>
              <a:t>Share your findings with your learning team members. </a:t>
            </a:r>
          </a:p>
        </p:txBody>
      </p:sp>
      <p:sp>
        <p:nvSpPr>
          <p:cNvPr id="2" name="TextBox 1">
            <a:extLst>
              <a:ext uri="{FF2B5EF4-FFF2-40B4-BE49-F238E27FC236}">
                <a16:creationId xmlns:a16="http://schemas.microsoft.com/office/drawing/2014/main" id="{28E3A269-D6A8-C121-F7BD-74A90D5A3305}"/>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6.2 in the </a:t>
            </a:r>
            <a:r>
              <a:rPr lang="en-US" sz="2400" i="1" dirty="0">
                <a:solidFill>
                  <a:schemeClr val="tx2"/>
                </a:solidFill>
              </a:rPr>
              <a:t>Learning Journal </a:t>
            </a:r>
            <a:r>
              <a:rPr lang="en-US" sz="2400" dirty="0">
                <a:solidFill>
                  <a:schemeClr val="tx2"/>
                </a:solidFill>
              </a:rPr>
              <a:t>(p. 28). </a:t>
            </a:r>
          </a:p>
        </p:txBody>
      </p:sp>
      <p:sp>
        <p:nvSpPr>
          <p:cNvPr id="4" name="TextBox 3">
            <a:extLst>
              <a:ext uri="{FF2B5EF4-FFF2-40B4-BE49-F238E27FC236}">
                <a16:creationId xmlns:a16="http://schemas.microsoft.com/office/drawing/2014/main" id="{99D53BF7-40D8-8CE7-C219-C0898DA1C496}"/>
              </a:ext>
            </a:extLst>
          </p:cNvPr>
          <p:cNvSpPr txBox="1"/>
          <p:nvPr/>
        </p:nvSpPr>
        <p:spPr>
          <a:xfrm>
            <a:off x="1629706" y="2110219"/>
            <a:ext cx="4022949" cy="2677656"/>
          </a:xfrm>
          <a:prstGeom prst="rect">
            <a:avLst/>
          </a:prstGeom>
          <a:noFill/>
        </p:spPr>
        <p:txBody>
          <a:bodyPr wrap="square" rtlCol="0">
            <a:spAutoFit/>
          </a:bodyPr>
          <a:lstStyle/>
          <a:p>
            <a:r>
              <a:rPr lang="en-US" sz="2400">
                <a:solidFill>
                  <a:schemeClr val="tx2"/>
                </a:solidFill>
              </a:rPr>
              <a:t>Brian Kingsley is the Chief Academic Officer at Charlotte-Mecklenburg Schools in North Carolina. </a:t>
            </a:r>
            <a:r>
              <a:rPr lang="en-US" sz="2400" b="1">
                <a:solidFill>
                  <a:schemeClr val="accent4"/>
                </a:solidFill>
              </a:rPr>
              <a:t>Listen while Brian discusses </a:t>
            </a:r>
            <a:r>
              <a:rPr lang="en-US" sz="2400">
                <a:solidFill>
                  <a:schemeClr val="tx2"/>
                </a:solidFill>
              </a:rPr>
              <a:t>professional learning and how it benefits the teachers and students.</a:t>
            </a:r>
          </a:p>
        </p:txBody>
      </p:sp>
      <p:pic>
        <p:nvPicPr>
          <p:cNvPr id="5" name="BrianKingsley3">
            <a:hlinkClick r:id="" action="ppaction://media"/>
            <a:extLst>
              <a:ext uri="{FF2B5EF4-FFF2-40B4-BE49-F238E27FC236}">
                <a16:creationId xmlns:a16="http://schemas.microsoft.com/office/drawing/2014/main" id="{DECD75DC-994E-C018-07BF-992420648E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308196" y="4880208"/>
            <a:ext cx="765040" cy="765040"/>
          </a:xfrm>
          <a:prstGeom prst="rect">
            <a:avLst/>
          </a:prstGeom>
        </p:spPr>
      </p:pic>
    </p:spTree>
    <p:extLst>
      <p:ext uri="{BB962C8B-B14F-4D97-AF65-F5344CB8AC3E}">
        <p14:creationId xmlns:p14="http://schemas.microsoft.com/office/powerpoint/2010/main" val="389415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641C93A-B4D3-5F72-572D-9DCED6A1712A}"/>
              </a:ext>
            </a:extLst>
          </p:cNvPr>
          <p:cNvSpPr txBox="1"/>
          <p:nvPr/>
        </p:nvSpPr>
        <p:spPr>
          <a:xfrm>
            <a:off x="1629706" y="2113455"/>
            <a:ext cx="6970955" cy="3354765"/>
          </a:xfrm>
          <a:prstGeom prst="rect">
            <a:avLst/>
          </a:prstGeom>
          <a:noFill/>
        </p:spPr>
        <p:txBody>
          <a:bodyPr wrap="square" rtlCol="0">
            <a:spAutoFit/>
          </a:bodyPr>
          <a:lstStyle/>
          <a:p>
            <a:pPr marL="342900" indent="-342900">
              <a:buClr>
                <a:schemeClr val="accent3">
                  <a:lumMod val="75000"/>
                </a:schemeClr>
              </a:buClr>
              <a:buFont typeface="Arial" panose="020B0604020202020204" pitchFamily="34" charset="0"/>
              <a:buChar char="•"/>
            </a:pPr>
            <a:r>
              <a:rPr lang="en-US" sz="2400" dirty="0">
                <a:solidFill>
                  <a:schemeClr val="tx2"/>
                </a:solidFill>
              </a:rPr>
              <a:t>Study the next three slides:</a:t>
            </a:r>
          </a:p>
          <a:p>
            <a:pPr marL="891540" indent="-342900">
              <a:buClr>
                <a:schemeClr val="accent3">
                  <a:lumMod val="75000"/>
                </a:schemeClr>
              </a:buClr>
              <a:buFont typeface="Arial" panose="020B0604020202020204" pitchFamily="34" charset="0"/>
              <a:buChar char="•"/>
            </a:pPr>
            <a:r>
              <a:rPr lang="en-US" sz="2400" dirty="0">
                <a:solidFill>
                  <a:schemeClr val="tx2"/>
                </a:solidFill>
              </a:rPr>
              <a:t>Putting Leadership to Work</a:t>
            </a:r>
          </a:p>
          <a:p>
            <a:pPr marL="891540" indent="-342900">
              <a:buClr>
                <a:schemeClr val="accent3">
                  <a:lumMod val="75000"/>
                </a:schemeClr>
              </a:buClr>
              <a:buFont typeface="Arial" panose="020B0604020202020204" pitchFamily="34" charset="0"/>
              <a:buChar char="•"/>
            </a:pPr>
            <a:r>
              <a:rPr lang="en-US" sz="2400" dirty="0">
                <a:solidFill>
                  <a:schemeClr val="tx2"/>
                </a:solidFill>
              </a:rPr>
              <a:t>Putting Resources to Work</a:t>
            </a:r>
          </a:p>
          <a:p>
            <a:pPr marL="891540" indent="-342900">
              <a:buClr>
                <a:schemeClr val="accent3">
                  <a:lumMod val="75000"/>
                </a:schemeClr>
              </a:buClr>
              <a:buFont typeface="Arial" panose="020B0604020202020204" pitchFamily="34" charset="0"/>
              <a:buChar char="•"/>
            </a:pPr>
            <a:r>
              <a:rPr lang="en-US" sz="2400" dirty="0">
                <a:solidFill>
                  <a:schemeClr val="tx2"/>
                </a:solidFill>
              </a:rPr>
              <a:t>Putting Coherence to Work</a:t>
            </a:r>
          </a:p>
          <a:p>
            <a:pPr marL="347472" indent="-342900">
              <a:spcBef>
                <a:spcPts val="1200"/>
              </a:spcBef>
              <a:buClr>
                <a:schemeClr val="accent3">
                  <a:lumMod val="75000"/>
                </a:schemeClr>
              </a:buClr>
              <a:buFont typeface="Arial" panose="020B0604020202020204" pitchFamily="34" charset="0"/>
              <a:buChar char="•"/>
            </a:pPr>
            <a:r>
              <a:rPr lang="en-US" sz="2400" dirty="0">
                <a:solidFill>
                  <a:schemeClr val="tx2"/>
                </a:solidFill>
              </a:rPr>
              <a:t>Record in your </a:t>
            </a:r>
            <a:r>
              <a:rPr lang="en-US" sz="2400" i="1" dirty="0">
                <a:solidFill>
                  <a:schemeClr val="tx2"/>
                </a:solidFill>
              </a:rPr>
              <a:t>Learning Journal </a:t>
            </a:r>
            <a:r>
              <a:rPr lang="en-US" sz="2400" dirty="0">
                <a:solidFill>
                  <a:schemeClr val="tx2"/>
                </a:solidFill>
              </a:rPr>
              <a:t>actions that are currently part of your own work and opportunities for expanding them. </a:t>
            </a:r>
          </a:p>
          <a:p>
            <a:pPr marL="347472" indent="-342900">
              <a:spcBef>
                <a:spcPts val="1200"/>
              </a:spcBef>
              <a:buClr>
                <a:schemeClr val="accent3">
                  <a:lumMod val="75000"/>
                </a:schemeClr>
              </a:buClr>
              <a:buFont typeface="Arial" panose="020B0604020202020204" pitchFamily="34" charset="0"/>
              <a:buChar char="•"/>
            </a:pPr>
            <a:r>
              <a:rPr lang="en-US" sz="2400" dirty="0">
                <a:solidFill>
                  <a:schemeClr val="tx2"/>
                </a:solidFill>
              </a:rPr>
              <a:t>Learning teams: Discuss your observations. </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6.3</a:t>
            </a:r>
            <a:endParaRPr lang="en-US" sz="3600" dirty="0">
              <a:solidFill>
                <a:schemeClr val="accent6">
                  <a:lumMod val="20000"/>
                  <a:lumOff val="80000"/>
                </a:schemeClr>
              </a:solidFill>
            </a:endParaRPr>
          </a:p>
        </p:txBody>
      </p:sp>
      <p:sp>
        <p:nvSpPr>
          <p:cNvPr id="9" name="TextBox 8">
            <a:extLst>
              <a:ext uri="{FF2B5EF4-FFF2-40B4-BE49-F238E27FC236}">
                <a16:creationId xmlns:a16="http://schemas.microsoft.com/office/drawing/2014/main" id="{9C6DE05F-4011-FE86-40DA-A808E6DB647D}"/>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6.3 in the </a:t>
            </a:r>
            <a:r>
              <a:rPr lang="en-US" sz="2400" i="1" dirty="0">
                <a:solidFill>
                  <a:schemeClr val="tx2"/>
                </a:solidFill>
              </a:rPr>
              <a:t>Learning Journal </a:t>
            </a:r>
            <a:r>
              <a:rPr lang="en-US" sz="2400" dirty="0">
                <a:solidFill>
                  <a:schemeClr val="tx2"/>
                </a:solidFill>
              </a:rPr>
              <a:t>(p. 28). </a:t>
            </a:r>
          </a:p>
        </p:txBody>
      </p:sp>
      <p:sp>
        <p:nvSpPr>
          <p:cNvPr id="10" name="TextBox 9">
            <a:extLst>
              <a:ext uri="{FF2B5EF4-FFF2-40B4-BE49-F238E27FC236}">
                <a16:creationId xmlns:a16="http://schemas.microsoft.com/office/drawing/2014/main" id="{32DBB989-2404-F861-2248-965DF0E704B9}"/>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Putting Essential Elements to Work</a:t>
            </a:r>
          </a:p>
          <a:p>
            <a:r>
              <a:rPr lang="en-US" sz="3200" dirty="0">
                <a:solidFill>
                  <a:schemeClr val="tx2"/>
                </a:solidFill>
              </a:rPr>
              <a:t>Examining Your Practice</a:t>
            </a:r>
          </a:p>
        </p:txBody>
      </p:sp>
      <p:pic>
        <p:nvPicPr>
          <p:cNvPr id="12" name="Picture 11" descr="A group of teachers at a table.">
            <a:extLst>
              <a:ext uri="{FF2B5EF4-FFF2-40B4-BE49-F238E27FC236}">
                <a16:creationId xmlns:a16="http://schemas.microsoft.com/office/drawing/2014/main" id="{F3FA840C-DA9F-4868-2FC4-91BC3CD907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21238" y="982317"/>
            <a:ext cx="2682112" cy="2446683"/>
          </a:xfrm>
          <a:prstGeom prst="rect">
            <a:avLst/>
          </a:prstGeom>
          <a:solidFill>
            <a:schemeClr val="bg1"/>
          </a:solidFill>
        </p:spPr>
      </p:pic>
      <p:pic>
        <p:nvPicPr>
          <p:cNvPr id="14" name="Picture 13" descr="A teacher talking to another teacher.">
            <a:extLst>
              <a:ext uri="{FF2B5EF4-FFF2-40B4-BE49-F238E27FC236}">
                <a16:creationId xmlns:a16="http://schemas.microsoft.com/office/drawing/2014/main" id="{6804E410-B7D4-0CA7-7740-22C4D33A34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21238" y="3672979"/>
            <a:ext cx="2647688" cy="2646652"/>
          </a:xfrm>
          <a:prstGeom prst="rect">
            <a:avLst/>
          </a:prstGeom>
          <a:solidFill>
            <a:schemeClr val="bg1"/>
          </a:solidFill>
        </p:spPr>
      </p:pic>
    </p:spTree>
    <p:extLst>
      <p:ext uri="{BB962C8B-B14F-4D97-AF65-F5344CB8AC3E}">
        <p14:creationId xmlns:p14="http://schemas.microsoft.com/office/powerpoint/2010/main" val="11140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ue sign with white text&#10;&#10;Description automatically generated with low confidence">
            <a:extLst>
              <a:ext uri="{FF2B5EF4-FFF2-40B4-BE49-F238E27FC236}">
                <a16:creationId xmlns:a16="http://schemas.microsoft.com/office/drawing/2014/main" id="{A616F77E-990E-FA84-F16F-70D34E17CE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245" y="330265"/>
            <a:ext cx="879676" cy="897902"/>
          </a:xfrm>
          <a:prstGeom prst="rect">
            <a:avLst/>
          </a:prstGeom>
          <a:effectLst>
            <a:outerShdw blurRad="203200" dist="190500" dir="8100000" algn="tr" rotWithShape="0">
              <a:prstClr val="black">
                <a:alpha val="40000"/>
              </a:prstClr>
            </a:outerShdw>
          </a:effectLst>
        </p:spPr>
      </p:pic>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191967"/>
            <a:ext cx="9697997" cy="584775"/>
          </a:xfrm>
          <a:prstGeom prst="rect">
            <a:avLst/>
          </a:prstGeom>
          <a:noFill/>
        </p:spPr>
        <p:txBody>
          <a:bodyPr wrap="square" rtlCol="0">
            <a:spAutoFit/>
          </a:bodyPr>
          <a:lstStyle/>
          <a:p>
            <a:r>
              <a:rPr lang="en-US" sz="3200" dirty="0">
                <a:solidFill>
                  <a:schemeClr val="bg1"/>
                </a:solidFill>
              </a:rPr>
              <a:t>Putting Leadership to Work</a:t>
            </a:r>
            <a:endParaRPr lang="en-US" sz="3200" dirty="0">
              <a:solidFill>
                <a:schemeClr val="tx2"/>
              </a:solidFill>
            </a:endParaRPr>
          </a:p>
        </p:txBody>
      </p:sp>
      <p:graphicFrame>
        <p:nvGraphicFramePr>
          <p:cNvPr id="5" name="Table 7">
            <a:extLst>
              <a:ext uri="{FF2B5EF4-FFF2-40B4-BE49-F238E27FC236}">
                <a16:creationId xmlns:a16="http://schemas.microsoft.com/office/drawing/2014/main" id="{B1E53188-9AE7-1E7F-D349-295C2EC8971D}"/>
              </a:ext>
            </a:extLst>
          </p:cNvPr>
          <p:cNvGraphicFramePr>
            <a:graphicFrameLocks noGrp="1"/>
          </p:cNvGraphicFramePr>
          <p:nvPr>
            <p:extLst>
              <p:ext uri="{D42A27DB-BD31-4B8C-83A1-F6EECF244321}">
                <p14:modId xmlns:p14="http://schemas.microsoft.com/office/powerpoint/2010/main" val="4093317620"/>
              </p:ext>
            </p:extLst>
          </p:nvPr>
        </p:nvGraphicFramePr>
        <p:xfrm>
          <a:off x="1688660" y="1270208"/>
          <a:ext cx="10198539" cy="4317583"/>
        </p:xfrm>
        <a:graphic>
          <a:graphicData uri="http://schemas.openxmlformats.org/drawingml/2006/table">
            <a:tbl>
              <a:tblPr>
                <a:tableStyleId>{5C22544A-7EE6-4342-B048-85BDC9FD1C3A}</a:tableStyleId>
              </a:tblPr>
              <a:tblGrid>
                <a:gridCol w="3161636">
                  <a:extLst>
                    <a:ext uri="{9D8B030D-6E8A-4147-A177-3AD203B41FA5}">
                      <a16:colId xmlns:a16="http://schemas.microsoft.com/office/drawing/2014/main" val="2129186880"/>
                    </a:ext>
                  </a:extLst>
                </a:gridCol>
                <a:gridCol w="3432313">
                  <a:extLst>
                    <a:ext uri="{9D8B030D-6E8A-4147-A177-3AD203B41FA5}">
                      <a16:colId xmlns:a16="http://schemas.microsoft.com/office/drawing/2014/main" val="1364120386"/>
                    </a:ext>
                  </a:extLst>
                </a:gridCol>
                <a:gridCol w="3604590">
                  <a:extLst>
                    <a:ext uri="{9D8B030D-6E8A-4147-A177-3AD203B41FA5}">
                      <a16:colId xmlns:a16="http://schemas.microsoft.com/office/drawing/2014/main" val="3239519207"/>
                    </a:ext>
                  </a:extLst>
                </a:gridCol>
              </a:tblGrid>
              <a:tr h="568543">
                <a:tc>
                  <a:txBody>
                    <a:bodyPr/>
                    <a:lstStyle/>
                    <a:p>
                      <a:r>
                        <a:rPr lang="en-US" sz="2400" b="0" dirty="0">
                          <a:solidFill>
                            <a:schemeClr val="bg1"/>
                          </a:solidFill>
                        </a:rPr>
                        <a:t>Leaders are learners</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Knowledge is constructed</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A shared vision</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922100"/>
                  </a:ext>
                </a:extLst>
              </a:tr>
              <a:tr h="2409607">
                <a:tc>
                  <a:txBody>
                    <a:bodyPr/>
                    <a:lstStyle/>
                    <a:p>
                      <a:pPr marL="0" indent="0">
                        <a:lnSpc>
                          <a:spcPct val="100000"/>
                        </a:lnSpc>
                        <a:buClr>
                          <a:srgbClr val="20386D"/>
                        </a:buClr>
                        <a:buFont typeface="Wingdings" pitchFamily="2" charset="2"/>
                        <a:buNone/>
                      </a:pPr>
                      <a:r>
                        <a:rPr lang="en-US" sz="2000" dirty="0">
                          <a:solidFill>
                            <a:schemeClr val="tx2"/>
                          </a:solidFill>
                        </a:rPr>
                        <a:t>Leaders don’t have all the answers; rather, they are continuously learning alongside their colleagues and teachers. They model learning activities such as listening, questioning, and reflecting with colleagues, and their decisions </a:t>
                      </a:r>
                      <a:br>
                        <a:rPr lang="en-US" sz="2000" dirty="0">
                          <a:solidFill>
                            <a:schemeClr val="tx2"/>
                          </a:solidFill>
                        </a:rPr>
                      </a:br>
                      <a:r>
                        <a:rPr lang="en-US" sz="2000" dirty="0">
                          <a:solidFill>
                            <a:schemeClr val="tx2"/>
                          </a:solidFill>
                        </a:rPr>
                        <a:t>prioritize support for teacher learning.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ct val="100000"/>
                        </a:lnSpc>
                        <a:buClr>
                          <a:srgbClr val="20386D"/>
                        </a:buClr>
                        <a:buFont typeface="Wingdings" pitchFamily="2" charset="2"/>
                        <a:buNone/>
                      </a:pPr>
                      <a:r>
                        <a:rPr lang="en-US" sz="2000" dirty="0">
                          <a:solidFill>
                            <a:schemeClr val="tx2"/>
                          </a:solidFill>
                        </a:rPr>
                        <a:t>The process of learning is ongoing, as leaders and other adults build institutional and individual knowledge together. Leaders facilitate and listen as others share past and current practices. They build trusting relationships that support honest, forward-looking reflection. These conversations create shared meanings and new habits and beliefs.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2000" dirty="0">
                          <a:solidFill>
                            <a:schemeClr val="tx2"/>
                          </a:solidFill>
                        </a:rPr>
                        <a:t>Rooted in shared ideas and understanding, leadership transcends individual titles </a:t>
                      </a:r>
                      <a:br>
                        <a:rPr lang="en-US" sz="2000" dirty="0">
                          <a:solidFill>
                            <a:schemeClr val="tx2"/>
                          </a:solidFill>
                        </a:rPr>
                      </a:br>
                      <a:r>
                        <a:rPr lang="en-US" sz="2000" dirty="0">
                          <a:solidFill>
                            <a:schemeClr val="tx2"/>
                          </a:solidFill>
                        </a:rPr>
                        <a:t>or roles. Through reflection, listening, study, and collaborative goal setting, teachers, coaches, and principals build a vision that guides professional learning and </a:t>
                      </a:r>
                      <a:br>
                        <a:rPr lang="en-US" sz="2000" dirty="0">
                          <a:solidFill>
                            <a:schemeClr val="tx2"/>
                          </a:solidFill>
                        </a:rPr>
                      </a:br>
                      <a:r>
                        <a:rPr lang="en-US" sz="2000" dirty="0">
                          <a:solidFill>
                            <a:schemeClr val="tx2"/>
                          </a:solidFill>
                        </a:rPr>
                        <a:t>daily decisions.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5894829"/>
                  </a:ext>
                </a:extLst>
              </a:tr>
            </a:tbl>
          </a:graphicData>
        </a:graphic>
      </p:graphicFrame>
    </p:spTree>
    <p:extLst>
      <p:ext uri="{BB962C8B-B14F-4D97-AF65-F5344CB8AC3E}">
        <p14:creationId xmlns:p14="http://schemas.microsoft.com/office/powerpoint/2010/main" val="3457160389"/>
      </p:ext>
    </p:extLst>
  </p:cSld>
  <p:clrMapOvr>
    <a:masterClrMapping/>
  </p:clrMapOvr>
</p:sld>
</file>

<file path=ppt/theme/theme1.xml><?xml version="1.0" encoding="utf-8"?>
<a:theme xmlns:a="http://schemas.openxmlformats.org/drawingml/2006/main" name="Office Theme">
  <a:themeElements>
    <a:clrScheme name="Elements">
      <a:dk1>
        <a:srgbClr val="000000"/>
      </a:dk1>
      <a:lt1>
        <a:srgbClr val="FFFFFF"/>
      </a:lt1>
      <a:dk2>
        <a:srgbClr val="111E43"/>
      </a:dk2>
      <a:lt2>
        <a:srgbClr val="41631F"/>
      </a:lt2>
      <a:accent1>
        <a:srgbClr val="7996C2"/>
      </a:accent1>
      <a:accent2>
        <a:srgbClr val="00ACCE"/>
      </a:accent2>
      <a:accent3>
        <a:srgbClr val="82C341"/>
      </a:accent3>
      <a:accent4>
        <a:srgbClr val="043673"/>
      </a:accent4>
      <a:accent5>
        <a:srgbClr val="F58546"/>
      </a:accent5>
      <a:accent6>
        <a:srgbClr val="75695C"/>
      </a:accent6>
      <a:hlink>
        <a:srgbClr val="5980A3"/>
      </a:hlink>
      <a:folHlink>
        <a:srgbClr val="5980A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4791</TotalTime>
  <Words>1541</Words>
  <Application>Microsoft Macintosh PowerPoint</Application>
  <PresentationFormat>Widescreen</PresentationFormat>
  <Paragraphs>122</Paragraphs>
  <Slides>15</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Futura</vt:lpstr>
      <vt:lpstr>Futura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Thurmond</dc:creator>
  <cp:lastModifiedBy>Jane Thurmond</cp:lastModifiedBy>
  <cp:revision>184</cp:revision>
  <dcterms:created xsi:type="dcterms:W3CDTF">2022-08-06T15:30:29Z</dcterms:created>
  <dcterms:modified xsi:type="dcterms:W3CDTF">2022-08-26T17:24:12Z</dcterms:modified>
</cp:coreProperties>
</file>