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8" r:id="rId1"/>
  </p:sldMasterIdLst>
  <p:notesMasterIdLst>
    <p:notesMasterId r:id="rId21"/>
  </p:notesMasterIdLst>
  <p:sldIdLst>
    <p:sldId id="263" r:id="rId2"/>
    <p:sldId id="257" r:id="rId3"/>
    <p:sldId id="261" r:id="rId4"/>
    <p:sldId id="280" r:id="rId5"/>
    <p:sldId id="260" r:id="rId6"/>
    <p:sldId id="264" r:id="rId7"/>
    <p:sldId id="265" r:id="rId8"/>
    <p:sldId id="267" r:id="rId9"/>
    <p:sldId id="283" r:id="rId10"/>
    <p:sldId id="284" r:id="rId11"/>
    <p:sldId id="286" r:id="rId12"/>
    <p:sldId id="285" r:id="rId13"/>
    <p:sldId id="288" r:id="rId14"/>
    <p:sldId id="282" r:id="rId15"/>
    <p:sldId id="266" r:id="rId16"/>
    <p:sldId id="268" r:id="rId17"/>
    <p:sldId id="273" r:id="rId18"/>
    <p:sldId id="279"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E43"/>
    <a:srgbClr val="266550"/>
    <a:srgbClr val="7CA064"/>
    <a:srgbClr val="7CA058"/>
    <a:srgbClr val="7CA08C"/>
    <a:srgbClr val="043673"/>
    <a:srgbClr val="3C3F50"/>
    <a:srgbClr val="3D3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2245"/>
  </p:normalViewPr>
  <p:slideViewPr>
    <p:cSldViewPr snapToGrid="0" showGuides="1">
      <p:cViewPr varScale="1">
        <p:scale>
          <a:sx n="107" d="100"/>
          <a:sy n="107" d="100"/>
        </p:scale>
        <p:origin x="176" y="3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F190D-0EAD-4944-A559-ED1CEE4BF272}" type="datetimeFigureOut">
              <a:rPr lang="en-US"/>
              <a:t>8/25/22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BE1DE-2576-B047-99A3-62A492381528}" type="slidenum">
              <a:rPr/>
              <a:t>‹#›</a:t>
            </a:fld>
            <a:endParaRPr lang="en-US"/>
          </a:p>
        </p:txBody>
      </p:sp>
    </p:spTree>
    <p:extLst>
      <p:ext uri="{BB962C8B-B14F-4D97-AF65-F5344CB8AC3E}">
        <p14:creationId xmlns:p14="http://schemas.microsoft.com/office/powerpoint/2010/main" val="65598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0BE1DE-2576-B047-99A3-62A492381528}" type="slidenum">
              <a:rPr lang="en-US"/>
              <a:t>2</a:t>
            </a:fld>
            <a:endParaRPr lang="en-US"/>
          </a:p>
        </p:txBody>
      </p:sp>
    </p:spTree>
    <p:extLst>
      <p:ext uri="{BB962C8B-B14F-4D97-AF65-F5344CB8AC3E}">
        <p14:creationId xmlns:p14="http://schemas.microsoft.com/office/powerpoint/2010/main" val="398267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BE1DE-2576-B047-99A3-62A492381528}" type="slidenum">
              <a:rPr lang="en-US" smtClean="0"/>
              <a:t>6</a:t>
            </a:fld>
            <a:endParaRPr lang="en-US" dirty="0"/>
          </a:p>
        </p:txBody>
      </p:sp>
    </p:spTree>
    <p:extLst>
      <p:ext uri="{BB962C8B-B14F-4D97-AF65-F5344CB8AC3E}">
        <p14:creationId xmlns:p14="http://schemas.microsoft.com/office/powerpoint/2010/main" val="217884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BE1DE-2576-B047-99A3-62A492381528}" type="slidenum">
              <a:rPr lang="en-US" smtClean="0"/>
              <a:t>9</a:t>
            </a:fld>
            <a:endParaRPr lang="en-US"/>
          </a:p>
        </p:txBody>
      </p:sp>
    </p:spTree>
    <p:extLst>
      <p:ext uri="{BB962C8B-B14F-4D97-AF65-F5344CB8AC3E}">
        <p14:creationId xmlns:p14="http://schemas.microsoft.com/office/powerpoint/2010/main" val="406124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WILL </a:t>
            </a:r>
            <a:r>
              <a:rPr lang="en-US" dirty="0"/>
              <a:t>NEED LINK TO LEARNING JOURNAL FOLDER WHERE THE COPIES WILL BE FOUND</a:t>
            </a:r>
          </a:p>
        </p:txBody>
      </p:sp>
      <p:sp>
        <p:nvSpPr>
          <p:cNvPr id="4" name="Slide Number Placeholder 3"/>
          <p:cNvSpPr>
            <a:spLocks noGrp="1"/>
          </p:cNvSpPr>
          <p:nvPr>
            <p:ph type="sldNum" sz="quarter" idx="5"/>
          </p:nvPr>
        </p:nvSpPr>
        <p:spPr/>
        <p:txBody>
          <a:bodyPr/>
          <a:lstStyle/>
          <a:p>
            <a:fld id="{FB0BE1DE-2576-B047-99A3-62A492381528}" type="slidenum">
              <a:rPr lang="en-US" smtClean="0"/>
              <a:t>19</a:t>
            </a:fld>
            <a:endParaRPr lang="en-US" dirty="0"/>
          </a:p>
        </p:txBody>
      </p:sp>
    </p:spTree>
    <p:extLst>
      <p:ext uri="{BB962C8B-B14F-4D97-AF65-F5344CB8AC3E}">
        <p14:creationId xmlns:p14="http://schemas.microsoft.com/office/powerpoint/2010/main" val="1632130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a:t>8/25/22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
        <p:nvSpPr>
          <p:cNvPr id="7" name="Rectangle 6">
            <a:extLst>
              <a:ext uri="{FF2B5EF4-FFF2-40B4-BE49-F238E27FC236}">
                <a16:creationId xmlns:a16="http://schemas.microsoft.com/office/drawing/2014/main" id="{25E3033C-460E-7255-3875-4B3A2D5F6E02}"/>
              </a:ext>
            </a:extLst>
          </p:cNvPr>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8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25;p3">
            <a:extLst>
              <a:ext uri="{FF2B5EF4-FFF2-40B4-BE49-F238E27FC236}">
                <a16:creationId xmlns:a16="http://schemas.microsoft.com/office/drawing/2014/main" id="{75009081-C286-0DFC-5040-D2C87DE7D338}"/>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57097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25;p3">
            <a:extLst>
              <a:ext uri="{FF2B5EF4-FFF2-40B4-BE49-F238E27FC236}">
                <a16:creationId xmlns:a16="http://schemas.microsoft.com/office/drawing/2014/main" id="{E5D57008-8573-8345-BA64-FE79DB2D630B}"/>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096012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51F1C4-44C8-7826-96C0-B46EBCB5435B}"/>
              </a:ext>
            </a:extLst>
          </p:cNvPr>
          <p:cNvSpPr/>
          <p:nvPr userDrawn="1"/>
        </p:nvSpPr>
        <p:spPr>
          <a:xfrm>
            <a:off x="0" y="0"/>
            <a:ext cx="121920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5;p3">
            <a:extLst>
              <a:ext uri="{FF2B5EF4-FFF2-40B4-BE49-F238E27FC236}">
                <a16:creationId xmlns:a16="http://schemas.microsoft.com/office/drawing/2014/main" id="{2678EA88-24FC-8F62-2278-F8FD7B97E928}"/>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81353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EF10FE-99CB-F9FB-5FA5-F6C7C1B0AB8B}"/>
              </a:ext>
            </a:extLst>
          </p:cNvPr>
          <p:cNvSpPr/>
          <p:nvPr userDrawn="1"/>
        </p:nvSpPr>
        <p:spPr>
          <a:xfrm>
            <a:off x="0" y="0"/>
            <a:ext cx="14097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25;p3">
            <a:extLst>
              <a:ext uri="{FF2B5EF4-FFF2-40B4-BE49-F238E27FC236}">
                <a16:creationId xmlns:a16="http://schemas.microsoft.com/office/drawing/2014/main" id="{EE146FD8-6057-722C-3CC8-FC4C1B50CA32}"/>
              </a:ext>
            </a:extLst>
          </p:cNvPr>
          <p:cNvSpPr txBox="1">
            <a:spLocks noGrp="1"/>
          </p:cNvSpPr>
          <p:nvPr>
            <p:ph type="sldNum" idx="4"/>
          </p:nvPr>
        </p:nvSpPr>
        <p:spPr>
          <a:xfrm>
            <a:off x="5029200" y="6531148"/>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62966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Google Shape;25;p3">
            <a:extLst>
              <a:ext uri="{FF2B5EF4-FFF2-40B4-BE49-F238E27FC236}">
                <a16:creationId xmlns:a16="http://schemas.microsoft.com/office/drawing/2014/main" id="{C3D8C275-0A52-0B9B-2CCB-1466CFBBD271}"/>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67843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25;p3">
            <a:extLst>
              <a:ext uri="{FF2B5EF4-FFF2-40B4-BE49-F238E27FC236}">
                <a16:creationId xmlns:a16="http://schemas.microsoft.com/office/drawing/2014/main" id="{091AB712-FAE9-29B7-7EC4-25B5A8832003}"/>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0"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41688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Google Shape;25;p3">
            <a:extLst>
              <a:ext uri="{FF2B5EF4-FFF2-40B4-BE49-F238E27FC236}">
                <a16:creationId xmlns:a16="http://schemas.microsoft.com/office/drawing/2014/main" id="{B60E8D34-E39F-3363-4BD6-CBA15442D812}"/>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39381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Google Shape;25;p3">
            <a:extLst>
              <a:ext uri="{FF2B5EF4-FFF2-40B4-BE49-F238E27FC236}">
                <a16:creationId xmlns:a16="http://schemas.microsoft.com/office/drawing/2014/main" id="{2A51A5FC-368A-55EA-CB5F-04A2D6D94E7C}"/>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46076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Google Shape;25;p3">
            <a:extLst>
              <a:ext uri="{FF2B5EF4-FFF2-40B4-BE49-F238E27FC236}">
                <a16:creationId xmlns:a16="http://schemas.microsoft.com/office/drawing/2014/main" id="{87BDA3C3-EEB2-3D2B-7FFE-27EE5617C0FB}"/>
              </a:ext>
            </a:extLst>
          </p:cNvPr>
          <p:cNvSpPr txBox="1">
            <a:spLocks noGrp="1"/>
          </p:cNvSpPr>
          <p:nvPr>
            <p:ph type="sldNum" idx="10"/>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14921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Google Shape;25;p3">
            <a:extLst>
              <a:ext uri="{FF2B5EF4-FFF2-40B4-BE49-F238E27FC236}">
                <a16:creationId xmlns:a16="http://schemas.microsoft.com/office/drawing/2014/main" id="{C2E52B3D-3336-6995-3D72-928189E98559}"/>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97247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Google Shape;25;p3">
            <a:extLst>
              <a:ext uri="{FF2B5EF4-FFF2-40B4-BE49-F238E27FC236}">
                <a16:creationId xmlns:a16="http://schemas.microsoft.com/office/drawing/2014/main" id="{94E82CC0-C9BC-A4DF-5996-18C2F4DB0839}"/>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77874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Google Shape;25;p3">
            <a:extLst>
              <a:ext uri="{FF2B5EF4-FFF2-40B4-BE49-F238E27FC236}">
                <a16:creationId xmlns:a16="http://schemas.microsoft.com/office/drawing/2014/main" id="{8B2D5E82-5BD7-1F8D-C020-0D1EE367183F}"/>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75799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Google Shape;25;p3">
            <a:extLst>
              <a:ext uri="{FF2B5EF4-FFF2-40B4-BE49-F238E27FC236}">
                <a16:creationId xmlns:a16="http://schemas.microsoft.com/office/drawing/2014/main" id="{C12E73AC-7D45-69AB-F047-B30D489370C2}"/>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24780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carnegie.org/" TargetMode="External"/><Relationship Id="rId2" Type="http://schemas.openxmlformats.org/officeDocument/2006/relationships/slideLayout" Target="../slideLayouts/slideLayout2.xml"/><Relationship Id="rId16" Type="http://schemas.openxmlformats.org/officeDocument/2006/relationships/hyperlink" Target="http://www.learningfirst.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DDB344-FAF1-F52A-293C-C6D09E36C20B}"/>
              </a:ext>
            </a:extLst>
          </p:cNvPr>
          <p:cNvSpPr/>
          <p:nvPr userDrawn="1"/>
        </p:nvSpPr>
        <p:spPr>
          <a:xfrm>
            <a:off x="0" y="6492875"/>
            <a:ext cx="12192000" cy="36512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531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8/25/22</a:t>
            </a:fld>
            <a:endParaRPr lang="en-US" dirty="0"/>
          </a:p>
        </p:txBody>
      </p:sp>
      <p:sp>
        <p:nvSpPr>
          <p:cNvPr id="5" name="Footer Placeholder 4"/>
          <p:cNvSpPr>
            <a:spLocks noGrp="1"/>
          </p:cNvSpPr>
          <p:nvPr>
            <p:ph type="ftr" sz="quarter" idx="3"/>
          </p:nvPr>
        </p:nvSpPr>
        <p:spPr>
          <a:xfrm>
            <a:off x="4038600" y="652531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5253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US"/>
              <a:pPr/>
              <a:t>‹#›</a:t>
            </a:fld>
            <a:endParaRPr lang="en-US" dirty="0"/>
          </a:p>
        </p:txBody>
      </p:sp>
      <p:sp>
        <p:nvSpPr>
          <p:cNvPr id="7" name="Slide Number Placeholder 4">
            <a:extLst>
              <a:ext uri="{FF2B5EF4-FFF2-40B4-BE49-F238E27FC236}">
                <a16:creationId xmlns:a16="http://schemas.microsoft.com/office/drawing/2014/main" id="{45A7CE9A-8217-2322-3B18-C33BF3C6995B}"/>
              </a:ext>
            </a:extLst>
          </p:cNvPr>
          <p:cNvSpPr txBox="1">
            <a:spLocks/>
          </p:cNvSpPr>
          <p:nvPr userDrawn="1"/>
        </p:nvSpPr>
        <p:spPr>
          <a:xfrm>
            <a:off x="225469" y="6522225"/>
            <a:ext cx="11792212" cy="365125"/>
          </a:xfrm>
          <a:prstGeom prst="rect">
            <a:avLst/>
          </a:prstGeom>
        </p:spPr>
        <p:txBody>
          <a:bodyPr/>
          <a:lstStyle>
            <a:defPPr>
              <a:defRPr lang="en-US"/>
            </a:defPPr>
            <a:lvl1pPr marL="0" algn="r" defTabSz="457200" rtl="0" eaLnBrk="1" latinLnBrk="0" hangingPunct="1">
              <a:defRPr sz="1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err="1">
                <a:solidFill>
                  <a:schemeClr val="tx2"/>
                </a:solidFill>
              </a:rPr>
              <a:t>learningfirst.org</a:t>
            </a:r>
            <a:r>
              <a:rPr lang="en-US" sz="1200" dirty="0">
                <a:solidFill>
                  <a:schemeClr val="tx2"/>
                </a:solidFill>
              </a:rPr>
              <a:t>																			                                   </a:t>
            </a:r>
            <a:r>
              <a:rPr lang="en-US" sz="1200" dirty="0" err="1">
                <a:solidFill>
                  <a:schemeClr val="tx2"/>
                </a:solidFill>
              </a:rPr>
              <a:t>carnegie.org</a:t>
            </a:r>
            <a:endParaRPr lang="en-US" sz="1200" dirty="0">
              <a:solidFill>
                <a:schemeClr val="tx2"/>
              </a:solidFill>
            </a:endParaRPr>
          </a:p>
          <a:p>
            <a:endParaRPr lang="en-US" dirty="0"/>
          </a:p>
        </p:txBody>
      </p:sp>
      <p:sp>
        <p:nvSpPr>
          <p:cNvPr id="9" name="Google Shape;25;p3">
            <a:extLst>
              <a:ext uri="{FF2B5EF4-FFF2-40B4-BE49-F238E27FC236}">
                <a16:creationId xmlns:a16="http://schemas.microsoft.com/office/drawing/2014/main" id="{E1D5FB8E-CF93-6923-F8B2-24090C5BB008}"/>
              </a:ext>
            </a:extLst>
          </p:cNvPr>
          <p:cNvSpPr txBox="1">
            <a:spLocks/>
          </p:cNvSpPr>
          <p:nvPr userDrawn="1"/>
        </p:nvSpPr>
        <p:spPr>
          <a:xfrm>
            <a:off x="5029200" y="6536725"/>
            <a:ext cx="2133600" cy="273844"/>
          </a:xfrm>
          <a:prstGeom prst="rect">
            <a:avLst/>
          </a:prstGeom>
          <a:noFill/>
          <a:ln>
            <a:noFill/>
          </a:ln>
        </p:spPr>
        <p:txBody>
          <a:bodyPr spcFirstLastPara="1" wrap="square" lIns="91425" tIns="45700" rIns="91425" bIns="45700" anchor="ctr" anchorCtr="0">
            <a:noAutofit/>
          </a:bodyPr>
          <a:lstStyle>
            <a:defPPr>
              <a:defRPr lang="en-US"/>
            </a:defPPr>
            <a:lvl1pPr marL="0" marR="0" lvl="0" indent="0" algn="ctr" defTabSz="457200" rtl="0" eaLnBrk="1" latinLnBrk="0" hangingPunct="1">
              <a:lnSpc>
                <a:spcPct val="100000"/>
              </a:lnSpc>
              <a:spcBef>
                <a:spcPts val="0"/>
              </a:spcBef>
              <a:spcAft>
                <a:spcPts val="0"/>
              </a:spcAft>
              <a:buClr>
                <a:srgbClr val="000000"/>
              </a:buClr>
              <a:buSzPts val="800"/>
              <a:buFont typeface="Arial"/>
              <a:buNone/>
              <a:defRPr sz="1200" b="0" i="0" u="none" strike="noStrike" kern="1200" cap="none">
                <a:solidFill>
                  <a:schemeClr val="accent1"/>
                </a:solidFill>
                <a:latin typeface="Arial"/>
                <a:ea typeface="Arial"/>
                <a:cs typeface="Arial"/>
                <a:sym typeface="Arial"/>
              </a:defRPr>
            </a:lvl1pPr>
            <a:lvl2pPr marL="0" marR="0" lvl="1"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2pPr>
            <a:lvl3pPr marL="0" marR="0" lvl="2"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3pPr>
            <a:lvl4pPr marL="0" marR="0" lvl="3"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4pPr>
            <a:lvl5pPr marL="0" marR="0" lvl="4"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5pPr>
            <a:lvl6pPr marL="0" marR="0" lvl="5"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6pPr>
            <a:lvl7pPr marL="0" marR="0" lvl="6"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7pPr>
            <a:lvl8pPr marL="0" marR="0" lvl="7"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8pPr>
            <a:lvl9pPr marL="0" marR="0" lvl="8"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9pPr>
          </a:lstStyle>
          <a:p>
            <a:fld id="{00000000-1234-1234-1234-123412341234}" type="slidenum">
              <a:rPr lang="en-US" b="1">
                <a:solidFill>
                  <a:schemeClr val="tx2"/>
                </a:solidFill>
              </a:rPr>
              <a:pPr/>
              <a:t>‹#›</a:t>
            </a:fld>
            <a:endParaRPr lang="en-US" b="1">
              <a:solidFill>
                <a:schemeClr val="tx2"/>
              </a:solidFill>
            </a:endParaRPr>
          </a:p>
        </p:txBody>
      </p:sp>
      <p:sp>
        <p:nvSpPr>
          <p:cNvPr id="10" name="Rectangle 9">
            <a:hlinkClick r:id="rId16"/>
            <a:extLst>
              <a:ext uri="{FF2B5EF4-FFF2-40B4-BE49-F238E27FC236}">
                <a16:creationId xmlns:a16="http://schemas.microsoft.com/office/drawing/2014/main" id="{17E284B2-C7A4-AC98-E1FC-0F89127D19C5}"/>
              </a:ext>
            </a:extLst>
          </p:cNvPr>
          <p:cNvSpPr/>
          <p:nvPr userDrawn="1"/>
        </p:nvSpPr>
        <p:spPr>
          <a:xfrm>
            <a:off x="51150" y="6492875"/>
            <a:ext cx="219328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17"/>
            <a:extLst>
              <a:ext uri="{FF2B5EF4-FFF2-40B4-BE49-F238E27FC236}">
                <a16:creationId xmlns:a16="http://schemas.microsoft.com/office/drawing/2014/main" id="{3DD3E7A9-08DF-6446-6C2F-95AC741BE450}"/>
              </a:ext>
            </a:extLst>
          </p:cNvPr>
          <p:cNvSpPr/>
          <p:nvPr userDrawn="1"/>
        </p:nvSpPr>
        <p:spPr>
          <a:xfrm>
            <a:off x="10941803" y="6536725"/>
            <a:ext cx="1250197" cy="32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67424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41" r:id="rId14"/>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hyperlink" Target="http://www.carnegie.org/Elements" TargetMode="External"/><Relationship Id="rId1" Type="http://schemas.openxmlformats.org/officeDocument/2006/relationships/slideLayout" Target="../slideLayouts/slideLayout1.xml"/><Relationship Id="rId6" Type="http://schemas.openxmlformats.org/officeDocument/2006/relationships/hyperlink" Target="http://www.learningfirst.org/" TargetMode="External"/><Relationship Id="rId5" Type="http://schemas.openxmlformats.org/officeDocument/2006/relationships/image" Target="../media/image2.png"/><Relationship Id="rId4" Type="http://schemas.openxmlformats.org/officeDocument/2006/relationships/hyperlink" Target="http://www.carnegie.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2.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learningforward.org/wp-content/uploads/2018/12/open-source-for-opening-minds.pdf"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media.carnegie.org/filer_public/47/94/47947a81-4fdf-421b-a5e8-fbb211898ee0/elements_report_november_2020.pdf?" TargetMode="Externa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s://images.all4ed.org/" TargetMode="External"/><Relationship Id="rId7"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www.aspeninstitute.org/wp-content/uploads/2017/04/Practice-What-You-Teach.pdf" TargetMode="External"/><Relationship Id="rId5" Type="http://schemas.openxmlformats.org/officeDocument/2006/relationships/hyperlink" Target="https://www.curriculumpd.org/elements-podcast/the-elements-episode3" TargetMode="Externa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1.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2A22FF-4552-2D88-C923-1A9DFCBB4992}"/>
              </a:ext>
            </a:extLst>
          </p:cNvPr>
          <p:cNvSpPr/>
          <p:nvPr/>
        </p:nvSpPr>
        <p:spPr>
          <a:xfrm>
            <a:off x="0" y="1"/>
            <a:ext cx="12192000" cy="3429000"/>
          </a:xfrm>
          <a:prstGeom prst="rect">
            <a:avLst/>
          </a:prstGeom>
          <a:solidFill>
            <a:srgbClr val="111E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39570B6-1AFD-2E26-1944-11F92C0F108A}"/>
              </a:ext>
            </a:extLst>
          </p:cNvPr>
          <p:cNvSpPr txBox="1"/>
          <p:nvPr/>
        </p:nvSpPr>
        <p:spPr>
          <a:xfrm>
            <a:off x="332432" y="1727083"/>
            <a:ext cx="5799665" cy="1415772"/>
          </a:xfrm>
          <a:prstGeom prst="rect">
            <a:avLst/>
          </a:prstGeom>
          <a:noFill/>
        </p:spPr>
        <p:txBody>
          <a:bodyPr wrap="square" rtlCol="0">
            <a:spAutoFit/>
          </a:bodyPr>
          <a:lstStyle/>
          <a:p>
            <a:r>
              <a:rPr lang="en-US" sz="3200" b="1" dirty="0">
                <a:solidFill>
                  <a:schemeClr val="accent3">
                    <a:lumMod val="75000"/>
                  </a:schemeClr>
                </a:solidFill>
                <a:latin typeface="Futura" panose="020B0602020204020303" pitchFamily="34" charset="-79"/>
                <a:cs typeface="Futura" panose="020B0602020204020303" pitchFamily="34" charset="-79"/>
              </a:rPr>
              <a:t>Transforming Teaching: </a:t>
            </a:r>
            <a:br>
              <a:rPr lang="en-US" sz="4800" dirty="0">
                <a:solidFill>
                  <a:schemeClr val="accent3">
                    <a:lumMod val="75000"/>
                  </a:schemeClr>
                </a:solidFill>
              </a:rPr>
            </a:br>
            <a:r>
              <a:rPr lang="en-US" sz="5400" b="1" dirty="0">
                <a:solidFill>
                  <a:schemeClr val="accent3">
                    <a:lumMod val="75000"/>
                  </a:schemeClr>
                </a:solidFill>
                <a:latin typeface="Futura" panose="020B0602020204020303" pitchFamily="34" charset="-79"/>
                <a:cs typeface="Futura" panose="020B0602020204020303" pitchFamily="34" charset="-79"/>
              </a:rPr>
              <a:t>The Elements</a:t>
            </a:r>
          </a:p>
        </p:txBody>
      </p:sp>
      <p:sp>
        <p:nvSpPr>
          <p:cNvPr id="9" name="TextBox 8">
            <a:extLst>
              <a:ext uri="{FF2B5EF4-FFF2-40B4-BE49-F238E27FC236}">
                <a16:creationId xmlns:a16="http://schemas.microsoft.com/office/drawing/2014/main" id="{7B007119-34F5-613C-C1EB-1476C9679E3A}"/>
              </a:ext>
            </a:extLst>
          </p:cNvPr>
          <p:cNvSpPr txBox="1"/>
          <p:nvPr/>
        </p:nvSpPr>
        <p:spPr>
          <a:xfrm>
            <a:off x="7762681" y="5877164"/>
            <a:ext cx="3188913" cy="584775"/>
          </a:xfrm>
          <a:prstGeom prst="rect">
            <a:avLst/>
          </a:prstGeom>
          <a:noFill/>
          <a:ln>
            <a:noFill/>
          </a:ln>
        </p:spPr>
        <p:txBody>
          <a:bodyPr wrap="square" rtlCol="0">
            <a:spAutoFit/>
          </a:bodyPr>
          <a:lstStyle/>
          <a:p>
            <a:r>
              <a:rPr lang="en-US" sz="1600" dirty="0">
                <a:solidFill>
                  <a:schemeClr val="tx2"/>
                </a:solidFill>
              </a:rPr>
              <a:t>Download a copy of the report:</a:t>
            </a:r>
          </a:p>
          <a:p>
            <a:r>
              <a:rPr lang="en-US" sz="1600" dirty="0">
                <a:solidFill>
                  <a:srgbClr val="0070C0"/>
                </a:solidFill>
                <a:hlinkClick r:id="rId2">
                  <a:extLst>
                    <a:ext uri="{A12FA001-AC4F-418D-AE19-62706E023703}">
                      <ahyp:hlinkClr xmlns:ahyp="http://schemas.microsoft.com/office/drawing/2018/hyperlinkcolor" val="tx"/>
                    </a:ext>
                  </a:extLst>
                </a:hlinkClick>
              </a:rPr>
              <a:t>www.Carnegie.org</a:t>
            </a:r>
            <a:r>
              <a:rPr lang="en-US" sz="1600">
                <a:solidFill>
                  <a:srgbClr val="0070C0"/>
                </a:solidFill>
                <a:hlinkClick r:id="rId2">
                  <a:extLst>
                    <a:ext uri="{A12FA001-AC4F-418D-AE19-62706E023703}">
                      <ahyp:hlinkClr xmlns:ahyp="http://schemas.microsoft.com/office/drawing/2018/hyperlinkcolor" val="tx"/>
                    </a:ext>
                  </a:extLst>
                </a:hlinkClick>
              </a:rPr>
              <a:t>/Elements</a:t>
            </a:r>
            <a:r>
              <a:rPr lang="en-US" sz="1600">
                <a:solidFill>
                  <a:srgbClr val="0070C0"/>
                </a:solidFill>
              </a:rPr>
              <a:t> </a:t>
            </a:r>
          </a:p>
        </p:txBody>
      </p:sp>
      <p:sp>
        <p:nvSpPr>
          <p:cNvPr id="10" name="TextBox 9">
            <a:extLst>
              <a:ext uri="{FF2B5EF4-FFF2-40B4-BE49-F238E27FC236}">
                <a16:creationId xmlns:a16="http://schemas.microsoft.com/office/drawing/2014/main" id="{36035726-06EA-0F57-14A9-DA6AA50ADF03}"/>
              </a:ext>
            </a:extLst>
          </p:cNvPr>
          <p:cNvSpPr txBox="1"/>
          <p:nvPr/>
        </p:nvSpPr>
        <p:spPr>
          <a:xfrm>
            <a:off x="1852640" y="5156083"/>
            <a:ext cx="3589155" cy="584775"/>
          </a:xfrm>
          <a:prstGeom prst="rect">
            <a:avLst/>
          </a:prstGeom>
          <a:noFill/>
        </p:spPr>
        <p:txBody>
          <a:bodyPr wrap="square">
            <a:spAutoFit/>
          </a:bodyPr>
          <a:lstStyle/>
          <a:p>
            <a:r>
              <a:rPr lang="en-US" sz="1600" dirty="0">
                <a:solidFill>
                  <a:schemeClr val="tx2"/>
                </a:solidFill>
              </a:rPr>
              <a:t>This project is funded by the </a:t>
            </a:r>
            <a:br>
              <a:rPr lang="en-US" sz="1600" dirty="0">
                <a:solidFill>
                  <a:schemeClr val="tx2"/>
                </a:solidFill>
              </a:rPr>
            </a:br>
            <a:r>
              <a:rPr lang="en-US" sz="1600" dirty="0">
                <a:solidFill>
                  <a:schemeClr val="tx2"/>
                </a:solidFill>
              </a:rPr>
              <a:t>Carnegie Corporation of New York. </a:t>
            </a:r>
          </a:p>
        </p:txBody>
      </p:sp>
      <p:pic>
        <p:nvPicPr>
          <p:cNvPr id="14" name="Content Placeholder 5" descr="The Elements cover.">
            <a:extLst>
              <a:ext uri="{FF2B5EF4-FFF2-40B4-BE49-F238E27FC236}">
                <a16:creationId xmlns:a16="http://schemas.microsoft.com/office/drawing/2014/main" id="{31A478D7-4985-C996-DBF4-068FF09EDD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77413" y="348777"/>
            <a:ext cx="3969271" cy="5453594"/>
          </a:xfrm>
          <a:prstGeom prst="rect">
            <a:avLst/>
          </a:prstGeom>
          <a:ln>
            <a:noFill/>
          </a:ln>
          <a:effectLst>
            <a:outerShdw blurRad="334082" dist="66516" dir="2700000" algn="tl" rotWithShape="0">
              <a:prstClr val="black">
                <a:alpha val="40000"/>
              </a:prstClr>
            </a:outerShdw>
          </a:effectLst>
        </p:spPr>
      </p:pic>
      <p:sp>
        <p:nvSpPr>
          <p:cNvPr id="25" name="TextBox 24">
            <a:extLst>
              <a:ext uri="{FF2B5EF4-FFF2-40B4-BE49-F238E27FC236}">
                <a16:creationId xmlns:a16="http://schemas.microsoft.com/office/drawing/2014/main" id="{00CBA44B-446E-D228-7614-9E46F2F0A286}"/>
              </a:ext>
            </a:extLst>
          </p:cNvPr>
          <p:cNvSpPr txBox="1"/>
          <p:nvPr/>
        </p:nvSpPr>
        <p:spPr>
          <a:xfrm>
            <a:off x="339571" y="142931"/>
            <a:ext cx="7398058" cy="1077218"/>
          </a:xfrm>
          <a:prstGeom prst="rect">
            <a:avLst/>
          </a:prstGeom>
          <a:noFill/>
        </p:spPr>
        <p:txBody>
          <a:bodyPr wrap="square" rtlCol="0">
            <a:spAutoFit/>
          </a:bodyPr>
          <a:lstStyle/>
          <a:p>
            <a:r>
              <a:rPr lang="en-US" sz="3200" b="1" dirty="0">
                <a:solidFill>
                  <a:schemeClr val="accent6">
                    <a:lumMod val="20000"/>
                    <a:lumOff val="80000"/>
                  </a:schemeClr>
                </a:solidFill>
                <a:cs typeface="FUTURA MEDIUM" panose="020B0602020204020303" pitchFamily="34" charset="-79"/>
              </a:rPr>
              <a:t>Lesson 5:</a:t>
            </a:r>
          </a:p>
          <a:p>
            <a:r>
              <a:rPr lang="en-US" sz="3200" dirty="0">
                <a:solidFill>
                  <a:schemeClr val="accent6">
                    <a:lumMod val="20000"/>
                    <a:lumOff val="80000"/>
                  </a:schemeClr>
                </a:solidFill>
              </a:rPr>
              <a:t>Functional Elements</a:t>
            </a:r>
          </a:p>
        </p:txBody>
      </p:sp>
      <p:sp>
        <p:nvSpPr>
          <p:cNvPr id="3" name="TextBox 2">
            <a:extLst>
              <a:ext uri="{FF2B5EF4-FFF2-40B4-BE49-F238E27FC236}">
                <a16:creationId xmlns:a16="http://schemas.microsoft.com/office/drawing/2014/main" id="{58DEAAB7-D0B2-51EB-7C17-199524FFEA59}"/>
              </a:ext>
            </a:extLst>
          </p:cNvPr>
          <p:cNvSpPr txBox="1"/>
          <p:nvPr/>
        </p:nvSpPr>
        <p:spPr>
          <a:xfrm>
            <a:off x="1873031" y="3515061"/>
            <a:ext cx="3267682" cy="584775"/>
          </a:xfrm>
          <a:prstGeom prst="rect">
            <a:avLst/>
          </a:prstGeom>
          <a:noFill/>
        </p:spPr>
        <p:txBody>
          <a:bodyPr wrap="square" rtlCol="0">
            <a:spAutoFit/>
          </a:bodyPr>
          <a:lstStyle/>
          <a:p>
            <a:r>
              <a:rPr lang="en-US" sz="1600" dirty="0">
                <a:solidFill>
                  <a:schemeClr val="tx2"/>
                </a:solidFill>
              </a:rPr>
              <a:t>Professional Learning Series </a:t>
            </a:r>
          </a:p>
          <a:p>
            <a:r>
              <a:rPr lang="en-US" sz="1600" dirty="0">
                <a:solidFill>
                  <a:schemeClr val="tx2"/>
                </a:solidFill>
              </a:rPr>
              <a:t>Developed by Stephanie Hirsh</a:t>
            </a:r>
          </a:p>
        </p:txBody>
      </p:sp>
      <p:pic>
        <p:nvPicPr>
          <p:cNvPr id="5" name="Picture 4" descr="Text&#10;&#10;Description automatically generated">
            <a:hlinkClick r:id="rId4"/>
            <a:extLst>
              <a:ext uri="{FF2B5EF4-FFF2-40B4-BE49-F238E27FC236}">
                <a16:creationId xmlns:a16="http://schemas.microsoft.com/office/drawing/2014/main" id="{3DE4DE24-2C5B-1690-6255-77AE6CC90D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52640" y="5725165"/>
            <a:ext cx="1540773" cy="727245"/>
          </a:xfrm>
          <a:prstGeom prst="rect">
            <a:avLst/>
          </a:prstGeom>
        </p:spPr>
      </p:pic>
      <p:pic>
        <p:nvPicPr>
          <p:cNvPr id="6" name="Picture 5" descr="Logo, company name&#10;&#10;Description automatically generated">
            <a:hlinkClick r:id="rId6"/>
            <a:extLst>
              <a:ext uri="{FF2B5EF4-FFF2-40B4-BE49-F238E27FC236}">
                <a16:creationId xmlns:a16="http://schemas.microsoft.com/office/drawing/2014/main" id="{2A03F4F3-ED26-B1CB-E436-C6C526C2D8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01870" y="3980032"/>
            <a:ext cx="1709218" cy="1057579"/>
          </a:xfrm>
          <a:prstGeom prst="rect">
            <a:avLst/>
          </a:prstGeom>
        </p:spPr>
      </p:pic>
    </p:spTree>
    <p:extLst>
      <p:ext uri="{BB962C8B-B14F-4D97-AF65-F5344CB8AC3E}">
        <p14:creationId xmlns:p14="http://schemas.microsoft.com/office/powerpoint/2010/main" val="2751152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F0B2645-C908-FF47-C0D7-F00D0FC6DC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049"/>
          <a:stretch/>
        </p:blipFill>
        <p:spPr>
          <a:xfrm>
            <a:off x="264670" y="330264"/>
            <a:ext cx="891251" cy="932135"/>
          </a:xfrm>
          <a:prstGeom prst="rect">
            <a:avLst/>
          </a:prstGeom>
          <a:effectLst>
            <a:outerShdw blurRad="203200" dist="190500" dir="8100000" algn="tr" rotWithShape="0">
              <a:prstClr val="black">
                <a:alpha val="40000"/>
              </a:prstClr>
            </a:outerShdw>
          </a:effectLst>
        </p:spPr>
      </p:pic>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88659" y="191967"/>
            <a:ext cx="9697997" cy="584775"/>
          </a:xfrm>
          <a:prstGeom prst="rect">
            <a:avLst/>
          </a:prstGeom>
          <a:noFill/>
        </p:spPr>
        <p:txBody>
          <a:bodyPr wrap="square" rtlCol="0">
            <a:spAutoFit/>
          </a:bodyPr>
          <a:lstStyle/>
          <a:p>
            <a:r>
              <a:rPr lang="en-US" sz="3200" dirty="0">
                <a:solidFill>
                  <a:schemeClr val="bg1"/>
                </a:solidFill>
              </a:rPr>
              <a:t>Putting Beliefs to Work</a:t>
            </a:r>
            <a:endParaRPr lang="en-US" sz="3200" dirty="0">
              <a:solidFill>
                <a:schemeClr val="tx2"/>
              </a:solidFill>
            </a:endParaRPr>
          </a:p>
        </p:txBody>
      </p:sp>
      <p:graphicFrame>
        <p:nvGraphicFramePr>
          <p:cNvPr id="5" name="Table 7">
            <a:extLst>
              <a:ext uri="{FF2B5EF4-FFF2-40B4-BE49-F238E27FC236}">
                <a16:creationId xmlns:a16="http://schemas.microsoft.com/office/drawing/2014/main" id="{B1E53188-9AE7-1E7F-D349-295C2EC8971D}"/>
              </a:ext>
            </a:extLst>
          </p:cNvPr>
          <p:cNvGraphicFramePr>
            <a:graphicFrameLocks noGrp="1"/>
          </p:cNvGraphicFramePr>
          <p:nvPr>
            <p:extLst>
              <p:ext uri="{D42A27DB-BD31-4B8C-83A1-F6EECF244321}">
                <p14:modId xmlns:p14="http://schemas.microsoft.com/office/powerpoint/2010/main" val="3218292224"/>
              </p:ext>
            </p:extLst>
          </p:nvPr>
        </p:nvGraphicFramePr>
        <p:xfrm>
          <a:off x="1688660" y="1262399"/>
          <a:ext cx="10198539" cy="5194264"/>
        </p:xfrm>
        <a:graphic>
          <a:graphicData uri="http://schemas.openxmlformats.org/drawingml/2006/table">
            <a:tbl>
              <a:tblPr>
                <a:tableStyleId>{5C22544A-7EE6-4342-B048-85BDC9FD1C3A}</a:tableStyleId>
              </a:tblPr>
              <a:tblGrid>
                <a:gridCol w="2813892">
                  <a:extLst>
                    <a:ext uri="{9D8B030D-6E8A-4147-A177-3AD203B41FA5}">
                      <a16:colId xmlns:a16="http://schemas.microsoft.com/office/drawing/2014/main" val="2129186880"/>
                    </a:ext>
                  </a:extLst>
                </a:gridCol>
                <a:gridCol w="3102015">
                  <a:extLst>
                    <a:ext uri="{9D8B030D-6E8A-4147-A177-3AD203B41FA5}">
                      <a16:colId xmlns:a16="http://schemas.microsoft.com/office/drawing/2014/main" val="1364120386"/>
                    </a:ext>
                  </a:extLst>
                </a:gridCol>
                <a:gridCol w="4282632">
                  <a:extLst>
                    <a:ext uri="{9D8B030D-6E8A-4147-A177-3AD203B41FA5}">
                      <a16:colId xmlns:a16="http://schemas.microsoft.com/office/drawing/2014/main" val="3239519207"/>
                    </a:ext>
                  </a:extLst>
                </a:gridCol>
              </a:tblGrid>
              <a:tr h="568543">
                <a:tc>
                  <a:txBody>
                    <a:bodyPr/>
                    <a:lstStyle/>
                    <a:p>
                      <a:r>
                        <a:rPr lang="en-US" sz="2400" b="0" dirty="0">
                          <a:solidFill>
                            <a:schemeClr val="bg1"/>
                          </a:solidFill>
                        </a:rPr>
                        <a:t>Rock the boat</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Reflect and resolve</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Seek clarity</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1922100"/>
                  </a:ext>
                </a:extLst>
              </a:tr>
              <a:tr h="2409607">
                <a:tc>
                  <a:txBody>
                    <a:bodyPr/>
                    <a:lstStyle/>
                    <a:p>
                      <a:pPr marL="0" indent="0">
                        <a:lnSpc>
                          <a:spcPts val="2100"/>
                        </a:lnSpc>
                        <a:buClr>
                          <a:srgbClr val="CF5827"/>
                        </a:buClr>
                        <a:buFont typeface="Wingdings" pitchFamily="2" charset="2"/>
                        <a:buNone/>
                      </a:pPr>
                      <a:r>
                        <a:rPr lang="en-US" sz="2000" dirty="0">
                          <a:solidFill>
                            <a:schemeClr val="tx2"/>
                          </a:solidFill>
                        </a:rPr>
                        <a:t>To kick-start new ideas, give teachers evidence </a:t>
                      </a:r>
                      <a:br>
                        <a:rPr lang="en-US" sz="2000" dirty="0">
                          <a:solidFill>
                            <a:schemeClr val="tx2"/>
                          </a:solidFill>
                        </a:rPr>
                      </a:br>
                      <a:r>
                        <a:rPr lang="en-US" sz="2000" dirty="0">
                          <a:solidFill>
                            <a:schemeClr val="tx2"/>
                          </a:solidFill>
                        </a:rPr>
                        <a:t>of what works and ask them what they think about it. A disruptive learning experience, such as putting on a student hat during a model lesson or seeing a lesson taught in an authentic setting, can launch a conversation on teachers’ assumptions about instruction.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nSpc>
                          <a:spcPts val="2100"/>
                        </a:lnSpc>
                        <a:buClr>
                          <a:srgbClr val="CF5827"/>
                        </a:buClr>
                        <a:buFont typeface="Arial" panose="020B0604020202020204" pitchFamily="34" charset="0"/>
                        <a:buNone/>
                      </a:pPr>
                      <a:r>
                        <a:rPr lang="en-US" sz="2000" dirty="0">
                          <a:solidFill>
                            <a:schemeClr val="tx2"/>
                          </a:solidFill>
                        </a:rPr>
                        <a:t>Reflection should be </a:t>
                      </a:r>
                      <a:br>
                        <a:rPr lang="en-US" sz="2000" dirty="0">
                          <a:solidFill>
                            <a:schemeClr val="tx2"/>
                          </a:solidFill>
                        </a:rPr>
                      </a:br>
                      <a:r>
                        <a:rPr lang="en-US" sz="2000" dirty="0">
                          <a:solidFill>
                            <a:schemeClr val="tx2"/>
                          </a:solidFill>
                        </a:rPr>
                        <a:t>part of teachers’ cycle of learning and rooted in their experiences. Channeling teachers’ discoveries </a:t>
                      </a:r>
                      <a:br>
                        <a:rPr lang="en-US" sz="2000" dirty="0">
                          <a:solidFill>
                            <a:schemeClr val="tx2"/>
                          </a:solidFill>
                        </a:rPr>
                      </a:br>
                      <a:r>
                        <a:rPr lang="en-US" sz="2000" dirty="0">
                          <a:solidFill>
                            <a:schemeClr val="tx2"/>
                          </a:solidFill>
                        </a:rPr>
                        <a:t>and discomfort into new practices and beliefs </a:t>
                      </a:r>
                      <a:br>
                        <a:rPr lang="en-US" sz="2000" dirty="0">
                          <a:solidFill>
                            <a:schemeClr val="tx2"/>
                          </a:solidFill>
                        </a:rPr>
                      </a:br>
                      <a:r>
                        <a:rPr lang="en-US" sz="2000" dirty="0">
                          <a:solidFill>
                            <a:schemeClr val="tx2"/>
                          </a:solidFill>
                        </a:rPr>
                        <a:t>is a critical aspect of curriculum-based professional learning. Teachers need ongoing, </a:t>
                      </a:r>
                      <a:br>
                        <a:rPr lang="en-US" sz="2000" dirty="0">
                          <a:solidFill>
                            <a:schemeClr val="tx2"/>
                          </a:solidFill>
                        </a:rPr>
                      </a:br>
                      <a:r>
                        <a:rPr lang="en-US" sz="2000" dirty="0">
                          <a:solidFill>
                            <a:schemeClr val="tx2"/>
                          </a:solidFill>
                        </a:rPr>
                        <a:t>job-embedded opportunities to work with their colleagues; resolve cognitive dissonance; </a:t>
                      </a:r>
                      <a:br>
                        <a:rPr lang="en-US" sz="2000" dirty="0">
                          <a:solidFill>
                            <a:schemeClr val="tx2"/>
                          </a:solidFill>
                        </a:rPr>
                      </a:br>
                      <a:r>
                        <a:rPr lang="en-US" sz="2000" dirty="0">
                          <a:solidFill>
                            <a:schemeClr val="tx2"/>
                          </a:solidFill>
                        </a:rPr>
                        <a:t>and discuss, update, and clarify their thinking.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nSpc>
                          <a:spcPts val="2100"/>
                        </a:lnSpc>
                        <a:buFont typeface="Arial" panose="020B0604020202020204" pitchFamily="34" charset="0"/>
                        <a:buNone/>
                      </a:pPr>
                      <a:r>
                        <a:rPr lang="en-US" sz="2000" dirty="0">
                          <a:solidFill>
                            <a:schemeClr val="tx2"/>
                          </a:solidFill>
                        </a:rPr>
                        <a:t>Discussions or reflections about beliefs often start with general statements of values, such as “All kids can learn.” </a:t>
                      </a:r>
                      <a:br>
                        <a:rPr lang="en-US" sz="2000" dirty="0">
                          <a:solidFill>
                            <a:schemeClr val="tx2"/>
                          </a:solidFill>
                        </a:rPr>
                      </a:br>
                      <a:r>
                        <a:rPr lang="en-US" sz="2000" dirty="0">
                          <a:solidFill>
                            <a:schemeClr val="tx2"/>
                          </a:solidFill>
                        </a:rPr>
                        <a:t>But they must go deeper. Individual teachers have built their belief systems over time, and they won’t all need the same type of disruptive experience to prompt change. Learning experiences should be tailored to schools and teachers. Efforts to make meaning and resolve cognitive dissonance should be connected to teachers’ own students. Facilitated conversations and well-chosen writing exercises can prompt teachers to think critically about their practices and students’ experiences.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5894829"/>
                  </a:ext>
                </a:extLst>
              </a:tr>
            </a:tbl>
          </a:graphicData>
        </a:graphic>
      </p:graphicFrame>
    </p:spTree>
    <p:extLst>
      <p:ext uri="{BB962C8B-B14F-4D97-AF65-F5344CB8AC3E}">
        <p14:creationId xmlns:p14="http://schemas.microsoft.com/office/powerpoint/2010/main" val="2867141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740E07-8DB4-7830-D888-EDA0496327BF}"/>
              </a:ext>
            </a:extLst>
          </p:cNvPr>
          <p:cNvSpPr>
            <a:spLocks noGrp="1"/>
          </p:cNvSpPr>
          <p:nvPr>
            <p:ph type="sldNum" idx="4"/>
          </p:nvPr>
        </p:nvSpPr>
        <p:spPr/>
        <p:txBody>
          <a:bodyPr/>
          <a:lstStyle/>
          <a:p>
            <a:fld id="{00000000-1234-1234-1234-123412341234}" type="slidenum">
              <a:rPr lang="en-US"/>
              <a:pPr/>
              <a:t>11</a:t>
            </a:fld>
            <a:endParaRPr lang="en-US"/>
          </a:p>
        </p:txBody>
      </p:sp>
      <p:sp>
        <p:nvSpPr>
          <p:cNvPr id="3" name="Rectangle 2">
            <a:extLst>
              <a:ext uri="{FF2B5EF4-FFF2-40B4-BE49-F238E27FC236}">
                <a16:creationId xmlns:a16="http://schemas.microsoft.com/office/drawing/2014/main" id="{4E753698-23E5-BC8E-5165-430016D9A66C}"/>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E39842F-BAD9-12E1-6057-A68B719DF235}"/>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4D393D2-6D45-314A-6AA5-67C528E6B03B}"/>
              </a:ext>
            </a:extLst>
          </p:cNvPr>
          <p:cNvSpPr txBox="1"/>
          <p:nvPr/>
        </p:nvSpPr>
        <p:spPr>
          <a:xfrm>
            <a:off x="1688659" y="1002195"/>
            <a:ext cx="9697997" cy="584775"/>
          </a:xfrm>
          <a:prstGeom prst="rect">
            <a:avLst/>
          </a:prstGeom>
          <a:noFill/>
        </p:spPr>
        <p:txBody>
          <a:bodyPr wrap="square" rtlCol="0">
            <a:spAutoFit/>
          </a:bodyPr>
          <a:lstStyle/>
          <a:p>
            <a:r>
              <a:rPr lang="en-US" sz="3200" dirty="0">
                <a:solidFill>
                  <a:schemeClr val="bg1"/>
                </a:solidFill>
              </a:rPr>
              <a:t>When do beliefs change?</a:t>
            </a:r>
            <a:endParaRPr lang="en-US" sz="3200" dirty="0">
              <a:solidFill>
                <a:schemeClr val="tx2"/>
              </a:solidFill>
            </a:endParaRPr>
          </a:p>
        </p:txBody>
      </p:sp>
      <p:sp>
        <p:nvSpPr>
          <p:cNvPr id="10" name="TextBox 9">
            <a:extLst>
              <a:ext uri="{FF2B5EF4-FFF2-40B4-BE49-F238E27FC236}">
                <a16:creationId xmlns:a16="http://schemas.microsoft.com/office/drawing/2014/main" id="{5B6BD9BB-C37D-00A8-BBEA-29ED65195A0F}"/>
              </a:ext>
            </a:extLst>
          </p:cNvPr>
          <p:cNvSpPr txBox="1"/>
          <p:nvPr/>
        </p:nvSpPr>
        <p:spPr>
          <a:xfrm>
            <a:off x="2199190" y="2384385"/>
            <a:ext cx="7772256" cy="2769989"/>
          </a:xfrm>
          <a:prstGeom prst="rect">
            <a:avLst/>
          </a:prstGeom>
          <a:noFill/>
        </p:spPr>
        <p:txBody>
          <a:bodyPr wrap="none" rtlCol="0">
            <a:spAutoFit/>
          </a:bodyPr>
          <a:lstStyle/>
          <a:p>
            <a:pPr>
              <a:spcBef>
                <a:spcPts val="1200"/>
              </a:spcBef>
              <a:buClr>
                <a:schemeClr val="accent3">
                  <a:lumMod val="75000"/>
                </a:schemeClr>
              </a:buClr>
            </a:pPr>
            <a:r>
              <a:rPr lang="en-US" sz="2400" dirty="0">
                <a:solidFill>
                  <a:schemeClr val="tx2"/>
                </a:solidFill>
              </a:rPr>
              <a:t>Which order is based on the research about teacher change?</a:t>
            </a:r>
            <a:br>
              <a:rPr lang="en-US" sz="2400" dirty="0">
                <a:solidFill>
                  <a:schemeClr val="tx2"/>
                </a:solidFill>
              </a:rPr>
            </a:br>
            <a:br>
              <a:rPr lang="en-US" sz="2400" dirty="0">
                <a:solidFill>
                  <a:schemeClr val="tx2"/>
                </a:solidFill>
              </a:rPr>
            </a:br>
            <a:r>
              <a:rPr lang="en-US" sz="2400" dirty="0">
                <a:solidFill>
                  <a:schemeClr val="accent3">
                    <a:lumMod val="75000"/>
                  </a:schemeClr>
                </a:solidFill>
              </a:rPr>
              <a:t>A. </a:t>
            </a:r>
            <a:r>
              <a:rPr lang="en-US" sz="2400" dirty="0">
                <a:solidFill>
                  <a:schemeClr val="tx2"/>
                </a:solidFill>
              </a:rPr>
              <a:t>Shift beliefs —&gt; change practice —&gt; students learn</a:t>
            </a:r>
          </a:p>
          <a:p>
            <a:pPr>
              <a:spcBef>
                <a:spcPts val="1200"/>
              </a:spcBef>
              <a:buClr>
                <a:schemeClr val="accent3">
                  <a:lumMod val="75000"/>
                </a:schemeClr>
              </a:buClr>
            </a:pPr>
            <a:r>
              <a:rPr lang="en-US" sz="2400" dirty="0">
                <a:solidFill>
                  <a:schemeClr val="accent3">
                    <a:lumMod val="75000"/>
                  </a:schemeClr>
                </a:solidFill>
              </a:rPr>
              <a:t>B. </a:t>
            </a:r>
            <a:r>
              <a:rPr lang="en-US" sz="2400" dirty="0">
                <a:solidFill>
                  <a:schemeClr val="tx2"/>
                </a:solidFill>
              </a:rPr>
              <a:t>Shift beliefs —&gt; students learn —&gt; change practice</a:t>
            </a:r>
          </a:p>
          <a:p>
            <a:pPr>
              <a:spcBef>
                <a:spcPts val="1200"/>
              </a:spcBef>
              <a:buClr>
                <a:schemeClr val="accent3">
                  <a:lumMod val="75000"/>
                </a:schemeClr>
              </a:buClr>
            </a:pPr>
            <a:r>
              <a:rPr lang="en-US" sz="2400" dirty="0">
                <a:solidFill>
                  <a:schemeClr val="accent3">
                    <a:lumMod val="75000"/>
                  </a:schemeClr>
                </a:solidFill>
              </a:rPr>
              <a:t>C. </a:t>
            </a:r>
            <a:r>
              <a:rPr lang="en-US" sz="2400" dirty="0">
                <a:solidFill>
                  <a:schemeClr val="tx2"/>
                </a:solidFill>
              </a:rPr>
              <a:t>Change practice —&gt; students learn —&gt; shift beliefs</a:t>
            </a:r>
          </a:p>
          <a:p>
            <a:pPr>
              <a:spcBef>
                <a:spcPts val="1200"/>
              </a:spcBef>
              <a:buClr>
                <a:schemeClr val="accent3">
                  <a:lumMod val="75000"/>
                </a:schemeClr>
              </a:buClr>
            </a:pPr>
            <a:r>
              <a:rPr lang="en-US" sz="2400" dirty="0">
                <a:solidFill>
                  <a:schemeClr val="accent3">
                    <a:lumMod val="75000"/>
                  </a:schemeClr>
                </a:solidFill>
              </a:rPr>
              <a:t>D. </a:t>
            </a:r>
            <a:r>
              <a:rPr lang="en-US" sz="2400" dirty="0">
                <a:solidFill>
                  <a:schemeClr val="tx2"/>
                </a:solidFill>
              </a:rPr>
              <a:t>Change practice —&gt; shift beliefs —&gt; students learn</a:t>
            </a:r>
          </a:p>
        </p:txBody>
      </p:sp>
      <p:pic>
        <p:nvPicPr>
          <p:cNvPr id="4" name="Picture 3">
            <a:extLst>
              <a:ext uri="{FF2B5EF4-FFF2-40B4-BE49-F238E27FC236}">
                <a16:creationId xmlns:a16="http://schemas.microsoft.com/office/drawing/2014/main" id="{67CEC488-4901-D87B-6E7A-D20F35F1B2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049"/>
          <a:stretch/>
        </p:blipFill>
        <p:spPr>
          <a:xfrm>
            <a:off x="264670" y="330264"/>
            <a:ext cx="891251" cy="932135"/>
          </a:xfrm>
          <a:prstGeom prst="rect">
            <a:avLst/>
          </a:prstGeom>
          <a:effectLst>
            <a:outerShdw blurRad="203200" dist="190500" dir="8100000" algn="tr" rotWithShape="0">
              <a:prstClr val="black">
                <a:alpha val="40000"/>
              </a:prstClr>
            </a:outerShdw>
          </a:effectLst>
        </p:spPr>
      </p:pic>
    </p:spTree>
    <p:extLst>
      <p:ext uri="{BB962C8B-B14F-4D97-AF65-F5344CB8AC3E}">
        <p14:creationId xmlns:p14="http://schemas.microsoft.com/office/powerpoint/2010/main" val="3330661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740E07-8DB4-7830-D888-EDA0496327BF}"/>
              </a:ext>
            </a:extLst>
          </p:cNvPr>
          <p:cNvSpPr>
            <a:spLocks noGrp="1"/>
          </p:cNvSpPr>
          <p:nvPr>
            <p:ph type="sldNum" idx="4"/>
          </p:nvPr>
        </p:nvSpPr>
        <p:spPr/>
        <p:txBody>
          <a:bodyPr/>
          <a:lstStyle/>
          <a:p>
            <a:fld id="{00000000-1234-1234-1234-123412341234}" type="slidenum">
              <a:rPr lang="en-US"/>
              <a:pPr/>
              <a:t>12</a:t>
            </a:fld>
            <a:endParaRPr lang="en-US"/>
          </a:p>
        </p:txBody>
      </p:sp>
      <p:sp>
        <p:nvSpPr>
          <p:cNvPr id="3" name="Rectangle 2">
            <a:extLst>
              <a:ext uri="{FF2B5EF4-FFF2-40B4-BE49-F238E27FC236}">
                <a16:creationId xmlns:a16="http://schemas.microsoft.com/office/drawing/2014/main" id="{4E753698-23E5-BC8E-5165-430016D9A66C}"/>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E39842F-BAD9-12E1-6057-A68B719DF235}"/>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4D393D2-6D45-314A-6AA5-67C528E6B03B}"/>
              </a:ext>
            </a:extLst>
          </p:cNvPr>
          <p:cNvSpPr txBox="1"/>
          <p:nvPr/>
        </p:nvSpPr>
        <p:spPr>
          <a:xfrm>
            <a:off x="1688659" y="433956"/>
            <a:ext cx="9697997" cy="1231106"/>
          </a:xfrm>
          <a:prstGeom prst="rect">
            <a:avLst/>
          </a:prstGeom>
          <a:noFill/>
        </p:spPr>
        <p:txBody>
          <a:bodyPr wrap="square" rtlCol="0">
            <a:spAutoFit/>
          </a:bodyPr>
          <a:lstStyle/>
          <a:p>
            <a:r>
              <a:rPr lang="en-US" sz="3200" dirty="0">
                <a:solidFill>
                  <a:schemeClr val="bg1"/>
                </a:solidFill>
              </a:rPr>
              <a:t>Correct answer according to research:</a:t>
            </a:r>
          </a:p>
          <a:p>
            <a:pPr>
              <a:spcBef>
                <a:spcPts val="1200"/>
              </a:spcBef>
            </a:pPr>
            <a:r>
              <a:rPr lang="en-US" sz="3200" dirty="0">
                <a:solidFill>
                  <a:schemeClr val="bg1"/>
                </a:solidFill>
              </a:rPr>
              <a:t>C. Change practice —&gt; students learn —&gt; shift beliefs</a:t>
            </a:r>
          </a:p>
        </p:txBody>
      </p:sp>
      <p:sp>
        <p:nvSpPr>
          <p:cNvPr id="10" name="TextBox 9">
            <a:extLst>
              <a:ext uri="{FF2B5EF4-FFF2-40B4-BE49-F238E27FC236}">
                <a16:creationId xmlns:a16="http://schemas.microsoft.com/office/drawing/2014/main" id="{5B6BD9BB-C37D-00A8-BBEA-29ED65195A0F}"/>
              </a:ext>
            </a:extLst>
          </p:cNvPr>
          <p:cNvSpPr txBox="1"/>
          <p:nvPr/>
        </p:nvSpPr>
        <p:spPr>
          <a:xfrm>
            <a:off x="1697621" y="1997759"/>
            <a:ext cx="4101295" cy="4708981"/>
          </a:xfrm>
          <a:prstGeom prst="rect">
            <a:avLst/>
          </a:prstGeom>
          <a:noFill/>
        </p:spPr>
        <p:txBody>
          <a:bodyPr wrap="square" rtlCol="0">
            <a:spAutoFit/>
          </a:bodyPr>
          <a:lstStyle/>
          <a:p>
            <a:r>
              <a:rPr lang="en-US" sz="2000" dirty="0">
                <a:solidFill>
                  <a:schemeClr val="tx2"/>
                </a:solidFill>
              </a:rPr>
              <a:t>Kate McNeill is a professor in science education at Boston College and director of designing the </a:t>
            </a:r>
            <a:r>
              <a:rPr lang="en-US" sz="2000" dirty="0" err="1">
                <a:solidFill>
                  <a:schemeClr val="tx2"/>
                </a:solidFill>
              </a:rPr>
              <a:t>OpenSciEd</a:t>
            </a:r>
            <a:r>
              <a:rPr lang="en-US" sz="2000" dirty="0">
                <a:solidFill>
                  <a:schemeClr val="tx2"/>
                </a:solidFill>
              </a:rPr>
              <a:t> professional learning approach to support the implementation of the curriculum</a:t>
            </a:r>
            <a:r>
              <a:rPr lang="en-US" sz="2000" b="1" dirty="0">
                <a:solidFill>
                  <a:schemeClr val="tx2"/>
                </a:solidFill>
              </a:rPr>
              <a:t>. Listen while Kate talks </a:t>
            </a:r>
            <a:r>
              <a:rPr lang="en-US" sz="2000" dirty="0">
                <a:solidFill>
                  <a:schemeClr val="tx2"/>
                </a:solidFill>
              </a:rPr>
              <a:t>about how the </a:t>
            </a:r>
            <a:r>
              <a:rPr lang="en-US" sz="2000" dirty="0" err="1">
                <a:solidFill>
                  <a:schemeClr val="tx2"/>
                </a:solidFill>
              </a:rPr>
              <a:t>OpenSciEd</a:t>
            </a:r>
            <a:r>
              <a:rPr lang="en-US" sz="2000" dirty="0">
                <a:solidFill>
                  <a:schemeClr val="tx2"/>
                </a:solidFill>
              </a:rPr>
              <a:t> approach to professional learning is different than traditional professional development training teachers to use new curriculum materials, watching for the impact on students and how this approach leads to shifting beliefs.</a:t>
            </a:r>
          </a:p>
          <a:p>
            <a:endParaRPr lang="en-US" sz="2000" dirty="0">
              <a:solidFill>
                <a:schemeClr val="tx2"/>
              </a:solidFill>
            </a:endParaRPr>
          </a:p>
          <a:p>
            <a:endParaRPr lang="en-US" sz="2000" dirty="0">
              <a:solidFill>
                <a:schemeClr val="tx2"/>
              </a:solidFill>
            </a:endParaRPr>
          </a:p>
        </p:txBody>
      </p:sp>
      <p:pic>
        <p:nvPicPr>
          <p:cNvPr id="4" name="KateMcNeill">
            <a:hlinkClick r:id="" action="ppaction://media"/>
            <a:extLst>
              <a:ext uri="{FF2B5EF4-FFF2-40B4-BE49-F238E27FC236}">
                <a16:creationId xmlns:a16="http://schemas.microsoft.com/office/drawing/2014/main" id="{02695CB0-4EAC-A5F9-80C5-A61B38CD86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13301" y="4927481"/>
            <a:ext cx="746494" cy="854610"/>
          </a:xfrm>
          <a:prstGeom prst="rect">
            <a:avLst/>
          </a:prstGeom>
        </p:spPr>
      </p:pic>
      <p:sp>
        <p:nvSpPr>
          <p:cNvPr id="8" name="TextBox 7">
            <a:extLst>
              <a:ext uri="{FF2B5EF4-FFF2-40B4-BE49-F238E27FC236}">
                <a16:creationId xmlns:a16="http://schemas.microsoft.com/office/drawing/2014/main" id="{A9EEA4BA-B555-30F1-A4CB-8E2C023CCE68}"/>
              </a:ext>
            </a:extLst>
          </p:cNvPr>
          <p:cNvSpPr txBox="1"/>
          <p:nvPr/>
        </p:nvSpPr>
        <p:spPr>
          <a:xfrm>
            <a:off x="6416237" y="1997759"/>
            <a:ext cx="5505688" cy="3485570"/>
          </a:xfrm>
          <a:prstGeom prst="rect">
            <a:avLst/>
          </a:prstGeom>
          <a:noFill/>
        </p:spPr>
        <p:txBody>
          <a:bodyPr wrap="square" rtlCol="0">
            <a:spAutoFit/>
          </a:bodyPr>
          <a:lstStyle/>
          <a:p>
            <a:r>
              <a:rPr lang="en-US" sz="2000" i="1" dirty="0">
                <a:solidFill>
                  <a:schemeClr val="tx2"/>
                </a:solidFill>
              </a:rPr>
              <a:t>“So, engaging in that kind of student hat encourages teachers to take a step back and think, don't think like an adult teacher.  Try to think like one of your kids.  Put yourself in the mindset of one of your kids and how might they experience this lesson, where might they want to go.  And doing that can help them—the teachers—think differently about the unit and better support their kids when it comes to actually enacting it in their classrooms.” </a:t>
            </a:r>
          </a:p>
          <a:p>
            <a:pPr algn="r">
              <a:spcBef>
                <a:spcPts val="300"/>
              </a:spcBef>
            </a:pPr>
            <a:r>
              <a:rPr lang="en-US" sz="2000" dirty="0">
                <a:solidFill>
                  <a:schemeClr val="tx2"/>
                </a:solidFill>
              </a:rPr>
              <a:t> — Katherine McNeill</a:t>
            </a:r>
          </a:p>
          <a:p>
            <a:endParaRPr lang="en-US" dirty="0"/>
          </a:p>
        </p:txBody>
      </p:sp>
      <p:pic>
        <p:nvPicPr>
          <p:cNvPr id="9" name="Picture 8">
            <a:extLst>
              <a:ext uri="{FF2B5EF4-FFF2-40B4-BE49-F238E27FC236}">
                <a16:creationId xmlns:a16="http://schemas.microsoft.com/office/drawing/2014/main" id="{C2A87E5C-C71E-C318-B097-65276F781CD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6049"/>
          <a:stretch/>
        </p:blipFill>
        <p:spPr>
          <a:xfrm>
            <a:off x="264670" y="330264"/>
            <a:ext cx="891251" cy="932135"/>
          </a:xfrm>
          <a:prstGeom prst="rect">
            <a:avLst/>
          </a:prstGeom>
          <a:effectLst>
            <a:outerShdw blurRad="203200" dist="190500" dir="8100000" algn="tr" rotWithShape="0">
              <a:prstClr val="black">
                <a:alpha val="40000"/>
              </a:prstClr>
            </a:outerShdw>
          </a:effectLst>
        </p:spPr>
      </p:pic>
    </p:spTree>
    <p:extLst>
      <p:ext uri="{BB962C8B-B14F-4D97-AF65-F5344CB8AC3E}">
        <p14:creationId xmlns:p14="http://schemas.microsoft.com/office/powerpoint/2010/main" val="290415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6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FC5A5F47-12E0-5BA2-5EA3-EF4316D833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049"/>
          <a:stretch/>
        </p:blipFill>
        <p:spPr>
          <a:xfrm>
            <a:off x="276245" y="330264"/>
            <a:ext cx="879676" cy="932135"/>
          </a:xfrm>
          <a:prstGeom prst="rect">
            <a:avLst/>
          </a:prstGeom>
          <a:effectLst>
            <a:outerShdw blurRad="203200" dist="190500" dir="8100000" algn="tr" rotWithShape="0">
              <a:prstClr val="black">
                <a:alpha val="40000"/>
              </a:prstClr>
            </a:outerShdw>
          </a:effectLst>
        </p:spPr>
      </p:pic>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88659" y="191967"/>
            <a:ext cx="9697997" cy="584775"/>
          </a:xfrm>
          <a:prstGeom prst="rect">
            <a:avLst/>
          </a:prstGeom>
          <a:noFill/>
        </p:spPr>
        <p:txBody>
          <a:bodyPr wrap="square" rtlCol="0">
            <a:spAutoFit/>
          </a:bodyPr>
          <a:lstStyle/>
          <a:p>
            <a:r>
              <a:rPr lang="en-US" sz="3200" dirty="0">
                <a:solidFill>
                  <a:schemeClr val="bg1"/>
                </a:solidFill>
              </a:rPr>
              <a:t>Putting Reflection and Feedback to Work</a:t>
            </a:r>
            <a:endParaRPr lang="en-US" sz="3200" dirty="0">
              <a:solidFill>
                <a:schemeClr val="tx2"/>
              </a:solidFill>
            </a:endParaRPr>
          </a:p>
        </p:txBody>
      </p:sp>
      <p:graphicFrame>
        <p:nvGraphicFramePr>
          <p:cNvPr id="5" name="Table 7">
            <a:extLst>
              <a:ext uri="{FF2B5EF4-FFF2-40B4-BE49-F238E27FC236}">
                <a16:creationId xmlns:a16="http://schemas.microsoft.com/office/drawing/2014/main" id="{B1E53188-9AE7-1E7F-D349-295C2EC8971D}"/>
              </a:ext>
            </a:extLst>
          </p:cNvPr>
          <p:cNvGraphicFramePr>
            <a:graphicFrameLocks noGrp="1"/>
          </p:cNvGraphicFramePr>
          <p:nvPr>
            <p:extLst>
              <p:ext uri="{D42A27DB-BD31-4B8C-83A1-F6EECF244321}">
                <p14:modId xmlns:p14="http://schemas.microsoft.com/office/powerpoint/2010/main" val="3755637852"/>
              </p:ext>
            </p:extLst>
          </p:nvPr>
        </p:nvGraphicFramePr>
        <p:xfrm>
          <a:off x="1688660" y="1022946"/>
          <a:ext cx="10198539" cy="5486591"/>
        </p:xfrm>
        <a:graphic>
          <a:graphicData uri="http://schemas.openxmlformats.org/drawingml/2006/table">
            <a:tbl>
              <a:tblPr>
                <a:tableStyleId>{5C22544A-7EE6-4342-B048-85BDC9FD1C3A}</a:tableStyleId>
              </a:tblPr>
              <a:tblGrid>
                <a:gridCol w="2941213">
                  <a:extLst>
                    <a:ext uri="{9D8B030D-6E8A-4147-A177-3AD203B41FA5}">
                      <a16:colId xmlns:a16="http://schemas.microsoft.com/office/drawing/2014/main" val="2129186880"/>
                    </a:ext>
                  </a:extLst>
                </a:gridCol>
                <a:gridCol w="3553428">
                  <a:extLst>
                    <a:ext uri="{9D8B030D-6E8A-4147-A177-3AD203B41FA5}">
                      <a16:colId xmlns:a16="http://schemas.microsoft.com/office/drawing/2014/main" val="1364120386"/>
                    </a:ext>
                  </a:extLst>
                </a:gridCol>
                <a:gridCol w="3703898">
                  <a:extLst>
                    <a:ext uri="{9D8B030D-6E8A-4147-A177-3AD203B41FA5}">
                      <a16:colId xmlns:a16="http://schemas.microsoft.com/office/drawing/2014/main" val="3239519207"/>
                    </a:ext>
                  </a:extLst>
                </a:gridCol>
              </a:tblGrid>
              <a:tr h="568543">
                <a:tc>
                  <a:txBody>
                    <a:bodyPr/>
                    <a:lstStyle/>
                    <a:p>
                      <a:r>
                        <a:rPr lang="en-US" sz="2400" b="0" dirty="0">
                          <a:solidFill>
                            <a:schemeClr val="bg1"/>
                          </a:solidFill>
                        </a:rPr>
                        <a:t>Build trust</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A broad look for evidence</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Observe and reflect together</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1922100"/>
                  </a:ext>
                </a:extLst>
              </a:tr>
              <a:tr h="2409607">
                <a:tc>
                  <a:txBody>
                    <a:bodyPr/>
                    <a:lstStyle/>
                    <a:p>
                      <a:pPr marL="0" indent="0">
                        <a:lnSpc>
                          <a:spcPts val="2000"/>
                        </a:lnSpc>
                        <a:buClr>
                          <a:srgbClr val="CF5827"/>
                        </a:buClr>
                        <a:buFont typeface="Wingdings" pitchFamily="2" charset="2"/>
                        <a:buNone/>
                      </a:pPr>
                      <a:r>
                        <a:rPr lang="en-US" sz="1900" dirty="0">
                          <a:solidFill>
                            <a:schemeClr val="tx2"/>
                          </a:solidFill>
                        </a:rPr>
                        <a:t>Effective feedback lays the groundwork for teachers to recognize their strengths and weaknesses and commit to ongoing improvement. Teachers’ confidence in observers, peers, instructional materials, and the processes they use affects the degree to which they embrace feedback and reflection. Observations </a:t>
                      </a:r>
                      <a:br>
                        <a:rPr lang="en-US" sz="1900" dirty="0">
                          <a:solidFill>
                            <a:schemeClr val="tx2"/>
                          </a:solidFill>
                        </a:rPr>
                      </a:br>
                      <a:r>
                        <a:rPr lang="en-US" sz="1900" dirty="0">
                          <a:solidFill>
                            <a:schemeClr val="tx2"/>
                          </a:solidFill>
                        </a:rPr>
                        <a:t>by peers and seeing </a:t>
                      </a:r>
                      <a:br>
                        <a:rPr lang="en-US" sz="1900" dirty="0">
                          <a:solidFill>
                            <a:schemeClr val="tx2"/>
                          </a:solidFill>
                        </a:rPr>
                      </a:br>
                      <a:r>
                        <a:rPr lang="en-US" sz="1900" dirty="0">
                          <a:solidFill>
                            <a:schemeClr val="tx2"/>
                          </a:solidFill>
                        </a:rPr>
                        <a:t>others teach can provide </a:t>
                      </a:r>
                      <a:br>
                        <a:rPr lang="en-US" sz="1900" dirty="0">
                          <a:solidFill>
                            <a:schemeClr val="tx2"/>
                          </a:solidFill>
                        </a:rPr>
                      </a:br>
                      <a:r>
                        <a:rPr lang="en-US" sz="1900" dirty="0">
                          <a:solidFill>
                            <a:schemeClr val="tx2"/>
                          </a:solidFill>
                        </a:rPr>
                        <a:t>a common, shared experience that </a:t>
                      </a:r>
                      <a:br>
                        <a:rPr lang="en-US" sz="1900" dirty="0">
                          <a:solidFill>
                            <a:schemeClr val="tx2"/>
                          </a:solidFill>
                        </a:rPr>
                      </a:br>
                      <a:r>
                        <a:rPr lang="en-US" sz="1900" dirty="0">
                          <a:solidFill>
                            <a:schemeClr val="tx2"/>
                          </a:solidFill>
                        </a:rPr>
                        <a:t>supports building trust.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nSpc>
                          <a:spcPts val="2000"/>
                        </a:lnSpc>
                        <a:buClr>
                          <a:srgbClr val="CF5827"/>
                        </a:buClr>
                        <a:buFont typeface="Wingdings" pitchFamily="2" charset="2"/>
                        <a:buNone/>
                      </a:pPr>
                      <a:r>
                        <a:rPr lang="en-US" sz="1900" dirty="0">
                          <a:solidFill>
                            <a:schemeClr val="tx2"/>
                          </a:solidFill>
                        </a:rPr>
                        <a:t>Feedback that leads to growth takes many forms. One type comes from coaches and peers. This feedback is bite-sized and grounded in shared definitions and metrics of success. Another type is based on how students engage with instruction. Are they participating, learning the material, and remaining connected to their classmates </a:t>
                      </a:r>
                      <a:br>
                        <a:rPr lang="en-US" sz="1900" dirty="0">
                          <a:solidFill>
                            <a:schemeClr val="tx2"/>
                          </a:solidFill>
                        </a:rPr>
                      </a:br>
                      <a:r>
                        <a:rPr lang="en-US" sz="1900" dirty="0">
                          <a:solidFill>
                            <a:schemeClr val="tx2"/>
                          </a:solidFill>
                        </a:rPr>
                        <a:t>and the learning process? Neither type of feedback is used to evaluate performance; rather, both serve to describe progress, diagnose challenges, and create </a:t>
                      </a:r>
                      <a:br>
                        <a:rPr lang="en-US" sz="1900" dirty="0">
                          <a:solidFill>
                            <a:schemeClr val="tx2"/>
                          </a:solidFill>
                        </a:rPr>
                      </a:br>
                      <a:r>
                        <a:rPr lang="en-US" sz="1900" dirty="0">
                          <a:solidFill>
                            <a:schemeClr val="tx2"/>
                          </a:solidFill>
                        </a:rPr>
                        <a:t>a roadmap to greater success.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nSpc>
                          <a:spcPts val="2000"/>
                        </a:lnSpc>
                        <a:buFont typeface="Arial" panose="020B0604020202020204" pitchFamily="34" charset="0"/>
                        <a:buNone/>
                      </a:pPr>
                      <a:r>
                        <a:rPr lang="en-US" sz="1900" dirty="0">
                          <a:solidFill>
                            <a:schemeClr val="tx2"/>
                          </a:solidFill>
                        </a:rPr>
                        <a:t>In years past, teachers were left to their own devices and provided feedback only during performance evaluations. Curriculum-based professional learning is less hierarchical and more constructive in its feedback processes. At each stage of the learning cycle, teachers reflect individually and jointly </a:t>
                      </a:r>
                      <a:br>
                        <a:rPr lang="en-US" sz="1900" dirty="0">
                          <a:solidFill>
                            <a:schemeClr val="tx2"/>
                          </a:solidFill>
                        </a:rPr>
                      </a:br>
                      <a:r>
                        <a:rPr lang="en-US" sz="1900" dirty="0">
                          <a:solidFill>
                            <a:schemeClr val="tx2"/>
                          </a:solidFill>
                        </a:rPr>
                        <a:t>on their instruction and the curriculum, in both facilitated conversations and responses </a:t>
                      </a:r>
                      <a:br>
                        <a:rPr lang="en-US" sz="1900" dirty="0">
                          <a:solidFill>
                            <a:schemeClr val="tx2"/>
                          </a:solidFill>
                        </a:rPr>
                      </a:br>
                      <a:r>
                        <a:rPr lang="en-US" sz="1900" dirty="0">
                          <a:solidFill>
                            <a:schemeClr val="tx2"/>
                          </a:solidFill>
                        </a:rPr>
                        <a:t>to writing prompts. Observations </a:t>
                      </a:r>
                      <a:br>
                        <a:rPr lang="en-US" sz="1900" dirty="0">
                          <a:solidFill>
                            <a:schemeClr val="tx2"/>
                          </a:solidFill>
                        </a:rPr>
                      </a:br>
                      <a:r>
                        <a:rPr lang="en-US" sz="1900" dirty="0">
                          <a:solidFill>
                            <a:schemeClr val="tx2"/>
                          </a:solidFill>
                        </a:rPr>
                        <a:t>and feedback other than formal performance evaluation are conducted by instructional leaders, coaches, and peers.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5894829"/>
                  </a:ext>
                </a:extLst>
              </a:tr>
            </a:tbl>
          </a:graphicData>
        </a:graphic>
      </p:graphicFrame>
    </p:spTree>
    <p:extLst>
      <p:ext uri="{BB962C8B-B14F-4D97-AF65-F5344CB8AC3E}">
        <p14:creationId xmlns:p14="http://schemas.microsoft.com/office/powerpoint/2010/main" val="275660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E2FD0EB5-C4A9-3417-4B92-326199AA3B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049"/>
          <a:stretch/>
        </p:blipFill>
        <p:spPr>
          <a:xfrm>
            <a:off x="262904" y="329228"/>
            <a:ext cx="883891" cy="932135"/>
          </a:xfrm>
          <a:prstGeom prst="rect">
            <a:avLst/>
          </a:prstGeom>
          <a:effectLst>
            <a:outerShdw blurRad="203200" dist="190500" dir="8100000" algn="tr" rotWithShape="0">
              <a:prstClr val="black">
                <a:alpha val="40000"/>
              </a:prstClr>
            </a:outerShdw>
          </a:effectLst>
        </p:spPr>
      </p:pic>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88659" y="191967"/>
            <a:ext cx="9697997" cy="584775"/>
          </a:xfrm>
          <a:prstGeom prst="rect">
            <a:avLst/>
          </a:prstGeom>
          <a:noFill/>
        </p:spPr>
        <p:txBody>
          <a:bodyPr wrap="square" rtlCol="0">
            <a:spAutoFit/>
          </a:bodyPr>
          <a:lstStyle/>
          <a:p>
            <a:r>
              <a:rPr lang="en-US" sz="3200" dirty="0">
                <a:solidFill>
                  <a:schemeClr val="bg1"/>
                </a:solidFill>
              </a:rPr>
              <a:t>Putting Change Management to Work</a:t>
            </a:r>
            <a:endParaRPr lang="en-US" sz="3200" dirty="0">
              <a:solidFill>
                <a:schemeClr val="tx2"/>
              </a:solidFill>
            </a:endParaRPr>
          </a:p>
        </p:txBody>
      </p:sp>
      <p:graphicFrame>
        <p:nvGraphicFramePr>
          <p:cNvPr id="9" name="Table 7">
            <a:extLst>
              <a:ext uri="{FF2B5EF4-FFF2-40B4-BE49-F238E27FC236}">
                <a16:creationId xmlns:a16="http://schemas.microsoft.com/office/drawing/2014/main" id="{1D4B94D7-9E36-C91C-DB73-4555B41FFED9}"/>
              </a:ext>
            </a:extLst>
          </p:cNvPr>
          <p:cNvGraphicFramePr>
            <a:graphicFrameLocks noGrp="1"/>
          </p:cNvGraphicFramePr>
          <p:nvPr>
            <p:extLst>
              <p:ext uri="{D42A27DB-BD31-4B8C-83A1-F6EECF244321}">
                <p14:modId xmlns:p14="http://schemas.microsoft.com/office/powerpoint/2010/main" val="412736686"/>
              </p:ext>
            </p:extLst>
          </p:nvPr>
        </p:nvGraphicFramePr>
        <p:xfrm>
          <a:off x="1688659" y="996043"/>
          <a:ext cx="10224381" cy="5181600"/>
        </p:xfrm>
        <a:graphic>
          <a:graphicData uri="http://schemas.openxmlformats.org/drawingml/2006/table">
            <a:tbl>
              <a:tblPr>
                <a:tableStyleId>{5C22544A-7EE6-4342-B048-85BDC9FD1C3A}</a:tableStyleId>
              </a:tblPr>
              <a:tblGrid>
                <a:gridCol w="2999088">
                  <a:extLst>
                    <a:ext uri="{9D8B030D-6E8A-4147-A177-3AD203B41FA5}">
                      <a16:colId xmlns:a16="http://schemas.microsoft.com/office/drawing/2014/main" val="2129186880"/>
                    </a:ext>
                  </a:extLst>
                </a:gridCol>
                <a:gridCol w="3576577">
                  <a:extLst>
                    <a:ext uri="{9D8B030D-6E8A-4147-A177-3AD203B41FA5}">
                      <a16:colId xmlns:a16="http://schemas.microsoft.com/office/drawing/2014/main" val="1364120386"/>
                    </a:ext>
                  </a:extLst>
                </a:gridCol>
                <a:gridCol w="3648716">
                  <a:extLst>
                    <a:ext uri="{9D8B030D-6E8A-4147-A177-3AD203B41FA5}">
                      <a16:colId xmlns:a16="http://schemas.microsoft.com/office/drawing/2014/main" val="3239519207"/>
                    </a:ext>
                  </a:extLst>
                </a:gridCol>
              </a:tblGrid>
              <a:tr h="568543">
                <a:tc>
                  <a:txBody>
                    <a:bodyPr/>
                    <a:lstStyle/>
                    <a:p>
                      <a:r>
                        <a:rPr lang="en-US" sz="2400" b="0" dirty="0">
                          <a:solidFill>
                            <a:schemeClr val="bg1"/>
                          </a:solidFill>
                        </a:rPr>
                        <a:t>A process, </a:t>
                      </a:r>
                      <a:br>
                        <a:rPr lang="en-US" sz="2400" b="0" dirty="0">
                          <a:solidFill>
                            <a:schemeClr val="bg1"/>
                          </a:solidFill>
                        </a:rPr>
                      </a:br>
                      <a:r>
                        <a:rPr lang="en-US" sz="2400" b="0" dirty="0">
                          <a:solidFill>
                            <a:schemeClr val="bg1"/>
                          </a:solidFill>
                        </a:rPr>
                        <a:t>not an event</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Support people</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Stay the course</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1922100"/>
                  </a:ext>
                </a:extLst>
              </a:tr>
              <a:tr h="2409607">
                <a:tc>
                  <a:txBody>
                    <a:bodyPr/>
                    <a:lstStyle/>
                    <a:p>
                      <a:pPr marL="0" indent="0">
                        <a:lnSpc>
                          <a:spcPct val="100000"/>
                        </a:lnSpc>
                        <a:buClr>
                          <a:srgbClr val="CF5827"/>
                        </a:buClr>
                        <a:buFont typeface="Wingdings" pitchFamily="2" charset="2"/>
                        <a:buNone/>
                      </a:pPr>
                      <a:r>
                        <a:rPr lang="en-US" sz="2000" dirty="0">
                          <a:solidFill>
                            <a:schemeClr val="tx2"/>
                          </a:solidFill>
                        </a:rPr>
                        <a:t>Change isn’t the difference between before and after; rather, it’s an ongoing disruption of thinking and doing. It requires adults to make and remake their knowledge, actions, and beliefs. And such remaking requires attention and energy over time. Enduring change happens over three to five years, not during a single launch period.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nSpc>
                          <a:spcPct val="100000"/>
                        </a:lnSpc>
                        <a:buClr>
                          <a:srgbClr val="CF5827"/>
                        </a:buClr>
                        <a:buFont typeface="Wingdings" pitchFamily="2" charset="2"/>
                        <a:buNone/>
                      </a:pPr>
                      <a:r>
                        <a:rPr lang="en-US" sz="2000" dirty="0">
                          <a:solidFill>
                            <a:schemeClr val="tx2"/>
                          </a:solidFill>
                        </a:rPr>
                        <a:t>Change is disruptive. It requires adults to let go of old ways of doing things and recasts their experience and expertise as less relevant or in need of an update. Supporting curricular change means guiding teachers to </a:t>
                      </a:r>
                      <a:br>
                        <a:rPr lang="en-US" sz="2000" dirty="0">
                          <a:solidFill>
                            <a:schemeClr val="tx2"/>
                          </a:solidFill>
                        </a:rPr>
                      </a:br>
                      <a:r>
                        <a:rPr lang="en-US" sz="2000" dirty="0">
                          <a:solidFill>
                            <a:schemeClr val="tx2"/>
                          </a:solidFill>
                        </a:rPr>
                        <a:t>come to grips with uncertainty. First-hand experience seeing </a:t>
                      </a:r>
                      <a:br>
                        <a:rPr lang="en-US" sz="2000" dirty="0">
                          <a:solidFill>
                            <a:schemeClr val="tx2"/>
                          </a:solidFill>
                        </a:rPr>
                      </a:br>
                      <a:r>
                        <a:rPr lang="en-US" sz="2000" dirty="0">
                          <a:solidFill>
                            <a:schemeClr val="tx2"/>
                          </a:solidFill>
                        </a:rPr>
                        <a:t>how new curriculum materials benefit students focuses teachers on benefits of the new rather than loss of the old.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2000" dirty="0">
                          <a:solidFill>
                            <a:schemeClr val="tx2"/>
                          </a:solidFill>
                        </a:rPr>
                        <a:t>Dealing with change, adults often look to restore their equilibrium, often backsliding into old ways of thinking and doing. Ongoing reflection and feedback can help teachers remain connected to the process of change. These experiences are rooted in instructional coaching and facilitated, curriculum-based professional learning experiences that challenge teachers to review evidence on student learning </a:t>
                      </a:r>
                      <a:br>
                        <a:rPr lang="en-US" sz="2000" dirty="0">
                          <a:solidFill>
                            <a:schemeClr val="tx2"/>
                          </a:solidFill>
                        </a:rPr>
                      </a:br>
                      <a:r>
                        <a:rPr lang="en-US" sz="2000" dirty="0">
                          <a:solidFill>
                            <a:schemeClr val="tx2"/>
                          </a:solidFill>
                        </a:rPr>
                        <a:t>and reexamine their beliefs.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5894829"/>
                  </a:ext>
                </a:extLst>
              </a:tr>
            </a:tbl>
          </a:graphicData>
        </a:graphic>
      </p:graphicFrame>
    </p:spTree>
    <p:extLst>
      <p:ext uri="{BB962C8B-B14F-4D97-AF65-F5344CB8AC3E}">
        <p14:creationId xmlns:p14="http://schemas.microsoft.com/office/powerpoint/2010/main" val="2291221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Putting Structural Elements to Work</a:t>
            </a:r>
          </a:p>
          <a:p>
            <a:r>
              <a:rPr lang="en-US" sz="3200" dirty="0">
                <a:solidFill>
                  <a:schemeClr val="tx2"/>
                </a:solidFill>
              </a:rPr>
              <a:t>Examining Your Practice</a:t>
            </a:r>
            <a:endParaRPr lang="en-US" sz="3200" i="1"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5.3</a:t>
            </a:r>
            <a:endParaRPr lang="en-US" sz="3600" dirty="0">
              <a:solidFill>
                <a:schemeClr val="accent6">
                  <a:lumMod val="20000"/>
                  <a:lumOff val="80000"/>
                </a:schemeClr>
              </a:solidFill>
            </a:endParaRPr>
          </a:p>
        </p:txBody>
      </p:sp>
      <p:sp>
        <p:nvSpPr>
          <p:cNvPr id="5" name="Subtitle 2">
            <a:extLst>
              <a:ext uri="{FF2B5EF4-FFF2-40B4-BE49-F238E27FC236}">
                <a16:creationId xmlns:a16="http://schemas.microsoft.com/office/drawing/2014/main" id="{EAD4F96B-15ED-D4F4-0F29-EDC19E8EF1C5}"/>
              </a:ext>
            </a:extLst>
          </p:cNvPr>
          <p:cNvSpPr txBox="1">
            <a:spLocks/>
          </p:cNvSpPr>
          <p:nvPr/>
        </p:nvSpPr>
        <p:spPr>
          <a:xfrm>
            <a:off x="387126" y="2045610"/>
            <a:ext cx="6675826" cy="3972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lnSpc>
                <a:spcPct val="100000"/>
              </a:lnSpc>
              <a:spcBef>
                <a:spcPts val="1200"/>
              </a:spcBef>
              <a:buClr>
                <a:schemeClr val="accent3">
                  <a:lumMod val="75000"/>
                </a:schemeClr>
              </a:buClr>
            </a:pPr>
            <a:r>
              <a:rPr lang="en-US" sz="2400" dirty="0"/>
              <a:t>Read the story about </a:t>
            </a:r>
            <a:r>
              <a:rPr lang="en-US" sz="2400" dirty="0" err="1"/>
              <a:t>OpenSciEd</a:t>
            </a:r>
            <a:r>
              <a:rPr lang="en-US" sz="2400" dirty="0"/>
              <a:t> Professional Learning, </a:t>
            </a:r>
            <a:r>
              <a:rPr lang="en-US" sz="2400" dirty="0">
                <a:solidFill>
                  <a:srgbClr val="0070C0"/>
                </a:solidFill>
                <a:hlinkClick r:id="rId2">
                  <a:extLst>
                    <a:ext uri="{A12FA001-AC4F-418D-AE19-62706E023703}">
                      <ahyp:hlinkClr xmlns:ahyp="http://schemas.microsoft.com/office/drawing/2018/hyperlinkcolor" val="tx"/>
                    </a:ext>
                  </a:extLst>
                </a:hlinkClick>
              </a:rPr>
              <a:t>Open Source for Opening Minds</a:t>
            </a:r>
            <a:r>
              <a:rPr lang="en-US" sz="2400" dirty="0"/>
              <a:t>. </a:t>
            </a:r>
          </a:p>
          <a:p>
            <a:pPr marL="347472" indent="-347472">
              <a:spcBef>
                <a:spcPts val="1200"/>
              </a:spcBef>
              <a:buClr>
                <a:schemeClr val="accent3">
                  <a:lumMod val="75000"/>
                </a:schemeClr>
              </a:buClr>
            </a:pPr>
            <a:r>
              <a:rPr lang="en-US" sz="2400" dirty="0"/>
              <a:t>Use your new knowledge regarding the four functional Elements to identify examples of </a:t>
            </a:r>
            <a:br>
              <a:rPr lang="en-US" sz="2400" dirty="0"/>
            </a:br>
            <a:r>
              <a:rPr lang="en-US" sz="2400" dirty="0"/>
              <a:t>each in action.</a:t>
            </a:r>
          </a:p>
          <a:p>
            <a:pPr marL="347472" indent="-347472">
              <a:spcBef>
                <a:spcPts val="1200"/>
              </a:spcBef>
              <a:buClr>
                <a:schemeClr val="accent3">
                  <a:lumMod val="75000"/>
                </a:schemeClr>
              </a:buClr>
            </a:pPr>
            <a:r>
              <a:rPr lang="en-US" sz="2400" dirty="0"/>
              <a:t>Record those examples in your </a:t>
            </a:r>
            <a:r>
              <a:rPr lang="en-US" sz="2400" i="1" dirty="0"/>
              <a:t>Learning Journal</a:t>
            </a:r>
            <a:r>
              <a:rPr lang="en-US" sz="2400" b="1" dirty="0"/>
              <a:t>. </a:t>
            </a:r>
          </a:p>
          <a:p>
            <a:pPr marL="347472" indent="-347472">
              <a:spcBef>
                <a:spcPts val="1200"/>
              </a:spcBef>
              <a:buClr>
                <a:schemeClr val="accent3">
                  <a:lumMod val="75000"/>
                </a:schemeClr>
              </a:buClr>
            </a:pPr>
            <a:r>
              <a:rPr lang="en-US" sz="2400" dirty="0"/>
              <a:t>Share your findings with your Learning Team.</a:t>
            </a:r>
          </a:p>
          <a:p>
            <a:pPr marL="0" indent="0">
              <a:spcBef>
                <a:spcPts val="2400"/>
              </a:spcBef>
              <a:buClr>
                <a:schemeClr val="accent3">
                  <a:lumMod val="75000"/>
                </a:schemeClr>
              </a:buClr>
              <a:buNone/>
            </a:pPr>
            <a:r>
              <a:rPr lang="en-US" sz="2400" b="1" dirty="0"/>
              <a:t>Challenge</a:t>
            </a:r>
            <a:r>
              <a:rPr lang="en-US" sz="2400" dirty="0"/>
              <a:t>: identify and share  examples of </a:t>
            </a:r>
            <a:br>
              <a:rPr lang="en-US" sz="2400" dirty="0"/>
            </a:br>
            <a:r>
              <a:rPr lang="en-US" sz="2400" dirty="0"/>
              <a:t>other Elements.</a:t>
            </a:r>
          </a:p>
        </p:txBody>
      </p:sp>
      <p:sp>
        <p:nvSpPr>
          <p:cNvPr id="2" name="TextBox 1">
            <a:extLst>
              <a:ext uri="{FF2B5EF4-FFF2-40B4-BE49-F238E27FC236}">
                <a16:creationId xmlns:a16="http://schemas.microsoft.com/office/drawing/2014/main" id="{B0DDA989-5BB7-34E0-38E4-2FA4338A5516}"/>
              </a:ext>
            </a:extLst>
          </p:cNvPr>
          <p:cNvSpPr txBox="1"/>
          <p:nvPr/>
        </p:nvSpPr>
        <p:spPr>
          <a:xfrm>
            <a:off x="1629705" y="1300684"/>
            <a:ext cx="8594949"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5.3 in the </a:t>
            </a:r>
            <a:r>
              <a:rPr lang="en-US" sz="2400" i="1" dirty="0">
                <a:solidFill>
                  <a:schemeClr val="tx2"/>
                </a:solidFill>
              </a:rPr>
              <a:t>Learning Journal </a:t>
            </a:r>
            <a:r>
              <a:rPr lang="en-US" sz="2400" dirty="0">
                <a:solidFill>
                  <a:schemeClr val="tx2"/>
                </a:solidFill>
              </a:rPr>
              <a:t>(pp. 24–25). </a:t>
            </a:r>
          </a:p>
        </p:txBody>
      </p:sp>
      <p:pic>
        <p:nvPicPr>
          <p:cNvPr id="4" name="Picture 3" descr="A person sitting at a desk&#10;&#10;Description automatically generated with low confidence">
            <a:hlinkClick r:id="rId2"/>
            <a:extLst>
              <a:ext uri="{FF2B5EF4-FFF2-40B4-BE49-F238E27FC236}">
                <a16:creationId xmlns:a16="http://schemas.microsoft.com/office/drawing/2014/main" id="{5977644B-7FA8-10CF-3111-6471B6D33B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97329" y="1833599"/>
            <a:ext cx="3201558" cy="4372233"/>
          </a:xfrm>
          <a:prstGeom prst="rect">
            <a:avLst/>
          </a:prstGeom>
          <a:ln w="6350">
            <a:solidFill>
              <a:schemeClr val="tx2"/>
            </a:solidFill>
          </a:ln>
        </p:spPr>
      </p:pic>
    </p:spTree>
    <p:extLst>
      <p:ext uri="{BB962C8B-B14F-4D97-AF65-F5344CB8AC3E}">
        <p14:creationId xmlns:p14="http://schemas.microsoft.com/office/powerpoint/2010/main" val="4035346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riting in a book.">
            <a:extLst>
              <a:ext uri="{FF2B5EF4-FFF2-40B4-BE49-F238E27FC236}">
                <a16:creationId xmlns:a16="http://schemas.microsoft.com/office/drawing/2014/main" id="{19B6E357-153D-5C6A-B083-027845573599}"/>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1" y="0"/>
            <a:ext cx="12191999" cy="6498771"/>
          </a:xfrm>
          <a:prstGeom prst="rect">
            <a:avLst/>
          </a:prstGeom>
          <a:solidFill>
            <a:schemeClr val="accent2">
              <a:lumMod val="20000"/>
              <a:lumOff val="80000"/>
              <a:alpha val="43000"/>
            </a:schemeClr>
          </a:solidFill>
        </p:spPr>
      </p:pic>
      <p:sp>
        <p:nvSpPr>
          <p:cNvPr id="3" name="Rectangle 2">
            <a:extLst>
              <a:ext uri="{FF2B5EF4-FFF2-40B4-BE49-F238E27FC236}">
                <a16:creationId xmlns:a16="http://schemas.microsoft.com/office/drawing/2014/main" id="{7CDD7700-0721-BA0C-0D18-8D4A5BEDD44A}"/>
              </a:ext>
            </a:extLst>
          </p:cNvPr>
          <p:cNvSpPr/>
          <p:nvPr/>
        </p:nvSpPr>
        <p:spPr>
          <a:xfrm>
            <a:off x="0" y="0"/>
            <a:ext cx="1409700" cy="14312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Putting Functional Elements to Work</a:t>
            </a:r>
          </a:p>
          <a:p>
            <a:r>
              <a:rPr lang="en-US" sz="3200" dirty="0">
                <a:solidFill>
                  <a:schemeClr val="tx2"/>
                </a:solidFill>
              </a:rPr>
              <a:t>Examining Your Practice</a:t>
            </a:r>
            <a:endParaRPr lang="en-US" sz="3200" i="1"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5.4</a:t>
            </a:r>
            <a:endParaRPr lang="en-US" sz="3600" dirty="0">
              <a:solidFill>
                <a:schemeClr val="accent6">
                  <a:lumMod val="20000"/>
                  <a:lumOff val="80000"/>
                </a:schemeClr>
              </a:solidFill>
            </a:endParaRPr>
          </a:p>
        </p:txBody>
      </p:sp>
      <p:sp>
        <p:nvSpPr>
          <p:cNvPr id="8" name="Subtitle 2">
            <a:extLst>
              <a:ext uri="{FF2B5EF4-FFF2-40B4-BE49-F238E27FC236}">
                <a16:creationId xmlns:a16="http://schemas.microsoft.com/office/drawing/2014/main" id="{54A4675F-8346-5168-3C00-10815FF3D39E}"/>
              </a:ext>
            </a:extLst>
          </p:cNvPr>
          <p:cNvSpPr txBox="1">
            <a:spLocks/>
          </p:cNvSpPr>
          <p:nvPr/>
        </p:nvSpPr>
        <p:spPr>
          <a:xfrm>
            <a:off x="1664431" y="2112657"/>
            <a:ext cx="7493424" cy="3868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400"/>
              </a:spcBef>
              <a:buClr>
                <a:schemeClr val="accent3">
                  <a:lumMod val="75000"/>
                </a:schemeClr>
              </a:buClr>
              <a:buNone/>
            </a:pPr>
            <a:r>
              <a:rPr lang="en-US" sz="2400" dirty="0"/>
              <a:t>Respond individually in your </a:t>
            </a:r>
            <a:r>
              <a:rPr lang="en-US" sz="2400" i="1" dirty="0"/>
              <a:t>Learning Journal </a:t>
            </a:r>
            <a:r>
              <a:rPr lang="en-US" sz="2400" dirty="0"/>
              <a:t>and report what you are comfortable sharing with your learning team. </a:t>
            </a:r>
          </a:p>
          <a:p>
            <a:pPr marL="342900" indent="-347472">
              <a:lnSpc>
                <a:spcPct val="100000"/>
              </a:lnSpc>
              <a:spcBef>
                <a:spcPts val="1800"/>
              </a:spcBef>
              <a:buClr>
                <a:schemeClr val="accent3">
                  <a:lumMod val="75000"/>
                </a:schemeClr>
              </a:buClr>
            </a:pPr>
            <a:r>
              <a:rPr lang="en-US" sz="2400" dirty="0"/>
              <a:t>Record  in your </a:t>
            </a:r>
            <a:r>
              <a:rPr lang="en-US" sz="2400" i="1" dirty="0"/>
              <a:t>Learning Journal </a:t>
            </a:r>
            <a:r>
              <a:rPr lang="en-US" sz="2400" dirty="0"/>
              <a:t>practices that are currently part of your own work and opportunities for expanding them. </a:t>
            </a:r>
          </a:p>
          <a:p>
            <a:pPr marL="342900" indent="-347472">
              <a:lnSpc>
                <a:spcPct val="100000"/>
              </a:lnSpc>
              <a:spcBef>
                <a:spcPts val="1800"/>
              </a:spcBef>
              <a:buClr>
                <a:schemeClr val="accent3">
                  <a:lumMod val="75000"/>
                </a:schemeClr>
              </a:buClr>
            </a:pPr>
            <a:r>
              <a:rPr lang="en-US" sz="2400" dirty="0"/>
              <a:t>Learning teams: Discuss your observations. </a:t>
            </a:r>
          </a:p>
        </p:txBody>
      </p:sp>
      <p:sp>
        <p:nvSpPr>
          <p:cNvPr id="15" name="TextBox 14">
            <a:extLst>
              <a:ext uri="{FF2B5EF4-FFF2-40B4-BE49-F238E27FC236}">
                <a16:creationId xmlns:a16="http://schemas.microsoft.com/office/drawing/2014/main" id="{11723D45-0034-72F0-608E-1A8290D72C2D}"/>
              </a:ext>
            </a:extLst>
          </p:cNvPr>
          <p:cNvSpPr txBox="1"/>
          <p:nvPr/>
        </p:nvSpPr>
        <p:spPr>
          <a:xfrm>
            <a:off x="1647635"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5.4 in the </a:t>
            </a:r>
            <a:r>
              <a:rPr lang="en-US" sz="2400" i="1" dirty="0">
                <a:solidFill>
                  <a:schemeClr val="tx2"/>
                </a:solidFill>
              </a:rPr>
              <a:t>Learning Journal </a:t>
            </a:r>
            <a:r>
              <a:rPr lang="en-US" sz="2400" dirty="0">
                <a:solidFill>
                  <a:schemeClr val="tx2"/>
                </a:solidFill>
              </a:rPr>
              <a:t>(p. 25). </a:t>
            </a:r>
          </a:p>
        </p:txBody>
      </p:sp>
    </p:spTree>
    <p:extLst>
      <p:ext uri="{BB962C8B-B14F-4D97-AF65-F5344CB8AC3E}">
        <p14:creationId xmlns:p14="http://schemas.microsoft.com/office/powerpoint/2010/main" val="86215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riting in a book.">
            <a:extLst>
              <a:ext uri="{FF2B5EF4-FFF2-40B4-BE49-F238E27FC236}">
                <a16:creationId xmlns:a16="http://schemas.microsoft.com/office/drawing/2014/main" id="{D06B9480-8A59-C83B-07C9-2494F3714BAC}"/>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1" y="0"/>
            <a:ext cx="12191999" cy="6498771"/>
          </a:xfrm>
          <a:prstGeom prst="rect">
            <a:avLst/>
          </a:prstGeom>
          <a:solidFill>
            <a:schemeClr val="accent2">
              <a:lumMod val="20000"/>
              <a:lumOff val="80000"/>
              <a:alpha val="43000"/>
            </a:schemeClr>
          </a:solidFill>
        </p:spPr>
      </p:pic>
      <p:sp>
        <p:nvSpPr>
          <p:cNvPr id="4" name="Rectangle 3">
            <a:extLst>
              <a:ext uri="{FF2B5EF4-FFF2-40B4-BE49-F238E27FC236}">
                <a16:creationId xmlns:a16="http://schemas.microsoft.com/office/drawing/2014/main" id="{9812E873-EC14-6D98-8A66-ECBFC1617DA5}"/>
              </a:ext>
            </a:extLst>
          </p:cNvPr>
          <p:cNvSpPr/>
          <p:nvPr/>
        </p:nvSpPr>
        <p:spPr>
          <a:xfrm>
            <a:off x="0" y="0"/>
            <a:ext cx="1409700" cy="14312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Final Reflections</a:t>
            </a:r>
          </a:p>
          <a:p>
            <a:r>
              <a:rPr lang="en-US" sz="3200" dirty="0">
                <a:solidFill>
                  <a:schemeClr val="tx2"/>
                </a:solidFill>
              </a:rPr>
              <a:t>Reflective Writing</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5.5</a:t>
            </a:r>
            <a:endParaRPr lang="en-US" sz="3600" dirty="0">
              <a:solidFill>
                <a:schemeClr val="accent6">
                  <a:lumMod val="20000"/>
                  <a:lumOff val="80000"/>
                </a:schemeClr>
              </a:solidFill>
            </a:endParaRPr>
          </a:p>
        </p:txBody>
      </p:sp>
      <p:sp>
        <p:nvSpPr>
          <p:cNvPr id="2" name="TextBox 1">
            <a:extLst>
              <a:ext uri="{FF2B5EF4-FFF2-40B4-BE49-F238E27FC236}">
                <a16:creationId xmlns:a16="http://schemas.microsoft.com/office/drawing/2014/main" id="{47BDF65A-626B-6DDC-ADB6-3B7EABC07F1A}"/>
              </a:ext>
            </a:extLst>
          </p:cNvPr>
          <p:cNvSpPr txBox="1"/>
          <p:nvPr/>
        </p:nvSpPr>
        <p:spPr>
          <a:xfrm>
            <a:off x="1629707" y="2039654"/>
            <a:ext cx="8440268" cy="3293209"/>
          </a:xfrm>
          <a:prstGeom prst="rect">
            <a:avLst/>
          </a:prstGeom>
          <a:noFill/>
        </p:spPr>
        <p:txBody>
          <a:bodyPr wrap="square" rtlCol="0">
            <a:spAutoFit/>
          </a:bodyPr>
          <a:lstStyle/>
          <a:p>
            <a:pPr>
              <a:spcBef>
                <a:spcPts val="1200"/>
              </a:spcBef>
              <a:buClr>
                <a:schemeClr val="accent3">
                  <a:lumMod val="75000"/>
                </a:schemeClr>
              </a:buClr>
            </a:pPr>
            <a:r>
              <a:rPr lang="en-US" sz="2400" dirty="0">
                <a:solidFill>
                  <a:schemeClr val="tx2"/>
                </a:solidFill>
              </a:rPr>
              <a:t>Respond individually in your </a:t>
            </a:r>
            <a:r>
              <a:rPr lang="en-US" sz="2400" i="1" dirty="0">
                <a:solidFill>
                  <a:schemeClr val="tx2"/>
                </a:solidFill>
              </a:rPr>
              <a:t>Learning Journal </a:t>
            </a:r>
            <a:r>
              <a:rPr lang="en-US" sz="2400" dirty="0">
                <a:solidFill>
                  <a:schemeClr val="tx2"/>
                </a:solidFill>
              </a:rPr>
              <a:t>and share what you are comfortable with your learning team. </a:t>
            </a:r>
          </a:p>
          <a:p>
            <a:pPr marL="342900" lvl="0" indent="-342900">
              <a:spcBef>
                <a:spcPts val="1200"/>
              </a:spcBef>
              <a:buClr>
                <a:schemeClr val="accent3">
                  <a:lumMod val="75000"/>
                </a:schemeClr>
              </a:buClr>
              <a:buFont typeface="Arial" panose="020B0604020202020204" pitchFamily="34" charset="0"/>
              <a:buChar char="•"/>
            </a:pPr>
            <a:r>
              <a:rPr lang="en-US" sz="2400" dirty="0">
                <a:solidFill>
                  <a:schemeClr val="tx2"/>
                </a:solidFill>
              </a:rPr>
              <a:t>What more do you want to learn to about functional Elements? </a:t>
            </a:r>
          </a:p>
          <a:p>
            <a:pPr marL="342900" lvl="0" indent="-342900">
              <a:spcBef>
                <a:spcPts val="1200"/>
              </a:spcBef>
              <a:buClr>
                <a:schemeClr val="accent3">
                  <a:lumMod val="75000"/>
                </a:schemeClr>
              </a:buClr>
              <a:buFont typeface="Arial" panose="020B0604020202020204" pitchFamily="34" charset="0"/>
              <a:buChar char="•"/>
            </a:pPr>
            <a:r>
              <a:rPr lang="en-US" sz="2400" dirty="0">
                <a:solidFill>
                  <a:schemeClr val="tx2"/>
                </a:solidFill>
              </a:rPr>
              <a:t>How do the functional Elements contribute to successful professional learning? </a:t>
            </a:r>
          </a:p>
          <a:p>
            <a:pPr marL="342900" lvl="0" indent="-342900">
              <a:spcBef>
                <a:spcPts val="1200"/>
              </a:spcBef>
              <a:buClr>
                <a:schemeClr val="accent3">
                  <a:lumMod val="75000"/>
                </a:schemeClr>
              </a:buClr>
              <a:buFont typeface="Arial" panose="020B0604020202020204" pitchFamily="34" charset="0"/>
              <a:buChar char="•"/>
            </a:pPr>
            <a:r>
              <a:rPr lang="en-US" sz="2400" dirty="0">
                <a:solidFill>
                  <a:schemeClr val="tx2"/>
                </a:solidFill>
              </a:rPr>
              <a:t>What are critical connections among the functional Elements? </a:t>
            </a:r>
          </a:p>
          <a:p>
            <a:pPr marL="342900" lvl="0" indent="-342900">
              <a:spcBef>
                <a:spcPts val="1200"/>
              </a:spcBef>
              <a:buClr>
                <a:schemeClr val="accent3">
                  <a:lumMod val="75000"/>
                </a:schemeClr>
              </a:buClr>
              <a:buFont typeface="Arial" panose="020B0604020202020204" pitchFamily="34" charset="0"/>
              <a:buChar char="•"/>
            </a:pPr>
            <a:r>
              <a:rPr lang="en-US" sz="2400" dirty="0">
                <a:solidFill>
                  <a:schemeClr val="tx2"/>
                </a:solidFill>
              </a:rPr>
              <a:t>What next actions will you pursue?</a:t>
            </a:r>
          </a:p>
        </p:txBody>
      </p:sp>
      <p:sp>
        <p:nvSpPr>
          <p:cNvPr id="5" name="TextBox 4">
            <a:extLst>
              <a:ext uri="{FF2B5EF4-FFF2-40B4-BE49-F238E27FC236}">
                <a16:creationId xmlns:a16="http://schemas.microsoft.com/office/drawing/2014/main" id="{942A3396-6A56-04C1-3846-A98473C4C056}"/>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5.5 in the </a:t>
            </a:r>
            <a:r>
              <a:rPr lang="en-US" sz="2400" i="1" dirty="0">
                <a:solidFill>
                  <a:schemeClr val="tx2"/>
                </a:solidFill>
              </a:rPr>
              <a:t>Learning Journal </a:t>
            </a:r>
            <a:r>
              <a:rPr lang="en-US" sz="2400" dirty="0">
                <a:solidFill>
                  <a:schemeClr val="tx2"/>
                </a:solidFill>
              </a:rPr>
              <a:t>(p. 26). </a:t>
            </a:r>
          </a:p>
        </p:txBody>
      </p:sp>
    </p:spTree>
    <p:extLst>
      <p:ext uri="{BB962C8B-B14F-4D97-AF65-F5344CB8AC3E}">
        <p14:creationId xmlns:p14="http://schemas.microsoft.com/office/powerpoint/2010/main" val="366364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1045963"/>
            <a:ext cx="9528091" cy="978729"/>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What’s Next?</a:t>
            </a:r>
            <a:br>
              <a:rPr lang="en-US" sz="3200" dirty="0"/>
            </a:br>
            <a:endParaRPr lang="en-US" sz="3200" b="1" dirty="0">
              <a:solidFill>
                <a:srgbClr val="FF0000"/>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501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DBD8598-93B6-0FE6-B8B2-EA558C774BC1}"/>
              </a:ext>
            </a:extLst>
          </p:cNvPr>
          <p:cNvSpPr txBox="1"/>
          <p:nvPr/>
        </p:nvSpPr>
        <p:spPr>
          <a:xfrm>
            <a:off x="1722500" y="2162714"/>
            <a:ext cx="4319710" cy="3385542"/>
          </a:xfrm>
          <a:prstGeom prst="rect">
            <a:avLst/>
          </a:prstGeom>
          <a:noFill/>
        </p:spPr>
        <p:txBody>
          <a:bodyPr wrap="square" rtlCol="0">
            <a:spAutoFit/>
          </a:bodyPr>
          <a:lstStyle/>
          <a:p>
            <a:pPr marL="347472" indent="-347472">
              <a:spcBef>
                <a:spcPts val="1200"/>
              </a:spcBef>
              <a:buClr>
                <a:schemeClr val="accent3">
                  <a:lumMod val="75000"/>
                </a:schemeClr>
              </a:buClr>
              <a:buFont typeface="Arial" panose="020B0604020202020204" pitchFamily="34" charset="0"/>
              <a:buChar char="•"/>
            </a:pPr>
            <a:r>
              <a:rPr lang="en-US" sz="2800" dirty="0">
                <a:solidFill>
                  <a:schemeClr val="tx2"/>
                </a:solidFill>
              </a:rPr>
              <a:t>Post session — </a:t>
            </a:r>
            <a:br>
              <a:rPr lang="en-US" sz="2800" dirty="0">
                <a:solidFill>
                  <a:schemeClr val="tx2"/>
                </a:solidFill>
              </a:rPr>
            </a:br>
            <a:r>
              <a:rPr lang="en-US" sz="2800" dirty="0">
                <a:solidFill>
                  <a:schemeClr val="tx2"/>
                </a:solidFill>
              </a:rPr>
              <a:t>Read to reinforce:</a:t>
            </a:r>
            <a:br>
              <a:rPr lang="en-US" sz="2800" dirty="0">
                <a:solidFill>
                  <a:schemeClr val="accent1"/>
                </a:solidFill>
              </a:rPr>
            </a:br>
            <a:r>
              <a:rPr lang="en-US" sz="2800" i="1" u="sng" dirty="0">
                <a:solidFill>
                  <a:srgbClr val="0070C0"/>
                </a:solidFill>
                <a:hlinkClick r:id="rId2">
                  <a:extLst>
                    <a:ext uri="{A12FA001-AC4F-418D-AE19-62706E023703}">
                      <ahyp:hlinkClr xmlns:ahyp="http://schemas.microsoft.com/office/drawing/2018/hyperlinkcolor" val="tx"/>
                    </a:ext>
                  </a:extLst>
                </a:hlinkClick>
              </a:rPr>
              <a:t>The Elements: Transforming Teaching and Curriculum-based Professional Learning</a:t>
            </a:r>
            <a:br>
              <a:rPr lang="en-US" sz="2800" i="1" u="sng" dirty="0">
                <a:solidFill>
                  <a:srgbClr val="0070C0"/>
                </a:solidFill>
              </a:rPr>
            </a:br>
            <a:r>
              <a:rPr lang="en-US" sz="2800" dirty="0">
                <a:solidFill>
                  <a:schemeClr val="tx2"/>
                </a:solidFill>
              </a:rPr>
              <a:t>(pp. 23–35)</a:t>
            </a:r>
          </a:p>
          <a:p>
            <a:endParaRPr lang="en-US" dirty="0"/>
          </a:p>
        </p:txBody>
      </p:sp>
      <p:sp>
        <p:nvSpPr>
          <p:cNvPr id="5" name="TextBox 4">
            <a:extLst>
              <a:ext uri="{FF2B5EF4-FFF2-40B4-BE49-F238E27FC236}">
                <a16:creationId xmlns:a16="http://schemas.microsoft.com/office/drawing/2014/main" id="{357BE878-CDBC-D39C-D83F-E2D31923C45F}"/>
              </a:ext>
            </a:extLst>
          </p:cNvPr>
          <p:cNvSpPr txBox="1"/>
          <p:nvPr/>
        </p:nvSpPr>
        <p:spPr>
          <a:xfrm>
            <a:off x="6149792" y="2162714"/>
            <a:ext cx="3869310" cy="1815882"/>
          </a:xfrm>
          <a:prstGeom prst="rect">
            <a:avLst/>
          </a:prstGeom>
          <a:noFill/>
        </p:spPr>
        <p:txBody>
          <a:bodyPr wrap="square" rtlCol="0">
            <a:spAutoFit/>
          </a:bodyPr>
          <a:lstStyle/>
          <a:p>
            <a:pPr marL="347472" indent="-347472">
              <a:spcBef>
                <a:spcPts val="1200"/>
              </a:spcBef>
              <a:buClr>
                <a:schemeClr val="accent3">
                  <a:lumMod val="75000"/>
                </a:schemeClr>
              </a:buClr>
              <a:buFont typeface="Arial" panose="020B0604020202020204" pitchFamily="34" charset="0"/>
              <a:buChar char="•"/>
            </a:pPr>
            <a:r>
              <a:rPr lang="en-US" sz="2800" dirty="0">
                <a:solidFill>
                  <a:schemeClr val="tx2"/>
                </a:solidFill>
              </a:rPr>
              <a:t>Lesson 6 — </a:t>
            </a:r>
            <a:br>
              <a:rPr lang="en-US" sz="2800" dirty="0">
                <a:solidFill>
                  <a:schemeClr val="tx2"/>
                </a:solidFill>
              </a:rPr>
            </a:br>
            <a:r>
              <a:rPr lang="en-US" sz="2800" dirty="0">
                <a:solidFill>
                  <a:schemeClr val="tx2"/>
                </a:solidFill>
              </a:rPr>
              <a:t>Read to prepare: Essential Elements</a:t>
            </a:r>
            <a:br>
              <a:rPr lang="en-US" sz="2800" dirty="0">
                <a:solidFill>
                  <a:schemeClr val="tx2"/>
                </a:solidFill>
              </a:rPr>
            </a:br>
            <a:r>
              <a:rPr lang="en-US" sz="2800" dirty="0">
                <a:solidFill>
                  <a:schemeClr val="tx2"/>
                </a:solidFill>
              </a:rPr>
              <a:t>(pp. 45–54)</a:t>
            </a:r>
          </a:p>
        </p:txBody>
      </p:sp>
      <p:pic>
        <p:nvPicPr>
          <p:cNvPr id="9" name="Picture 8" descr="The Elements chart.">
            <a:extLst>
              <a:ext uri="{FF2B5EF4-FFF2-40B4-BE49-F238E27FC236}">
                <a16:creationId xmlns:a16="http://schemas.microsoft.com/office/drawing/2014/main" id="{D63FD079-81E7-1DFB-1C65-A53CE12FC4BF}"/>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9479160" y="2530682"/>
            <a:ext cx="2351814" cy="3469344"/>
          </a:xfrm>
          <a:prstGeom prst="rect">
            <a:avLst/>
          </a:prstGeom>
          <a:ln w="6350">
            <a:solidFill>
              <a:schemeClr val="tx1"/>
            </a:solidFill>
          </a:ln>
        </p:spPr>
      </p:pic>
      <p:pic>
        <p:nvPicPr>
          <p:cNvPr id="11" name="Picture 10" descr="A blue sign with white text&#10;&#10;Description automatically generated with low confidence">
            <a:extLst>
              <a:ext uri="{FF2B5EF4-FFF2-40B4-BE49-F238E27FC236}">
                <a16:creationId xmlns:a16="http://schemas.microsoft.com/office/drawing/2014/main" id="{F1B2643F-5137-889E-25DB-91E7E6323C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19461" y="4290563"/>
            <a:ext cx="993453" cy="1000867"/>
          </a:xfrm>
          <a:prstGeom prst="rect">
            <a:avLst/>
          </a:prstGeom>
          <a:ln w="25400">
            <a:solidFill>
              <a:schemeClr val="bg1"/>
            </a:solidFill>
          </a:ln>
          <a:effectLst>
            <a:outerShdw blurRad="203200" dist="190500" dir="8100000" algn="tr" rotWithShape="0">
              <a:prstClr val="black">
                <a:alpha val="40000"/>
              </a:prstClr>
            </a:outerShdw>
          </a:effectLst>
        </p:spPr>
      </p:pic>
      <p:pic>
        <p:nvPicPr>
          <p:cNvPr id="12" name="Picture 11" descr="Essential Elements.">
            <a:extLst>
              <a:ext uri="{FF2B5EF4-FFF2-40B4-BE49-F238E27FC236}">
                <a16:creationId xmlns:a16="http://schemas.microsoft.com/office/drawing/2014/main" id="{A5AF7659-67FC-E602-EF52-7FD0604B68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64602" y="4294710"/>
            <a:ext cx="980551" cy="1000867"/>
          </a:xfrm>
          <a:prstGeom prst="rect">
            <a:avLst/>
          </a:prstGeom>
          <a:ln w="25400">
            <a:solidFill>
              <a:schemeClr val="bg1"/>
            </a:solidFill>
          </a:ln>
          <a:effectLst>
            <a:outerShdw blurRad="203200" dist="190500" dir="8100000" algn="tr" rotWithShape="0">
              <a:prstClr val="black">
                <a:alpha val="40000"/>
              </a:prstClr>
            </a:outerShdw>
          </a:effectLst>
        </p:spPr>
      </p:pic>
      <p:pic>
        <p:nvPicPr>
          <p:cNvPr id="10" name="Picture 9" descr="A blue sign with white text&#10;&#10;Description automatically generated with low confidence">
            <a:extLst>
              <a:ext uri="{FF2B5EF4-FFF2-40B4-BE49-F238E27FC236}">
                <a16:creationId xmlns:a16="http://schemas.microsoft.com/office/drawing/2014/main" id="{1E53399A-6F84-9BC0-6D62-A98843B7883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96841" y="4294710"/>
            <a:ext cx="980551" cy="1000867"/>
          </a:xfrm>
          <a:prstGeom prst="rect">
            <a:avLst/>
          </a:prstGeom>
          <a:ln w="25400">
            <a:solidFill>
              <a:schemeClr val="bg1"/>
            </a:solidFill>
          </a:ln>
          <a:effectLst>
            <a:outerShdw blurRad="203200" dist="190500" dir="8100000" algn="tr" rotWithShape="0">
              <a:prstClr val="black">
                <a:alpha val="40000"/>
              </a:prstClr>
            </a:outerShdw>
          </a:effectLst>
        </p:spPr>
      </p:pic>
    </p:spTree>
    <p:extLst>
      <p:ext uri="{BB962C8B-B14F-4D97-AF65-F5344CB8AC3E}">
        <p14:creationId xmlns:p14="http://schemas.microsoft.com/office/powerpoint/2010/main" val="368020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1048648"/>
            <a:ext cx="9863757" cy="535531"/>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Additional Resources</a:t>
            </a:r>
            <a:endParaRPr lang="en-US" sz="2400"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501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2BBB98F-E595-409C-DC08-DE1B143BD3D9}"/>
              </a:ext>
            </a:extLst>
          </p:cNvPr>
          <p:cNvSpPr txBox="1"/>
          <p:nvPr/>
        </p:nvSpPr>
        <p:spPr>
          <a:xfrm>
            <a:off x="1686192" y="6023671"/>
            <a:ext cx="10236634" cy="338554"/>
          </a:xfrm>
          <a:prstGeom prst="rect">
            <a:avLst/>
          </a:prstGeom>
          <a:noFill/>
        </p:spPr>
        <p:txBody>
          <a:bodyPr wrap="square" rtlCol="0">
            <a:spAutoFit/>
          </a:bodyPr>
          <a:lstStyle/>
          <a:p>
            <a:r>
              <a:rPr lang="en-US" sz="1600"/>
              <a:t>Photo credit for Slide 2: Allison Shelley for </a:t>
            </a:r>
            <a:r>
              <a:rPr lang="en-US" sz="1600">
                <a:solidFill>
                  <a:srgbClr val="0070C0"/>
                </a:solidFill>
                <a:hlinkClick r:id="rId3">
                  <a:extLst>
                    <a:ext uri="{A12FA001-AC4F-418D-AE19-62706E023703}">
                      <ahyp:hlinkClr xmlns:ahyp="http://schemas.microsoft.com/office/drawing/2018/hyperlinkcolor" val="tx"/>
                    </a:ext>
                  </a:extLst>
                </a:hlinkClick>
              </a:rPr>
              <a:t>EDUimages</a:t>
            </a:r>
            <a:r>
              <a:rPr lang="en-US" sz="1600"/>
              <a:t>.</a:t>
            </a:r>
            <a:endParaRPr lang="en-US" sz="1600" dirty="0"/>
          </a:p>
        </p:txBody>
      </p:sp>
      <p:pic>
        <p:nvPicPr>
          <p:cNvPr id="9" name="Picture 8" descr="Screen shot of an article.">
            <a:extLst>
              <a:ext uri="{FF2B5EF4-FFF2-40B4-BE49-F238E27FC236}">
                <a16:creationId xmlns:a16="http://schemas.microsoft.com/office/drawing/2014/main" id="{90996CF8-2EA6-1B54-BEE7-21552867AA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77028" y="3468333"/>
            <a:ext cx="1855501" cy="2632434"/>
          </a:xfrm>
          <a:prstGeom prst="rect">
            <a:avLst/>
          </a:prstGeom>
          <a:solidFill>
            <a:schemeClr val="bg1"/>
          </a:solidFill>
          <a:ln w="6350">
            <a:solidFill>
              <a:schemeClr val="tx2"/>
            </a:solidFill>
          </a:ln>
        </p:spPr>
      </p:pic>
      <p:graphicFrame>
        <p:nvGraphicFramePr>
          <p:cNvPr id="12" name="Table 12">
            <a:extLst>
              <a:ext uri="{FF2B5EF4-FFF2-40B4-BE49-F238E27FC236}">
                <a16:creationId xmlns:a16="http://schemas.microsoft.com/office/drawing/2014/main" id="{32C660B3-01A8-81DB-64EC-DF1C893E903F}"/>
              </a:ext>
            </a:extLst>
          </p:cNvPr>
          <p:cNvGraphicFramePr>
            <a:graphicFrameLocks noGrp="1"/>
          </p:cNvGraphicFramePr>
          <p:nvPr>
            <p:extLst>
              <p:ext uri="{D42A27DB-BD31-4B8C-83A1-F6EECF244321}">
                <p14:modId xmlns:p14="http://schemas.microsoft.com/office/powerpoint/2010/main" val="251782412"/>
              </p:ext>
            </p:extLst>
          </p:nvPr>
        </p:nvGraphicFramePr>
        <p:xfrm>
          <a:off x="1722499" y="2160201"/>
          <a:ext cx="6333481" cy="3261360"/>
        </p:xfrm>
        <a:graphic>
          <a:graphicData uri="http://schemas.openxmlformats.org/drawingml/2006/table">
            <a:tbl>
              <a:tblPr firstRow="1" bandRow="1">
                <a:tableStyleId>{5C22544A-7EE6-4342-B048-85BDC9FD1C3A}</a:tableStyleId>
              </a:tblPr>
              <a:tblGrid>
                <a:gridCol w="6333481">
                  <a:extLst>
                    <a:ext uri="{9D8B030D-6E8A-4147-A177-3AD203B41FA5}">
                      <a16:colId xmlns:a16="http://schemas.microsoft.com/office/drawing/2014/main" val="1073822757"/>
                    </a:ext>
                  </a:extLst>
                </a:gridCol>
              </a:tblGrid>
              <a:tr h="370840">
                <a:tc>
                  <a:txBody>
                    <a:bodyPr/>
                    <a:lstStyle/>
                    <a:p>
                      <a:pPr marL="251460" marR="0" lvl="0" indent="-251460" algn="l" defTabSz="914400" rtl="0" eaLnBrk="1" fontAlgn="auto" latinLnBrk="0" hangingPunct="1">
                        <a:lnSpc>
                          <a:spcPct val="100000"/>
                        </a:lnSpc>
                        <a:spcBef>
                          <a:spcPts val="0"/>
                        </a:spcBef>
                        <a:spcAft>
                          <a:spcPts val="0"/>
                        </a:spcAft>
                        <a:buClr>
                          <a:schemeClr val="accent3">
                            <a:lumMod val="75000"/>
                          </a:schemeClr>
                        </a:buClr>
                        <a:buSzTx/>
                        <a:buFont typeface="Arial" panose="020B0604020202020204" pitchFamily="34" charset="0"/>
                        <a:buChar char="•"/>
                        <a:tabLst/>
                        <a:defRPr/>
                      </a:pPr>
                      <a:r>
                        <a:rPr lang="en-US" sz="2400" b="0" dirty="0">
                          <a:solidFill>
                            <a:schemeClr val="tx2"/>
                          </a:solidFill>
                        </a:rPr>
                        <a:t>Learning First Alliance Podcast 3: </a:t>
                      </a:r>
                      <a:br>
                        <a:rPr lang="en-US" sz="2400" b="0" dirty="0">
                          <a:solidFill>
                            <a:schemeClr val="tx2"/>
                          </a:solidFill>
                        </a:rPr>
                      </a:br>
                      <a:r>
                        <a:rPr lang="en-US" sz="2400" b="0" dirty="0">
                          <a:solidFill>
                            <a:srgbClr val="0070C0"/>
                          </a:solidFill>
                          <a:hlinkClick r:id="rId5">
                            <a:extLst>
                              <a:ext uri="{A12FA001-AC4F-418D-AE19-62706E023703}">
                                <ahyp:hlinkClr xmlns:ahyp="http://schemas.microsoft.com/office/drawing/2018/hyperlinkcolor" val="tx"/>
                              </a:ext>
                            </a:extLst>
                          </a:hlinkClick>
                        </a:rPr>
                        <a:t>A Deep Dive into The Elements</a:t>
                      </a:r>
                    </a:p>
                    <a:p>
                      <a:pPr marL="251460" marR="0" lvl="0" indent="-251460" algn="l" defTabSz="914400" rtl="0" eaLnBrk="1" fontAlgn="auto" latinLnBrk="0" hangingPunct="1">
                        <a:lnSpc>
                          <a:spcPct val="100000"/>
                        </a:lnSpc>
                        <a:spcBef>
                          <a:spcPts val="2400"/>
                        </a:spcBef>
                        <a:spcAft>
                          <a:spcPts val="0"/>
                        </a:spcAft>
                        <a:buClr>
                          <a:schemeClr val="accent3">
                            <a:lumMod val="75000"/>
                          </a:schemeClr>
                        </a:buClr>
                        <a:buSzTx/>
                        <a:buFont typeface="Arial" panose="020B0604020202020204" pitchFamily="34" charset="0"/>
                        <a:buChar char="•"/>
                        <a:tabLst/>
                        <a:defRPr/>
                      </a:pPr>
                      <a:r>
                        <a:rPr lang="en-US" sz="2400" b="0" dirty="0">
                          <a:solidFill>
                            <a:srgbClr val="0070C0"/>
                          </a:solidFill>
                          <a:hlinkClick r:id="rId6">
                            <a:extLst>
                              <a:ext uri="{A12FA001-AC4F-418D-AE19-62706E023703}">
                                <ahyp:hlinkClr xmlns:ahyp="http://schemas.microsoft.com/office/drawing/2018/hyperlinkcolor" val="tx"/>
                              </a:ext>
                            </a:extLst>
                          </a:hlinkClick>
                        </a:rPr>
                        <a:t>Aspen Institute: Practice What You Teach</a:t>
                      </a:r>
                      <a:endParaRPr lang="en-US" sz="2400" b="0" dirty="0">
                        <a:solidFill>
                          <a:srgbClr val="0070C0"/>
                        </a:solidFill>
                      </a:endParaRPr>
                    </a:p>
                    <a:p>
                      <a:pPr marL="251460" marR="0" lvl="0" indent="-251460" algn="l" defTabSz="914400" rtl="0" eaLnBrk="1" fontAlgn="auto" latinLnBrk="0" hangingPunct="1">
                        <a:lnSpc>
                          <a:spcPct val="100000"/>
                        </a:lnSpc>
                        <a:spcBef>
                          <a:spcPts val="2400"/>
                        </a:spcBef>
                        <a:spcAft>
                          <a:spcPts val="0"/>
                        </a:spcAft>
                        <a:buClr>
                          <a:schemeClr val="accent3">
                            <a:lumMod val="75000"/>
                          </a:schemeClr>
                        </a:buClr>
                        <a:buSzTx/>
                        <a:buFont typeface="Arial" panose="020B0604020202020204" pitchFamily="34" charset="0"/>
                        <a:buChar char="•"/>
                        <a:tabLst/>
                        <a:defRPr/>
                      </a:pPr>
                      <a:r>
                        <a:rPr lang="en-US" sz="2400" b="0" i="0" dirty="0">
                          <a:solidFill>
                            <a:schemeClr val="tx2"/>
                          </a:solidFill>
                        </a:rPr>
                        <a:t>The SIMPL Model: A research synthesis and a power point explanation. (See c</a:t>
                      </a:r>
                      <a:r>
                        <a:rPr lang="en-US" sz="2400" b="0" dirty="0">
                          <a:solidFill>
                            <a:schemeClr val="tx2"/>
                          </a:solidFill>
                        </a:rPr>
                        <a:t>opies in the </a:t>
                      </a:r>
                      <a:r>
                        <a:rPr lang="en-US" sz="2400" b="0" i="1" dirty="0">
                          <a:solidFill>
                            <a:schemeClr val="tx2"/>
                          </a:solidFill>
                        </a:rPr>
                        <a:t>Learning Journal </a:t>
                      </a:r>
                      <a:r>
                        <a:rPr lang="en-US" sz="2400" b="0" dirty="0">
                          <a:solidFill>
                            <a:schemeClr val="tx2"/>
                          </a:solidFill>
                        </a:rPr>
                        <a:t>Folder.)</a:t>
                      </a:r>
                    </a:p>
                    <a:p>
                      <a:pPr marL="251460" marR="0" lvl="0" indent="-251460" algn="l" defTabSz="914400" rtl="0" eaLnBrk="1" fontAlgn="auto" latinLnBrk="0" hangingPunct="1">
                        <a:lnSpc>
                          <a:spcPct val="100000"/>
                        </a:lnSpc>
                        <a:spcBef>
                          <a:spcPts val="0"/>
                        </a:spcBef>
                        <a:spcAft>
                          <a:spcPts val="0"/>
                        </a:spcAft>
                        <a:buClr>
                          <a:schemeClr val="accent3">
                            <a:lumMod val="75000"/>
                          </a:schemeClr>
                        </a:buClr>
                        <a:buSzTx/>
                        <a:buFont typeface="Arial" panose="020B0604020202020204" pitchFamily="34" charset="0"/>
                        <a:buChar char="•"/>
                        <a:tabLst/>
                        <a:defRPr/>
                      </a:pPr>
                      <a:endParaRPr lang="en-US" sz="2400" b="0" i="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5281693"/>
                  </a:ext>
                </a:extLst>
              </a:tr>
            </a:tbl>
          </a:graphicData>
        </a:graphic>
      </p:graphicFrame>
      <p:pic>
        <p:nvPicPr>
          <p:cNvPr id="5" name="Picture 4" descr="Screenshot of a slide.">
            <a:extLst>
              <a:ext uri="{FF2B5EF4-FFF2-40B4-BE49-F238E27FC236}">
                <a16:creationId xmlns:a16="http://schemas.microsoft.com/office/drawing/2014/main" id="{3718BC6D-6407-C103-9964-928E449F6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53576" y="4047741"/>
            <a:ext cx="2109596" cy="1630142"/>
          </a:xfrm>
          <a:prstGeom prst="rect">
            <a:avLst/>
          </a:prstGeom>
          <a:solidFill>
            <a:schemeClr val="bg1"/>
          </a:solidFill>
          <a:ln w="6350">
            <a:solidFill>
              <a:schemeClr val="tx2"/>
            </a:solidFill>
          </a:ln>
        </p:spPr>
      </p:pic>
    </p:spTree>
    <p:extLst>
      <p:ext uri="{BB962C8B-B14F-4D97-AF65-F5344CB8AC3E}">
        <p14:creationId xmlns:p14="http://schemas.microsoft.com/office/powerpoint/2010/main" val="366539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93A649-2A91-4A23-2406-BCE69C3B94EE}"/>
              </a:ext>
            </a:extLst>
          </p:cNvPr>
          <p:cNvSpPr txBox="1"/>
          <p:nvPr/>
        </p:nvSpPr>
        <p:spPr>
          <a:xfrm>
            <a:off x="353908" y="1660744"/>
            <a:ext cx="5742091" cy="5016758"/>
          </a:xfrm>
          <a:prstGeom prst="rect">
            <a:avLst/>
          </a:prstGeom>
          <a:noFill/>
        </p:spPr>
        <p:txBody>
          <a:bodyPr wrap="square" rtlCol="0">
            <a:spAutoFit/>
          </a:bodyPr>
          <a:lstStyle/>
          <a:p>
            <a:pPr>
              <a:lnSpc>
                <a:spcPts val="2400"/>
              </a:lnSpc>
            </a:pPr>
            <a:r>
              <a:rPr lang="en-US" sz="3200" b="1" dirty="0">
                <a:solidFill>
                  <a:schemeClr val="accent3">
                    <a:lumMod val="75000"/>
                  </a:schemeClr>
                </a:solidFill>
              </a:rPr>
              <a:t>E</a:t>
            </a:r>
            <a:r>
              <a:rPr lang="en-US" sz="2000" dirty="0">
                <a:solidFill>
                  <a:schemeClr val="tx2"/>
                </a:solidFill>
              </a:rPr>
              <a:t>ffectively designed curriculum-based teacher professional learning incorporates the same lessons in the instructional materials used with students. Rooted in sequenced learning experiences that </a:t>
            </a:r>
            <a:br>
              <a:rPr lang="en-US" sz="2000" dirty="0">
                <a:solidFill>
                  <a:schemeClr val="tx2"/>
                </a:solidFill>
              </a:rPr>
            </a:br>
            <a:r>
              <a:rPr lang="en-US" sz="2000" dirty="0">
                <a:solidFill>
                  <a:schemeClr val="tx2"/>
                </a:solidFill>
              </a:rPr>
              <a:t>focus on teachers’ underlying beliefs, this professional learning progressively deepens </a:t>
            </a:r>
            <a:br>
              <a:rPr lang="en-US" sz="2000" dirty="0">
                <a:solidFill>
                  <a:schemeClr val="tx2"/>
                </a:solidFill>
              </a:rPr>
            </a:br>
            <a:r>
              <a:rPr lang="en-US" sz="2000" dirty="0">
                <a:solidFill>
                  <a:schemeClr val="tx2"/>
                </a:solidFill>
              </a:rPr>
              <a:t>teacher understanding and promotes enduring changes in their practices. </a:t>
            </a:r>
          </a:p>
          <a:p>
            <a:pPr>
              <a:lnSpc>
                <a:spcPts val="2400"/>
              </a:lnSpc>
              <a:spcBef>
                <a:spcPts val="1200"/>
              </a:spcBef>
            </a:pPr>
            <a:r>
              <a:rPr lang="en-US" sz="2000" dirty="0">
                <a:solidFill>
                  <a:schemeClr val="tx2"/>
                </a:solidFill>
              </a:rPr>
              <a:t>In this lesson, we explore the four </a:t>
            </a:r>
            <a:r>
              <a:rPr lang="en-US" sz="2000" b="1" dirty="0">
                <a:solidFill>
                  <a:schemeClr val="tx2"/>
                </a:solidFill>
              </a:rPr>
              <a:t>functional </a:t>
            </a:r>
            <a:br>
              <a:rPr lang="en-US" sz="2000" b="1" dirty="0">
                <a:solidFill>
                  <a:schemeClr val="tx2"/>
                </a:solidFill>
              </a:rPr>
            </a:br>
            <a:r>
              <a:rPr lang="en-US" sz="2000" b="1" dirty="0">
                <a:solidFill>
                  <a:schemeClr val="tx2"/>
                </a:solidFill>
              </a:rPr>
              <a:t>design </a:t>
            </a:r>
            <a:r>
              <a:rPr lang="en-US" sz="2000" dirty="0">
                <a:solidFill>
                  <a:schemeClr val="tx2"/>
                </a:solidFill>
              </a:rPr>
              <a:t>Elements that </a:t>
            </a:r>
            <a:r>
              <a:rPr lang="en-US" sz="2000" b="1" dirty="0">
                <a:solidFill>
                  <a:schemeClr val="tx2"/>
                </a:solidFill>
              </a:rPr>
              <a:t>inform how curriculum-based professional learning works when designed and implemented</a:t>
            </a:r>
            <a:r>
              <a:rPr lang="en-US" sz="2000" dirty="0">
                <a:solidFill>
                  <a:schemeClr val="tx2"/>
                </a:solidFill>
              </a:rPr>
              <a:t>. Taken together, these Elements link curriculum with changes in teachers’ classroom practices to accelerate learning for all students. </a:t>
            </a:r>
          </a:p>
          <a:p>
            <a:endParaRPr lang="en-US" dirty="0"/>
          </a:p>
        </p:txBody>
      </p:sp>
      <p:sp>
        <p:nvSpPr>
          <p:cNvPr id="7" name="TextBox 6">
            <a:extLst>
              <a:ext uri="{FF2B5EF4-FFF2-40B4-BE49-F238E27FC236}">
                <a16:creationId xmlns:a16="http://schemas.microsoft.com/office/drawing/2014/main" id="{17636762-3922-D8E3-66F4-8B44BBAEF0EE}"/>
              </a:ext>
            </a:extLst>
          </p:cNvPr>
          <p:cNvSpPr txBox="1"/>
          <p:nvPr/>
        </p:nvSpPr>
        <p:spPr>
          <a:xfrm>
            <a:off x="339571" y="142931"/>
            <a:ext cx="7398058" cy="1077218"/>
          </a:xfrm>
          <a:prstGeom prst="rect">
            <a:avLst/>
          </a:prstGeom>
          <a:noFill/>
        </p:spPr>
        <p:txBody>
          <a:bodyPr wrap="square" rtlCol="0">
            <a:spAutoFit/>
          </a:bodyPr>
          <a:lstStyle/>
          <a:p>
            <a:r>
              <a:rPr lang="en-US" sz="3200" b="1" dirty="0">
                <a:solidFill>
                  <a:schemeClr val="accent6">
                    <a:lumMod val="20000"/>
                    <a:lumOff val="80000"/>
                  </a:schemeClr>
                </a:solidFill>
                <a:cs typeface="FUTURA MEDIUM" panose="020B0602020204020303" pitchFamily="34" charset="-79"/>
              </a:rPr>
              <a:t>Lesson 5:</a:t>
            </a:r>
          </a:p>
          <a:p>
            <a:r>
              <a:rPr lang="en-US" sz="3200" dirty="0">
                <a:solidFill>
                  <a:schemeClr val="accent6">
                    <a:lumMod val="20000"/>
                    <a:lumOff val="80000"/>
                  </a:schemeClr>
                </a:solidFill>
              </a:rPr>
              <a:t>Functional Elements</a:t>
            </a:r>
          </a:p>
        </p:txBody>
      </p:sp>
      <p:sp>
        <p:nvSpPr>
          <p:cNvPr id="4" name="TextBox 3">
            <a:extLst>
              <a:ext uri="{FF2B5EF4-FFF2-40B4-BE49-F238E27FC236}">
                <a16:creationId xmlns:a16="http://schemas.microsoft.com/office/drawing/2014/main" id="{61EEBD41-88DD-CB54-DC74-2F2691AE2624}"/>
              </a:ext>
            </a:extLst>
          </p:cNvPr>
          <p:cNvSpPr txBox="1"/>
          <p:nvPr/>
        </p:nvSpPr>
        <p:spPr>
          <a:xfrm>
            <a:off x="6359248" y="1660744"/>
            <a:ext cx="5286530" cy="1938992"/>
          </a:xfrm>
          <a:prstGeom prst="rect">
            <a:avLst/>
          </a:prstGeom>
          <a:noFill/>
        </p:spPr>
        <p:txBody>
          <a:bodyPr wrap="square">
            <a:spAutoFit/>
          </a:bodyPr>
          <a:lstStyle/>
          <a:p>
            <a:pPr>
              <a:lnSpc>
                <a:spcPts val="2400"/>
              </a:lnSpc>
            </a:pPr>
            <a:r>
              <a:rPr lang="en-US" sz="2000" dirty="0">
                <a:solidFill>
                  <a:schemeClr val="tx2"/>
                </a:solidFill>
              </a:rPr>
              <a:t>In Lesson 5, like all others, you may follow </a:t>
            </a:r>
            <a:br>
              <a:rPr lang="en-US" sz="2000" dirty="0">
                <a:solidFill>
                  <a:schemeClr val="tx2"/>
                </a:solidFill>
              </a:rPr>
            </a:br>
            <a:r>
              <a:rPr lang="en-US" sz="2000" dirty="0">
                <a:solidFill>
                  <a:schemeClr val="tx2"/>
                </a:solidFill>
              </a:rPr>
              <a:t>the guidance for learning individually or with members of your learning team. Instructions for both are included in protocols. As always, the </a:t>
            </a:r>
            <a:r>
              <a:rPr lang="en-US" sz="2000" i="1" dirty="0">
                <a:solidFill>
                  <a:schemeClr val="tx2"/>
                </a:solidFill>
              </a:rPr>
              <a:t>Learning Journal </a:t>
            </a:r>
            <a:r>
              <a:rPr lang="en-US" sz="2000" dirty="0">
                <a:solidFill>
                  <a:schemeClr val="tx2"/>
                </a:solidFill>
              </a:rPr>
              <a:t>offers space for completing </a:t>
            </a:r>
            <a:br>
              <a:rPr lang="en-US" sz="2000" dirty="0">
                <a:solidFill>
                  <a:schemeClr val="tx2"/>
                </a:solidFill>
              </a:rPr>
            </a:br>
            <a:r>
              <a:rPr lang="en-US" sz="2000" dirty="0">
                <a:solidFill>
                  <a:schemeClr val="tx2"/>
                </a:solidFill>
              </a:rPr>
              <a:t>the protocols.  </a:t>
            </a:r>
          </a:p>
        </p:txBody>
      </p:sp>
      <p:pic>
        <p:nvPicPr>
          <p:cNvPr id="6" name="Picture 5" descr="Teacher helping young student.">
            <a:extLst>
              <a:ext uri="{FF2B5EF4-FFF2-40B4-BE49-F238E27FC236}">
                <a16:creationId xmlns:a16="http://schemas.microsoft.com/office/drawing/2014/main" id="{3050B9F1-7BB8-95AE-3A4E-FCD84CF315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72745" y="3713054"/>
            <a:ext cx="2529768" cy="2547211"/>
          </a:xfrm>
          <a:prstGeom prst="rect">
            <a:avLst/>
          </a:prstGeom>
        </p:spPr>
      </p:pic>
      <p:pic>
        <p:nvPicPr>
          <p:cNvPr id="11" name="Picture 10" descr="Teacher and students in a classroom.">
            <a:extLst>
              <a:ext uri="{FF2B5EF4-FFF2-40B4-BE49-F238E27FC236}">
                <a16:creationId xmlns:a16="http://schemas.microsoft.com/office/drawing/2014/main" id="{13D9D765-D7C6-EC16-9EE9-C0DAC61189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78911" y="3713053"/>
            <a:ext cx="2529768" cy="2547212"/>
          </a:xfrm>
          <a:prstGeom prst="rect">
            <a:avLst/>
          </a:prstGeom>
        </p:spPr>
      </p:pic>
    </p:spTree>
    <p:extLst>
      <p:ext uri="{BB962C8B-B14F-4D97-AF65-F5344CB8AC3E}">
        <p14:creationId xmlns:p14="http://schemas.microsoft.com/office/powerpoint/2010/main" val="379066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DF11B1-ED7D-411B-EDE1-74472845E25D}"/>
              </a:ext>
            </a:extLst>
          </p:cNvPr>
          <p:cNvSpPr/>
          <p:nvPr/>
        </p:nvSpPr>
        <p:spPr>
          <a:xfrm>
            <a:off x="6096001" y="1415894"/>
            <a:ext cx="6096000" cy="5073287"/>
          </a:xfrm>
          <a:prstGeom prst="rect">
            <a:avLst/>
          </a:prstGeom>
          <a:gradFill>
            <a:gsLst>
              <a:gs pos="0">
                <a:schemeClr val="bg1"/>
              </a:gs>
              <a:gs pos="100000">
                <a:schemeClr val="accent3">
                  <a:lumMod val="75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D019F45-0F80-167C-CF99-8F3219E0CDF4}"/>
              </a:ext>
            </a:extLst>
          </p:cNvPr>
          <p:cNvSpPr txBox="1"/>
          <p:nvPr/>
        </p:nvSpPr>
        <p:spPr>
          <a:xfrm>
            <a:off x="8484244" y="2626012"/>
            <a:ext cx="3599726" cy="505588"/>
          </a:xfrm>
          <a:prstGeom prst="rect">
            <a:avLst/>
          </a:prstGeom>
          <a:noFill/>
        </p:spPr>
        <p:txBody>
          <a:bodyPr wrap="square" rtlCol="0">
            <a:spAutoFit/>
          </a:bodyPr>
          <a:lstStyle/>
          <a:p>
            <a:pPr algn="ctr">
              <a:lnSpc>
                <a:spcPts val="1600"/>
              </a:lnSpc>
            </a:pPr>
            <a:r>
              <a:rPr lang="en-US" sz="1600" b="1" dirty="0">
                <a:solidFill>
                  <a:schemeClr val="tx2"/>
                </a:solidFill>
                <a:cs typeface="Futura Medium" panose="020B0602020204020303" pitchFamily="34" charset="-79"/>
              </a:rPr>
              <a:t>To complete lesson protocols </a:t>
            </a:r>
            <a:br>
              <a:rPr lang="en-US" sz="1600" b="1" dirty="0">
                <a:solidFill>
                  <a:schemeClr val="tx2"/>
                </a:solidFill>
                <a:cs typeface="Futura Medium" panose="020B0602020204020303" pitchFamily="34" charset="-79"/>
              </a:rPr>
            </a:br>
            <a:r>
              <a:rPr lang="en-US" sz="1600" b="1" dirty="0">
                <a:solidFill>
                  <a:schemeClr val="tx2"/>
                </a:solidFill>
                <a:cs typeface="Futura Medium" panose="020B0602020204020303" pitchFamily="34" charset="-79"/>
              </a:rPr>
              <a:t>see pp. 23–26 in the </a:t>
            </a:r>
            <a:r>
              <a:rPr lang="en-US" sz="1600" b="1" i="1" dirty="0">
                <a:solidFill>
                  <a:schemeClr val="tx2"/>
                </a:solidFill>
                <a:cs typeface="Futura Medium" panose="020B0602020204020303" pitchFamily="34" charset="-79"/>
              </a:rPr>
              <a:t>Learning Journal.</a:t>
            </a:r>
          </a:p>
        </p:txBody>
      </p:sp>
      <p:sp>
        <p:nvSpPr>
          <p:cNvPr id="7" name="TextBox 6">
            <a:extLst>
              <a:ext uri="{FF2B5EF4-FFF2-40B4-BE49-F238E27FC236}">
                <a16:creationId xmlns:a16="http://schemas.microsoft.com/office/drawing/2014/main" id="{5919FA72-FD9E-DC59-1C90-BD2641174E58}"/>
              </a:ext>
            </a:extLst>
          </p:cNvPr>
          <p:cNvSpPr txBox="1"/>
          <p:nvPr/>
        </p:nvSpPr>
        <p:spPr>
          <a:xfrm>
            <a:off x="339571" y="142931"/>
            <a:ext cx="7398058" cy="1077218"/>
          </a:xfrm>
          <a:prstGeom prst="rect">
            <a:avLst/>
          </a:prstGeom>
          <a:noFill/>
        </p:spPr>
        <p:txBody>
          <a:bodyPr wrap="square" rtlCol="0">
            <a:spAutoFit/>
          </a:bodyPr>
          <a:lstStyle/>
          <a:p>
            <a:r>
              <a:rPr lang="en-US" sz="3200" b="1" dirty="0">
                <a:solidFill>
                  <a:schemeClr val="accent6">
                    <a:lumMod val="20000"/>
                    <a:lumOff val="80000"/>
                  </a:schemeClr>
                </a:solidFill>
                <a:cs typeface="FUTURA MEDIUM" panose="020B0602020204020303" pitchFamily="34" charset="-79"/>
              </a:rPr>
              <a:t>Lesson 5:</a:t>
            </a:r>
          </a:p>
          <a:p>
            <a:r>
              <a:rPr lang="en-US" sz="3200" dirty="0">
                <a:solidFill>
                  <a:schemeClr val="accent6">
                    <a:lumMod val="20000"/>
                    <a:lumOff val="80000"/>
                  </a:schemeClr>
                </a:solidFill>
              </a:rPr>
              <a:t>Functional Elements</a:t>
            </a:r>
          </a:p>
        </p:txBody>
      </p:sp>
      <p:pic>
        <p:nvPicPr>
          <p:cNvPr id="9" name="Picture 8" descr="Learning Journal cover.">
            <a:extLst>
              <a:ext uri="{FF2B5EF4-FFF2-40B4-BE49-F238E27FC236}">
                <a16:creationId xmlns:a16="http://schemas.microsoft.com/office/drawing/2014/main" id="{5109D94D-4C20-DAD4-A0E1-1134816EF3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0195" y="241454"/>
            <a:ext cx="1784565" cy="2324893"/>
          </a:xfrm>
          <a:prstGeom prst="rect">
            <a:avLst/>
          </a:prstGeom>
          <a:ln w="3175">
            <a:solidFill>
              <a:schemeClr val="bg1"/>
            </a:solidFill>
          </a:ln>
          <a:effectLst>
            <a:outerShdw blurRad="268977" dist="38100" dir="2700000" algn="tl" rotWithShape="0">
              <a:prstClr val="black">
                <a:alpha val="40000"/>
              </a:prstClr>
            </a:outerShdw>
          </a:effectLst>
        </p:spPr>
      </p:pic>
      <p:graphicFrame>
        <p:nvGraphicFramePr>
          <p:cNvPr id="10" name="Table 10">
            <a:extLst>
              <a:ext uri="{FF2B5EF4-FFF2-40B4-BE49-F238E27FC236}">
                <a16:creationId xmlns:a16="http://schemas.microsoft.com/office/drawing/2014/main" id="{68364D47-6001-32DD-3FC9-ECFFA57AABED}"/>
              </a:ext>
            </a:extLst>
          </p:cNvPr>
          <p:cNvGraphicFramePr>
            <a:graphicFrameLocks noGrp="1"/>
          </p:cNvGraphicFramePr>
          <p:nvPr>
            <p:extLst>
              <p:ext uri="{D42A27DB-BD31-4B8C-83A1-F6EECF244321}">
                <p14:modId xmlns:p14="http://schemas.microsoft.com/office/powerpoint/2010/main" val="2974702420"/>
              </p:ext>
            </p:extLst>
          </p:nvPr>
        </p:nvGraphicFramePr>
        <p:xfrm>
          <a:off x="1163119" y="2246276"/>
          <a:ext cx="5652588" cy="2924337"/>
        </p:xfrm>
        <a:graphic>
          <a:graphicData uri="http://schemas.openxmlformats.org/drawingml/2006/table">
            <a:tbl>
              <a:tblPr>
                <a:tableStyleId>{5C22544A-7EE6-4342-B048-85BDC9FD1C3A}</a:tableStyleId>
              </a:tblPr>
              <a:tblGrid>
                <a:gridCol w="5652588">
                  <a:extLst>
                    <a:ext uri="{9D8B030D-6E8A-4147-A177-3AD203B41FA5}">
                      <a16:colId xmlns:a16="http://schemas.microsoft.com/office/drawing/2014/main" val="710998270"/>
                    </a:ext>
                  </a:extLst>
                </a:gridCol>
              </a:tblGrid>
              <a:tr h="974779">
                <a:tc>
                  <a:txBody>
                    <a:bodyPr/>
                    <a:lstStyle/>
                    <a:p>
                      <a:pPr marL="251460" lvl="0" indent="-251460">
                        <a:lnSpc>
                          <a:spcPct val="100000"/>
                        </a:lnSpc>
                        <a:spcAft>
                          <a:spcPts val="1200"/>
                        </a:spcAft>
                        <a:buClr>
                          <a:schemeClr val="accent3">
                            <a:lumMod val="75000"/>
                          </a:schemeClr>
                        </a:buClr>
                        <a:buFont typeface="Arial" panose="020B0604020202020204" pitchFamily="34" charset="0"/>
                        <a:buChar char="•"/>
                      </a:pPr>
                      <a:r>
                        <a:rPr lang="en-US" sz="2000" dirty="0">
                          <a:solidFill>
                            <a:schemeClr val="tx2"/>
                          </a:solidFill>
                          <a:cs typeface="Futura Medium" panose="020B0602020204020303" pitchFamily="34" charset="-79"/>
                        </a:rPr>
                        <a:t>Gain understanding of the functional </a:t>
                      </a:r>
                      <a:br>
                        <a:rPr lang="en-US" sz="2000" dirty="0">
                          <a:solidFill>
                            <a:schemeClr val="tx2"/>
                          </a:solidFill>
                          <a:cs typeface="Futura Medium" panose="020B0602020204020303" pitchFamily="34" charset="-79"/>
                        </a:rPr>
                      </a:br>
                      <a:r>
                        <a:rPr lang="en-US" sz="2000" dirty="0">
                          <a:solidFill>
                            <a:schemeClr val="tx2"/>
                          </a:solidFill>
                          <a:cs typeface="Futura Medium" panose="020B0602020204020303" pitchFamily="34" charset="-79"/>
                        </a:rPr>
                        <a:t>design features.</a:t>
                      </a:r>
                    </a:p>
                  </a:txBody>
                  <a:tcPr anchor="ctr">
                    <a:solidFill>
                      <a:schemeClr val="accent6">
                        <a:lumMod val="20000"/>
                        <a:lumOff val="80000"/>
                      </a:schemeClr>
                    </a:solidFill>
                  </a:tcPr>
                </a:tc>
                <a:extLst>
                  <a:ext uri="{0D108BD9-81ED-4DB2-BD59-A6C34878D82A}">
                    <a16:rowId xmlns:a16="http://schemas.microsoft.com/office/drawing/2014/main" val="24515513"/>
                  </a:ext>
                </a:extLst>
              </a:tr>
              <a:tr h="974779">
                <a:tc>
                  <a:txBody>
                    <a:bodyPr/>
                    <a:lstStyle/>
                    <a:p>
                      <a:pPr marL="251460" lvl="0" indent="-251460">
                        <a:lnSpc>
                          <a:spcPct val="100000"/>
                        </a:lnSpc>
                        <a:spcAft>
                          <a:spcPts val="1200"/>
                        </a:spcAft>
                        <a:buClr>
                          <a:schemeClr val="accent3">
                            <a:lumMod val="75000"/>
                          </a:schemeClr>
                        </a:buClr>
                        <a:buFont typeface="Arial" panose="020B0604020202020204" pitchFamily="34" charset="0"/>
                        <a:buChar char="•"/>
                      </a:pPr>
                      <a:r>
                        <a:rPr lang="en-US" sz="2000" dirty="0">
                          <a:solidFill>
                            <a:schemeClr val="tx2"/>
                          </a:solidFill>
                          <a:cs typeface="Futura Medium" panose="020B0602020204020303" pitchFamily="34" charset="-79"/>
                        </a:rPr>
                        <a:t>Consider implications of the functional </a:t>
                      </a:r>
                      <a:br>
                        <a:rPr lang="en-US" sz="2000" dirty="0">
                          <a:solidFill>
                            <a:schemeClr val="tx2"/>
                          </a:solidFill>
                          <a:cs typeface="Futura Medium" panose="020B0602020204020303" pitchFamily="34" charset="-79"/>
                        </a:rPr>
                      </a:br>
                      <a:r>
                        <a:rPr lang="en-US" sz="2000" dirty="0">
                          <a:solidFill>
                            <a:schemeClr val="tx2"/>
                          </a:solidFill>
                          <a:cs typeface="Futura Medium" panose="020B0602020204020303" pitchFamily="34" charset="-79"/>
                        </a:rPr>
                        <a:t>Elements in action for their work.</a:t>
                      </a:r>
                    </a:p>
                  </a:txBody>
                  <a:tcPr anchor="ctr">
                    <a:solidFill>
                      <a:schemeClr val="accent6">
                        <a:lumMod val="20000"/>
                        <a:lumOff val="80000"/>
                        <a:alpha val="49954"/>
                      </a:schemeClr>
                    </a:solidFill>
                  </a:tcPr>
                </a:tc>
                <a:extLst>
                  <a:ext uri="{0D108BD9-81ED-4DB2-BD59-A6C34878D82A}">
                    <a16:rowId xmlns:a16="http://schemas.microsoft.com/office/drawing/2014/main" val="3509341515"/>
                  </a:ext>
                </a:extLst>
              </a:tr>
              <a:tr h="974779">
                <a:tc>
                  <a:txBody>
                    <a:bodyPr/>
                    <a:lstStyle/>
                    <a:p>
                      <a:pPr marL="251460" lvl="0" indent="-251460">
                        <a:lnSpc>
                          <a:spcPct val="100000"/>
                        </a:lnSpc>
                        <a:spcAft>
                          <a:spcPts val="1200"/>
                        </a:spcAft>
                        <a:buClr>
                          <a:schemeClr val="accent3">
                            <a:lumMod val="75000"/>
                          </a:schemeClr>
                        </a:buClr>
                        <a:buFont typeface="Arial" panose="020B0604020202020204" pitchFamily="34" charset="0"/>
                        <a:buChar char="•"/>
                      </a:pPr>
                      <a:r>
                        <a:rPr lang="en-US" sz="2000" dirty="0">
                          <a:solidFill>
                            <a:schemeClr val="tx2"/>
                          </a:solidFill>
                          <a:cs typeface="Futura Medium" panose="020B0602020204020303" pitchFamily="34" charset="-79"/>
                        </a:rPr>
                        <a:t>Identify areas for further exploration.</a:t>
                      </a:r>
                    </a:p>
                  </a:txBody>
                  <a:tcPr anchor="ctr">
                    <a:solidFill>
                      <a:schemeClr val="accent6">
                        <a:lumMod val="20000"/>
                        <a:lumOff val="80000"/>
                      </a:schemeClr>
                    </a:solidFill>
                  </a:tcPr>
                </a:tc>
                <a:extLst>
                  <a:ext uri="{0D108BD9-81ED-4DB2-BD59-A6C34878D82A}">
                    <a16:rowId xmlns:a16="http://schemas.microsoft.com/office/drawing/2014/main" val="1560044220"/>
                  </a:ext>
                </a:extLst>
              </a:tr>
            </a:tbl>
          </a:graphicData>
        </a:graphic>
      </p:graphicFrame>
      <p:sp>
        <p:nvSpPr>
          <p:cNvPr id="11" name="TextBox 10">
            <a:extLst>
              <a:ext uri="{FF2B5EF4-FFF2-40B4-BE49-F238E27FC236}">
                <a16:creationId xmlns:a16="http://schemas.microsoft.com/office/drawing/2014/main" id="{0D7EAF58-5183-E1B7-A388-34D2D18299F7}"/>
              </a:ext>
            </a:extLst>
          </p:cNvPr>
          <p:cNvSpPr txBox="1"/>
          <p:nvPr/>
        </p:nvSpPr>
        <p:spPr>
          <a:xfrm>
            <a:off x="1059278" y="1732961"/>
            <a:ext cx="2362200" cy="400110"/>
          </a:xfrm>
          <a:prstGeom prst="rect">
            <a:avLst/>
          </a:prstGeom>
          <a:noFill/>
        </p:spPr>
        <p:txBody>
          <a:bodyPr wrap="square" rtlCol="0">
            <a:spAutoFit/>
          </a:bodyPr>
          <a:lstStyle/>
          <a:p>
            <a:r>
              <a:rPr lang="en-US" sz="2000" b="1" dirty="0">
                <a:solidFill>
                  <a:schemeClr val="tx2"/>
                </a:solidFill>
                <a:cs typeface="Futura Medium" panose="020B0602020204020303" pitchFamily="34" charset="-79"/>
              </a:rPr>
              <a:t>Participants will:</a:t>
            </a:r>
          </a:p>
        </p:txBody>
      </p:sp>
      <p:sp>
        <p:nvSpPr>
          <p:cNvPr id="20" name="TextBox 19">
            <a:extLst>
              <a:ext uri="{FF2B5EF4-FFF2-40B4-BE49-F238E27FC236}">
                <a16:creationId xmlns:a16="http://schemas.microsoft.com/office/drawing/2014/main" id="{03416DC5-3488-B717-2B10-C4CAC17285D6}"/>
              </a:ext>
            </a:extLst>
          </p:cNvPr>
          <p:cNvSpPr txBox="1"/>
          <p:nvPr/>
        </p:nvSpPr>
        <p:spPr>
          <a:xfrm>
            <a:off x="9144001" y="5688067"/>
            <a:ext cx="2395876" cy="505588"/>
          </a:xfrm>
          <a:prstGeom prst="rect">
            <a:avLst/>
          </a:prstGeom>
          <a:noFill/>
        </p:spPr>
        <p:txBody>
          <a:bodyPr wrap="square" rtlCol="0">
            <a:spAutoFit/>
          </a:bodyPr>
          <a:lstStyle/>
          <a:p>
            <a:pPr algn="ctr">
              <a:lnSpc>
                <a:spcPts val="1600"/>
              </a:lnSpc>
            </a:pPr>
            <a:r>
              <a:rPr lang="en-US" sz="1600" b="1" dirty="0">
                <a:solidFill>
                  <a:schemeClr val="tx2"/>
                </a:solidFill>
                <a:cs typeface="Futura Medium" panose="020B0602020204020303" pitchFamily="34" charset="-79"/>
              </a:rPr>
              <a:t>Recommended time for Lesson 5</a:t>
            </a:r>
          </a:p>
        </p:txBody>
      </p:sp>
      <p:grpSp>
        <p:nvGrpSpPr>
          <p:cNvPr id="26" name="Group 25" descr="Stopwatch.">
            <a:extLst>
              <a:ext uri="{FF2B5EF4-FFF2-40B4-BE49-F238E27FC236}">
                <a16:creationId xmlns:a16="http://schemas.microsoft.com/office/drawing/2014/main" id="{58B06E22-12B5-7499-B6B5-45AA85E88BE6}"/>
              </a:ext>
            </a:extLst>
          </p:cNvPr>
          <p:cNvGrpSpPr/>
          <p:nvPr/>
        </p:nvGrpSpPr>
        <p:grpSpPr>
          <a:xfrm>
            <a:off x="9329235" y="3187584"/>
            <a:ext cx="2008468" cy="2453695"/>
            <a:chOff x="9397337" y="3324939"/>
            <a:chExt cx="2008468" cy="2453695"/>
          </a:xfrm>
        </p:grpSpPr>
        <p:grpSp>
          <p:nvGrpSpPr>
            <p:cNvPr id="25" name="Group 24">
              <a:extLst>
                <a:ext uri="{FF2B5EF4-FFF2-40B4-BE49-F238E27FC236}">
                  <a16:creationId xmlns:a16="http://schemas.microsoft.com/office/drawing/2014/main" id="{CDC0AFF6-DB49-A92F-AFB5-CD734FABDB71}"/>
                </a:ext>
              </a:extLst>
            </p:cNvPr>
            <p:cNvGrpSpPr/>
            <p:nvPr/>
          </p:nvGrpSpPr>
          <p:grpSpPr>
            <a:xfrm>
              <a:off x="9397337" y="3324939"/>
              <a:ext cx="2008468" cy="2453695"/>
              <a:chOff x="9397337" y="3324939"/>
              <a:chExt cx="2008468" cy="2453695"/>
            </a:xfrm>
          </p:grpSpPr>
          <p:pic>
            <p:nvPicPr>
              <p:cNvPr id="23" name="Picture 22" descr="A picture containing clock&#10;&#10;Description automatically generated">
                <a:extLst>
                  <a:ext uri="{FF2B5EF4-FFF2-40B4-BE49-F238E27FC236}">
                    <a16:creationId xmlns:a16="http://schemas.microsoft.com/office/drawing/2014/main" id="{58831D5C-1B69-BBD3-E902-743A8A28F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7337" y="3324939"/>
                <a:ext cx="2008468" cy="2453695"/>
              </a:xfrm>
              <a:prstGeom prst="rect">
                <a:avLst/>
              </a:prstGeom>
            </p:spPr>
          </p:pic>
          <p:sp>
            <p:nvSpPr>
              <p:cNvPr id="17" name="Oval 16">
                <a:extLst>
                  <a:ext uri="{FF2B5EF4-FFF2-40B4-BE49-F238E27FC236}">
                    <a16:creationId xmlns:a16="http://schemas.microsoft.com/office/drawing/2014/main" id="{ADA6B431-BAA1-5F02-255F-76E5D0F3F5BF}"/>
                  </a:ext>
                </a:extLst>
              </p:cNvPr>
              <p:cNvSpPr/>
              <p:nvPr/>
            </p:nvSpPr>
            <p:spPr>
              <a:xfrm>
                <a:off x="9575414" y="3944204"/>
                <a:ext cx="1652314" cy="1652314"/>
              </a:xfrm>
              <a:prstGeom prst="ellipse">
                <a:avLst/>
              </a:prstGeom>
              <a:solidFill>
                <a:schemeClr val="bg2">
                  <a:lumMod val="20000"/>
                  <a:lumOff val="80000"/>
                  <a:alpha val="753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3BA43B24-C87C-A828-0C5F-351AF219ACCD}"/>
                </a:ext>
              </a:extLst>
            </p:cNvPr>
            <p:cNvSpPr txBox="1"/>
            <p:nvPr/>
          </p:nvSpPr>
          <p:spPr>
            <a:xfrm>
              <a:off x="9842599" y="4169598"/>
              <a:ext cx="1125629" cy="1246495"/>
            </a:xfrm>
            <a:prstGeom prst="rect">
              <a:avLst/>
            </a:prstGeom>
            <a:noFill/>
          </p:spPr>
          <p:txBody>
            <a:bodyPr wrap="none" rtlCol="0">
              <a:spAutoFit/>
            </a:bodyPr>
            <a:lstStyle/>
            <a:p>
              <a:pPr algn="ctr">
                <a:lnSpc>
                  <a:spcPts val="1800"/>
                </a:lnSpc>
              </a:pPr>
              <a:r>
                <a:rPr lang="en-US" sz="1600" dirty="0">
                  <a:solidFill>
                    <a:schemeClr val="tx2"/>
                  </a:solidFill>
                </a:rPr>
                <a:t>Individuals</a:t>
              </a:r>
            </a:p>
            <a:p>
              <a:pPr algn="ctr">
                <a:lnSpc>
                  <a:spcPts val="1800"/>
                </a:lnSpc>
              </a:pPr>
              <a:r>
                <a:rPr lang="en-US" sz="1600" b="1" dirty="0">
                  <a:solidFill>
                    <a:schemeClr val="tx2"/>
                  </a:solidFill>
                </a:rPr>
                <a:t>30 min.</a:t>
              </a:r>
            </a:p>
            <a:p>
              <a:pPr algn="ctr">
                <a:lnSpc>
                  <a:spcPts val="1800"/>
                </a:lnSpc>
              </a:pPr>
              <a:r>
                <a:rPr lang="en-US" sz="1600" dirty="0">
                  <a:solidFill>
                    <a:schemeClr val="tx2"/>
                  </a:solidFill>
                </a:rPr>
                <a:t>•</a:t>
              </a:r>
            </a:p>
            <a:p>
              <a:pPr algn="ctr">
                <a:lnSpc>
                  <a:spcPts val="1800"/>
                </a:lnSpc>
              </a:pPr>
              <a:r>
                <a:rPr lang="en-US" sz="1600" dirty="0">
                  <a:solidFill>
                    <a:schemeClr val="tx2"/>
                  </a:solidFill>
                </a:rPr>
                <a:t>Teams</a:t>
              </a:r>
            </a:p>
            <a:p>
              <a:pPr algn="ctr">
                <a:lnSpc>
                  <a:spcPts val="1800"/>
                </a:lnSpc>
              </a:pPr>
              <a:r>
                <a:rPr lang="en-US" sz="1600" b="1" dirty="0">
                  <a:solidFill>
                    <a:schemeClr val="tx2"/>
                  </a:solidFill>
                </a:rPr>
                <a:t>45–60 min</a:t>
              </a:r>
              <a:r>
                <a:rPr lang="en-US" sz="1400" b="1" dirty="0">
                  <a:solidFill>
                    <a:schemeClr val="tx2"/>
                  </a:solidFill>
                </a:rPr>
                <a:t>.</a:t>
              </a:r>
            </a:p>
          </p:txBody>
        </p:sp>
      </p:grpSp>
    </p:spTree>
    <p:extLst>
      <p:ext uri="{BB962C8B-B14F-4D97-AF65-F5344CB8AC3E}">
        <p14:creationId xmlns:p14="http://schemas.microsoft.com/office/powerpoint/2010/main" val="418628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81FDD7-5D43-5B9B-7D70-74DE1680A0F1}"/>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60C0623-B764-059A-2BE2-4D4F8F12DDAC}"/>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ECAEBD67-AAFD-64AD-A1B9-2BF177685D1F}"/>
              </a:ext>
            </a:extLst>
          </p:cNvPr>
          <p:cNvSpPr>
            <a:spLocks noGrp="1"/>
          </p:cNvSpPr>
          <p:nvPr>
            <p:ph type="sldNum" idx="4"/>
          </p:nvPr>
        </p:nvSpPr>
        <p:spPr/>
        <p:txBody>
          <a:bodyPr/>
          <a:lstStyle/>
          <a:p>
            <a:fld id="{00000000-1234-1234-1234-123412341234}" type="slidenum">
              <a:rPr lang="en-US"/>
              <a:pPr/>
              <a:t>4</a:t>
            </a:fld>
            <a:endParaRPr lang="en-US"/>
          </a:p>
        </p:txBody>
      </p:sp>
      <p:sp>
        <p:nvSpPr>
          <p:cNvPr id="6" name="TextBox 5">
            <a:extLst>
              <a:ext uri="{FF2B5EF4-FFF2-40B4-BE49-F238E27FC236}">
                <a16:creationId xmlns:a16="http://schemas.microsoft.com/office/drawing/2014/main" id="{A87B7612-4C4A-9032-F417-AA3DFCE8805E}"/>
              </a:ext>
            </a:extLst>
          </p:cNvPr>
          <p:cNvSpPr txBox="1"/>
          <p:nvPr/>
        </p:nvSpPr>
        <p:spPr>
          <a:xfrm>
            <a:off x="1722500" y="1055273"/>
            <a:ext cx="9697997" cy="584775"/>
          </a:xfrm>
          <a:prstGeom prst="rect">
            <a:avLst/>
          </a:prstGeom>
          <a:noFill/>
        </p:spPr>
        <p:txBody>
          <a:bodyPr wrap="square" rtlCol="0">
            <a:spAutoFit/>
          </a:bodyPr>
          <a:lstStyle/>
          <a:p>
            <a:r>
              <a:rPr lang="en-US" sz="3200" dirty="0">
                <a:solidFill>
                  <a:schemeClr val="bg1"/>
                </a:solidFill>
              </a:rPr>
              <a:t>Functional Design Features</a:t>
            </a:r>
          </a:p>
        </p:txBody>
      </p:sp>
      <p:pic>
        <p:nvPicPr>
          <p:cNvPr id="3" name="Picture 2" descr="Functional Design Elements.">
            <a:extLst>
              <a:ext uri="{FF2B5EF4-FFF2-40B4-BE49-F238E27FC236}">
                <a16:creationId xmlns:a16="http://schemas.microsoft.com/office/drawing/2014/main" id="{7EE029FC-2476-6922-9733-2A7D5EE288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67798" y="2479635"/>
            <a:ext cx="3048870" cy="2959263"/>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54CA9DE2-4FF3-A2EA-E3CE-9794AF4F6C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0548" y="1995055"/>
            <a:ext cx="3305808" cy="4367306"/>
          </a:xfrm>
          <a:prstGeom prst="rect">
            <a:avLst/>
          </a:prstGeom>
        </p:spPr>
      </p:pic>
    </p:spTree>
    <p:extLst>
      <p:ext uri="{BB962C8B-B14F-4D97-AF65-F5344CB8AC3E}">
        <p14:creationId xmlns:p14="http://schemas.microsoft.com/office/powerpoint/2010/main" val="201881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riting in a book.">
            <a:extLst>
              <a:ext uri="{FF2B5EF4-FFF2-40B4-BE49-F238E27FC236}">
                <a16:creationId xmlns:a16="http://schemas.microsoft.com/office/drawing/2014/main" id="{85E68FE6-65DF-0023-A06B-BBEE35F52912}"/>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1" y="0"/>
            <a:ext cx="12191999" cy="6498771"/>
          </a:xfrm>
          <a:prstGeom prst="rect">
            <a:avLst/>
          </a:prstGeom>
          <a:solidFill>
            <a:schemeClr val="accent2">
              <a:lumMod val="20000"/>
              <a:lumOff val="80000"/>
              <a:alpha val="43000"/>
            </a:schemeClr>
          </a:solidFill>
        </p:spPr>
      </p:pic>
      <p:sp>
        <p:nvSpPr>
          <p:cNvPr id="3" name="Rectangle 2">
            <a:extLst>
              <a:ext uri="{FF2B5EF4-FFF2-40B4-BE49-F238E27FC236}">
                <a16:creationId xmlns:a16="http://schemas.microsoft.com/office/drawing/2014/main" id="{420BAF1C-9F0C-8492-5ECD-6D67D940654E}"/>
              </a:ext>
            </a:extLst>
          </p:cNvPr>
          <p:cNvSpPr/>
          <p:nvPr/>
        </p:nvSpPr>
        <p:spPr>
          <a:xfrm>
            <a:off x="0" y="0"/>
            <a:ext cx="14097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1B5D97-197A-AD47-89C6-E4F6C370AE41}"/>
              </a:ext>
            </a:extLst>
          </p:cNvPr>
          <p:cNvSpPr/>
          <p:nvPr/>
        </p:nvSpPr>
        <p:spPr>
          <a:xfrm>
            <a:off x="0" y="0"/>
            <a:ext cx="14097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Where Are You Now? </a:t>
            </a:r>
          </a:p>
          <a:p>
            <a:r>
              <a:rPr lang="en-US" sz="3200" dirty="0">
                <a:solidFill>
                  <a:schemeClr val="tx2"/>
                </a:solidFill>
              </a:rPr>
              <a:t>Journal Writing </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5.1</a:t>
            </a:r>
            <a:endParaRPr lang="en-US" sz="3600" dirty="0">
              <a:solidFill>
                <a:schemeClr val="accent6">
                  <a:lumMod val="20000"/>
                  <a:lumOff val="80000"/>
                </a:schemeClr>
              </a:solidFill>
            </a:endParaRPr>
          </a:p>
        </p:txBody>
      </p:sp>
      <p:sp>
        <p:nvSpPr>
          <p:cNvPr id="10" name="Subtitle 2">
            <a:extLst>
              <a:ext uri="{FF2B5EF4-FFF2-40B4-BE49-F238E27FC236}">
                <a16:creationId xmlns:a16="http://schemas.microsoft.com/office/drawing/2014/main" id="{BBBE493A-9FCF-C5C4-09D2-22E9AD9CD8DF}"/>
              </a:ext>
            </a:extLst>
          </p:cNvPr>
          <p:cNvSpPr txBox="1">
            <a:spLocks/>
          </p:cNvSpPr>
          <p:nvPr/>
        </p:nvSpPr>
        <p:spPr>
          <a:xfrm>
            <a:off x="1629706" y="1928769"/>
            <a:ext cx="7797323" cy="47129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80"/>
              </a:lnSpc>
              <a:spcBef>
                <a:spcPts val="1600"/>
              </a:spcBef>
              <a:buClr>
                <a:schemeClr val="accent3">
                  <a:lumMod val="75000"/>
                </a:schemeClr>
              </a:buClr>
              <a:buNone/>
            </a:pPr>
            <a:r>
              <a:rPr lang="en-US" sz="2400" dirty="0"/>
              <a:t>Reflect on these statements</a:t>
            </a:r>
            <a:r>
              <a:rPr lang="en-US" sz="2400" b="1" dirty="0"/>
              <a:t>:</a:t>
            </a:r>
          </a:p>
          <a:p>
            <a:pPr marL="347472" indent="-347472">
              <a:lnSpc>
                <a:spcPts val="2880"/>
              </a:lnSpc>
              <a:spcBef>
                <a:spcPts val="1600"/>
              </a:spcBef>
              <a:buClr>
                <a:schemeClr val="accent3">
                  <a:lumMod val="75000"/>
                </a:schemeClr>
              </a:buClr>
            </a:pPr>
            <a:r>
              <a:rPr lang="en-US" sz="2400" dirty="0"/>
              <a:t>I am interested in learning more about what distinguishes the functional design features…</a:t>
            </a:r>
          </a:p>
          <a:p>
            <a:pPr marL="347472" indent="-347472">
              <a:lnSpc>
                <a:spcPts val="2880"/>
              </a:lnSpc>
              <a:spcBef>
                <a:spcPts val="1600"/>
              </a:spcBef>
              <a:buClr>
                <a:schemeClr val="accent3">
                  <a:lumMod val="75000"/>
                </a:schemeClr>
              </a:buClr>
            </a:pPr>
            <a:r>
              <a:rPr lang="en-US" sz="2400" dirty="0"/>
              <a:t>I am wondering how much of my current professional learning focuses on the functional Elements… </a:t>
            </a:r>
          </a:p>
          <a:p>
            <a:pPr marL="347472" indent="-347472">
              <a:lnSpc>
                <a:spcPts val="2880"/>
              </a:lnSpc>
              <a:spcBef>
                <a:spcPts val="1600"/>
              </a:spcBef>
              <a:buClr>
                <a:schemeClr val="accent3">
                  <a:lumMod val="75000"/>
                </a:schemeClr>
              </a:buClr>
            </a:pPr>
            <a:r>
              <a:rPr lang="en-US" sz="2400" dirty="0"/>
              <a:t>I am open to rethinking how to apply  the functional design features to strengthen my professional learning... </a:t>
            </a:r>
          </a:p>
          <a:p>
            <a:pPr marL="347472" indent="-347472">
              <a:lnSpc>
                <a:spcPts val="2880"/>
              </a:lnSpc>
              <a:spcBef>
                <a:spcPts val="1600"/>
              </a:spcBef>
              <a:buClr>
                <a:schemeClr val="accent3">
                  <a:lumMod val="75000"/>
                </a:schemeClr>
              </a:buClr>
            </a:pPr>
            <a:r>
              <a:rPr lang="en-US" sz="2400" dirty="0"/>
              <a:t>I am committed to professional learning that benefits both educators and students...  </a:t>
            </a:r>
          </a:p>
          <a:p>
            <a:pPr>
              <a:lnSpc>
                <a:spcPct val="120000"/>
              </a:lnSpc>
              <a:spcBef>
                <a:spcPts val="1600"/>
              </a:spcBef>
              <a:buClr>
                <a:schemeClr val="accent3">
                  <a:lumMod val="75000"/>
                </a:schemeClr>
              </a:buClr>
            </a:pPr>
            <a:endParaRPr lang="en-US" sz="2400" dirty="0"/>
          </a:p>
          <a:p>
            <a:pPr>
              <a:lnSpc>
                <a:spcPct val="120000"/>
              </a:lnSpc>
              <a:spcBef>
                <a:spcPts val="1600"/>
              </a:spcBef>
              <a:buClr>
                <a:schemeClr val="accent3">
                  <a:lumMod val="75000"/>
                </a:schemeClr>
              </a:buClr>
            </a:pPr>
            <a:endParaRPr lang="en-US" sz="2400" dirty="0"/>
          </a:p>
          <a:p>
            <a:pPr>
              <a:lnSpc>
                <a:spcPct val="120000"/>
              </a:lnSpc>
              <a:spcBef>
                <a:spcPts val="1600"/>
              </a:spcBef>
              <a:buClr>
                <a:schemeClr val="accent3">
                  <a:lumMod val="75000"/>
                </a:schemeClr>
              </a:buClr>
            </a:pPr>
            <a:endParaRPr lang="en-US" sz="2400" dirty="0"/>
          </a:p>
        </p:txBody>
      </p:sp>
      <p:sp>
        <p:nvSpPr>
          <p:cNvPr id="2" name="TextBox 1">
            <a:extLst>
              <a:ext uri="{FF2B5EF4-FFF2-40B4-BE49-F238E27FC236}">
                <a16:creationId xmlns:a16="http://schemas.microsoft.com/office/drawing/2014/main" id="{CC7A5D8B-CD44-FF5B-1EBC-21416CE51607}"/>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5.1 in the </a:t>
            </a:r>
            <a:r>
              <a:rPr lang="en-US" sz="2400" i="1" dirty="0">
                <a:solidFill>
                  <a:schemeClr val="tx2"/>
                </a:solidFill>
              </a:rPr>
              <a:t>Learning Journal </a:t>
            </a:r>
            <a:r>
              <a:rPr lang="en-US" sz="2400" dirty="0">
                <a:solidFill>
                  <a:schemeClr val="tx2"/>
                </a:solidFill>
              </a:rPr>
              <a:t>(p. 23). </a:t>
            </a:r>
          </a:p>
        </p:txBody>
      </p:sp>
    </p:spTree>
    <p:extLst>
      <p:ext uri="{BB962C8B-B14F-4D97-AF65-F5344CB8AC3E}">
        <p14:creationId xmlns:p14="http://schemas.microsoft.com/office/powerpoint/2010/main" val="535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F6475DE-1836-D0D7-FA23-B173AA036E3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33E2B02-DE45-6571-1541-C36BBF80A0E2}"/>
              </a:ext>
            </a:extLst>
          </p:cNvPr>
          <p:cNvSpPr txBox="1"/>
          <p:nvPr/>
        </p:nvSpPr>
        <p:spPr>
          <a:xfrm>
            <a:off x="1722500" y="1055273"/>
            <a:ext cx="9697997" cy="584775"/>
          </a:xfrm>
          <a:prstGeom prst="rect">
            <a:avLst/>
          </a:prstGeom>
          <a:noFill/>
        </p:spPr>
        <p:txBody>
          <a:bodyPr wrap="square" rtlCol="0">
            <a:spAutoFit/>
          </a:bodyPr>
          <a:lstStyle/>
          <a:p>
            <a:r>
              <a:rPr lang="en-US" sz="3200" dirty="0">
                <a:solidFill>
                  <a:schemeClr val="bg1"/>
                </a:solidFill>
              </a:rPr>
              <a:t>Functional Design Features</a:t>
            </a:r>
            <a:endParaRPr lang="en-US" sz="3200" dirty="0">
              <a:solidFill>
                <a:schemeClr val="tx2"/>
              </a:solidFill>
            </a:endParaRPr>
          </a:p>
        </p:txBody>
      </p:sp>
      <p:sp>
        <p:nvSpPr>
          <p:cNvPr id="8" name="TextBox 7">
            <a:extLst>
              <a:ext uri="{FF2B5EF4-FFF2-40B4-BE49-F238E27FC236}">
                <a16:creationId xmlns:a16="http://schemas.microsoft.com/office/drawing/2014/main" id="{EE251BF5-09A1-2775-8170-83A9EC05D594}"/>
              </a:ext>
            </a:extLst>
          </p:cNvPr>
          <p:cNvSpPr txBox="1"/>
          <p:nvPr/>
        </p:nvSpPr>
        <p:spPr>
          <a:xfrm>
            <a:off x="3143539" y="2029449"/>
            <a:ext cx="8722395" cy="4524315"/>
          </a:xfrm>
          <a:prstGeom prst="rect">
            <a:avLst/>
          </a:prstGeom>
          <a:noFill/>
        </p:spPr>
        <p:txBody>
          <a:bodyPr wrap="square" rtlCol="0">
            <a:spAutoFit/>
          </a:bodyPr>
          <a:lstStyle/>
          <a:p>
            <a:r>
              <a:rPr lang="en-US" sz="2000" b="1" dirty="0">
                <a:solidFill>
                  <a:schemeClr val="tx2"/>
                </a:solidFill>
              </a:rPr>
              <a:t>Learning Designs: </a:t>
            </a:r>
            <a:r>
              <a:rPr lang="en-US" sz="2000" dirty="0">
                <a:solidFill>
                  <a:schemeClr val="tx2"/>
                </a:solidFill>
              </a:rPr>
              <a:t>Engage teachers as learners through inquiry and sense-making while using the same instructional materials their students will use.</a:t>
            </a:r>
          </a:p>
          <a:p>
            <a:pPr>
              <a:spcBef>
                <a:spcPts val="1200"/>
              </a:spcBef>
            </a:pPr>
            <a:r>
              <a:rPr lang="en-US" sz="2000" b="1" dirty="0">
                <a:solidFill>
                  <a:schemeClr val="tx2"/>
                </a:solidFill>
              </a:rPr>
              <a:t>Beliefs: </a:t>
            </a:r>
            <a:r>
              <a:rPr lang="en-US" sz="2000" dirty="0">
                <a:solidFill>
                  <a:schemeClr val="tx2"/>
                </a:solidFill>
              </a:rPr>
              <a:t>Address teachers’ ideas and assumptions about how to teach specific content, how students learn the same content, and how high-quality instructional materials provide productive ways to support student learning.</a:t>
            </a:r>
          </a:p>
          <a:p>
            <a:pPr>
              <a:spcBef>
                <a:spcPts val="1200"/>
              </a:spcBef>
            </a:pPr>
            <a:r>
              <a:rPr lang="en-US" sz="2000" b="1" dirty="0">
                <a:solidFill>
                  <a:schemeClr val="tx2"/>
                </a:solidFill>
              </a:rPr>
              <a:t>Reflection and Feedback: </a:t>
            </a:r>
            <a:r>
              <a:rPr lang="en-US" sz="2000" dirty="0">
                <a:solidFill>
                  <a:schemeClr val="tx2"/>
                </a:solidFill>
              </a:rPr>
              <a:t>Calls for facilitated time when teachers think about </a:t>
            </a:r>
            <a:br>
              <a:rPr lang="en-US" sz="2000" dirty="0">
                <a:solidFill>
                  <a:schemeClr val="tx2"/>
                </a:solidFill>
              </a:rPr>
            </a:br>
            <a:r>
              <a:rPr lang="en-US" sz="2000" dirty="0">
                <a:solidFill>
                  <a:schemeClr val="tx2"/>
                </a:solidFill>
              </a:rPr>
              <a:t>new instructional materials, receive input on how best to use them, examine student work and assessment data, and make changes to instructional practice </a:t>
            </a:r>
            <a:br>
              <a:rPr lang="en-US" sz="2000" dirty="0">
                <a:solidFill>
                  <a:schemeClr val="tx2"/>
                </a:solidFill>
              </a:rPr>
            </a:br>
            <a:r>
              <a:rPr lang="en-US" sz="2000" dirty="0">
                <a:solidFill>
                  <a:schemeClr val="tx2"/>
                </a:solidFill>
              </a:rPr>
              <a:t>in response.</a:t>
            </a:r>
          </a:p>
          <a:p>
            <a:pPr>
              <a:spcBef>
                <a:spcPts val="1200"/>
              </a:spcBef>
            </a:pPr>
            <a:r>
              <a:rPr lang="en-US" sz="2000" b="1" dirty="0">
                <a:solidFill>
                  <a:schemeClr val="tx2"/>
                </a:solidFill>
              </a:rPr>
              <a:t>Change Management: </a:t>
            </a:r>
            <a:r>
              <a:rPr lang="en-US" sz="2000" dirty="0">
                <a:solidFill>
                  <a:schemeClr val="tx2"/>
                </a:solidFill>
              </a:rPr>
              <a:t>Addresses teachers’ individual concerns and group challenges when implementing new instructional materials, including explicit opportunities to discuss and troubleshoot issues.</a:t>
            </a:r>
          </a:p>
          <a:p>
            <a:endParaRPr lang="en-US" dirty="0">
              <a:solidFill>
                <a:schemeClr val="accent6">
                  <a:lumMod val="75000"/>
                </a:schemeClr>
              </a:solidFill>
              <a:latin typeface="Georgia" panose="02040502050405020303" pitchFamily="18" charset="0"/>
            </a:endParaRPr>
          </a:p>
        </p:txBody>
      </p:sp>
      <p:pic>
        <p:nvPicPr>
          <p:cNvPr id="2" name="Picture 1">
            <a:extLst>
              <a:ext uri="{FF2B5EF4-FFF2-40B4-BE49-F238E27FC236}">
                <a16:creationId xmlns:a16="http://schemas.microsoft.com/office/drawing/2014/main" id="{1C33C118-58A8-D2C5-715A-6168BDB5F5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049"/>
          <a:stretch/>
        </p:blipFill>
        <p:spPr>
          <a:xfrm>
            <a:off x="1685563" y="2056292"/>
            <a:ext cx="1103130" cy="932135"/>
          </a:xfrm>
          <a:prstGeom prst="rect">
            <a:avLst/>
          </a:prstGeom>
          <a:effectLst>
            <a:outerShdw blurRad="203200" dist="190500" dir="8100000" algn="tr" rotWithShape="0">
              <a:prstClr val="black">
                <a:alpha val="40000"/>
              </a:prstClr>
            </a:outerShdw>
          </a:effectLst>
        </p:spPr>
      </p:pic>
      <p:pic>
        <p:nvPicPr>
          <p:cNvPr id="9" name="Picture 8">
            <a:extLst>
              <a:ext uri="{FF2B5EF4-FFF2-40B4-BE49-F238E27FC236}">
                <a16:creationId xmlns:a16="http://schemas.microsoft.com/office/drawing/2014/main" id="{DE6F9CE9-D785-BDA1-0F22-C9B5549A2B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6049"/>
          <a:stretch/>
        </p:blipFill>
        <p:spPr>
          <a:xfrm>
            <a:off x="1904802" y="3133306"/>
            <a:ext cx="891251" cy="932135"/>
          </a:xfrm>
          <a:prstGeom prst="rect">
            <a:avLst/>
          </a:prstGeom>
          <a:effectLst>
            <a:outerShdw blurRad="203200" dist="190500" dir="8100000" algn="tr" rotWithShape="0">
              <a:prstClr val="black">
                <a:alpha val="40000"/>
              </a:prstClr>
            </a:outerShdw>
          </a:effectLst>
        </p:spPr>
      </p:pic>
      <p:pic>
        <p:nvPicPr>
          <p:cNvPr id="10" name="Picture 9">
            <a:extLst>
              <a:ext uri="{FF2B5EF4-FFF2-40B4-BE49-F238E27FC236}">
                <a16:creationId xmlns:a16="http://schemas.microsoft.com/office/drawing/2014/main" id="{8A99E3CB-47F0-82FD-A4FB-9E40570CF7D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6049"/>
          <a:stretch/>
        </p:blipFill>
        <p:spPr>
          <a:xfrm>
            <a:off x="1904802" y="4224920"/>
            <a:ext cx="879676" cy="932135"/>
          </a:xfrm>
          <a:prstGeom prst="rect">
            <a:avLst/>
          </a:prstGeom>
          <a:effectLst>
            <a:outerShdw blurRad="203200" dist="190500" dir="8100000" algn="tr" rotWithShape="0">
              <a:prstClr val="black">
                <a:alpha val="40000"/>
              </a:prstClr>
            </a:outerShdw>
          </a:effectLst>
        </p:spPr>
      </p:pic>
      <p:pic>
        <p:nvPicPr>
          <p:cNvPr id="11" name="Picture 10">
            <a:extLst>
              <a:ext uri="{FF2B5EF4-FFF2-40B4-BE49-F238E27FC236}">
                <a16:creationId xmlns:a16="http://schemas.microsoft.com/office/drawing/2014/main" id="{40B57EE5-305B-BD69-4129-EC3712296A7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6049"/>
          <a:stretch/>
        </p:blipFill>
        <p:spPr>
          <a:xfrm>
            <a:off x="1904802" y="5336659"/>
            <a:ext cx="883891" cy="932135"/>
          </a:xfrm>
          <a:prstGeom prst="rect">
            <a:avLst/>
          </a:prstGeom>
          <a:effectLst>
            <a:outerShdw blurRad="203200" dist="190500" dir="8100000" algn="tr" rotWithShape="0">
              <a:prstClr val="black">
                <a:alpha val="40000"/>
              </a:prstClr>
            </a:outerShdw>
          </a:effectLst>
        </p:spPr>
      </p:pic>
    </p:spTree>
    <p:extLst>
      <p:ext uri="{BB962C8B-B14F-4D97-AF65-F5344CB8AC3E}">
        <p14:creationId xmlns:p14="http://schemas.microsoft.com/office/powerpoint/2010/main" val="134437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Understanding Functional Elements</a:t>
            </a:r>
          </a:p>
          <a:p>
            <a:r>
              <a:rPr lang="en-US" sz="3200" dirty="0">
                <a:solidFill>
                  <a:schemeClr val="tx2"/>
                </a:solidFill>
              </a:rPr>
              <a:t>Digging Deeper</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5.2</a:t>
            </a:r>
            <a:endParaRPr lang="en-US" sz="3600" dirty="0">
              <a:solidFill>
                <a:schemeClr val="accent6">
                  <a:lumMod val="20000"/>
                  <a:lumOff val="80000"/>
                </a:schemeClr>
              </a:solidFill>
            </a:endParaRPr>
          </a:p>
        </p:txBody>
      </p:sp>
      <p:sp>
        <p:nvSpPr>
          <p:cNvPr id="3" name="TextBox 2">
            <a:extLst>
              <a:ext uri="{FF2B5EF4-FFF2-40B4-BE49-F238E27FC236}">
                <a16:creationId xmlns:a16="http://schemas.microsoft.com/office/drawing/2014/main" id="{0B3EB667-416D-B0DB-D58A-57E1DD01CD77}"/>
              </a:ext>
            </a:extLst>
          </p:cNvPr>
          <p:cNvSpPr txBox="1"/>
          <p:nvPr/>
        </p:nvSpPr>
        <p:spPr>
          <a:xfrm>
            <a:off x="1629706" y="2113455"/>
            <a:ext cx="9343094" cy="3354765"/>
          </a:xfrm>
          <a:prstGeom prst="rect">
            <a:avLst/>
          </a:prstGeom>
          <a:noFill/>
        </p:spPr>
        <p:txBody>
          <a:bodyPr wrap="square" rtlCol="0">
            <a:spAutoFit/>
          </a:bodyPr>
          <a:lstStyle/>
          <a:p>
            <a:pPr marL="342900" indent="-342900">
              <a:buClr>
                <a:schemeClr val="accent3">
                  <a:lumMod val="75000"/>
                </a:schemeClr>
              </a:buClr>
              <a:buFont typeface="Arial" panose="020B0604020202020204" pitchFamily="34" charset="0"/>
              <a:buChar char="•"/>
            </a:pPr>
            <a:r>
              <a:rPr lang="en-US" sz="2400" dirty="0">
                <a:solidFill>
                  <a:schemeClr val="tx2"/>
                </a:solidFill>
              </a:rPr>
              <a:t>Read, study, and listen to the explanations and examples of the four functional design elements on Slides 8–14:</a:t>
            </a:r>
          </a:p>
          <a:p>
            <a:pPr marL="891540" indent="-342900">
              <a:buClr>
                <a:schemeClr val="accent3">
                  <a:lumMod val="75000"/>
                </a:schemeClr>
              </a:buClr>
              <a:buFont typeface="Arial" panose="020B0604020202020204" pitchFamily="34" charset="0"/>
              <a:buChar char="•"/>
            </a:pPr>
            <a:r>
              <a:rPr lang="en-US" sz="2400" dirty="0">
                <a:solidFill>
                  <a:schemeClr val="tx2"/>
                </a:solidFill>
              </a:rPr>
              <a:t>Putting Learning Designs to Work/How you engage as “Learner”</a:t>
            </a:r>
          </a:p>
          <a:p>
            <a:pPr marL="891540" indent="-342900">
              <a:buClr>
                <a:schemeClr val="accent3">
                  <a:lumMod val="75000"/>
                </a:schemeClr>
              </a:buClr>
              <a:buFont typeface="Arial" panose="020B0604020202020204" pitchFamily="34" charset="0"/>
              <a:buChar char="•"/>
            </a:pPr>
            <a:r>
              <a:rPr lang="en-US" sz="2400" dirty="0">
                <a:solidFill>
                  <a:schemeClr val="tx2"/>
                </a:solidFill>
              </a:rPr>
              <a:t>Putting Beliefs to Work/When do beliefs change?</a:t>
            </a:r>
          </a:p>
          <a:p>
            <a:pPr marL="891540" indent="-342900">
              <a:buClr>
                <a:schemeClr val="accent3">
                  <a:lumMod val="75000"/>
                </a:schemeClr>
              </a:buClr>
              <a:buFont typeface="Arial" panose="020B0604020202020204" pitchFamily="34" charset="0"/>
              <a:buChar char="•"/>
            </a:pPr>
            <a:r>
              <a:rPr lang="en-US" sz="2400" dirty="0">
                <a:solidFill>
                  <a:schemeClr val="tx2"/>
                </a:solidFill>
              </a:rPr>
              <a:t>Putting Reflection and Feedback to Work</a:t>
            </a:r>
          </a:p>
          <a:p>
            <a:pPr marL="891540" indent="-342900">
              <a:buClr>
                <a:schemeClr val="accent3">
                  <a:lumMod val="75000"/>
                </a:schemeClr>
              </a:buClr>
              <a:buFont typeface="Arial" panose="020B0604020202020204" pitchFamily="34" charset="0"/>
              <a:buChar char="•"/>
            </a:pPr>
            <a:r>
              <a:rPr lang="en-US" sz="2400" dirty="0">
                <a:solidFill>
                  <a:schemeClr val="tx2"/>
                </a:solidFill>
              </a:rPr>
              <a:t>Putting Change Mangement to Work</a:t>
            </a:r>
          </a:p>
          <a:p>
            <a:pPr marL="347472" indent="-342900">
              <a:spcBef>
                <a:spcPts val="1200"/>
              </a:spcBef>
              <a:buClr>
                <a:schemeClr val="accent3">
                  <a:lumMod val="75000"/>
                </a:schemeClr>
              </a:buClr>
              <a:buFont typeface="Arial" panose="020B0604020202020204" pitchFamily="34" charset="0"/>
              <a:buChar char="•"/>
            </a:pPr>
            <a:r>
              <a:rPr lang="en-US" sz="2400" dirty="0">
                <a:solidFill>
                  <a:schemeClr val="tx2"/>
                </a:solidFill>
              </a:rPr>
              <a:t>In your </a:t>
            </a:r>
            <a:r>
              <a:rPr lang="en-US" sz="2400" i="1" dirty="0">
                <a:solidFill>
                  <a:schemeClr val="tx2"/>
                </a:solidFill>
              </a:rPr>
              <a:t>Learning Journal </a:t>
            </a:r>
            <a:r>
              <a:rPr lang="en-US" sz="2400" dirty="0">
                <a:solidFill>
                  <a:schemeClr val="tx2"/>
                </a:solidFill>
              </a:rPr>
              <a:t>record key points to remember.</a:t>
            </a:r>
          </a:p>
          <a:p>
            <a:pPr marL="342900" indent="-342900">
              <a:spcBef>
                <a:spcPts val="1200"/>
              </a:spcBef>
              <a:buClr>
                <a:schemeClr val="accent3">
                  <a:lumMod val="75000"/>
                </a:schemeClr>
              </a:buClr>
              <a:buFont typeface="Arial" panose="020B0604020202020204" pitchFamily="34" charset="0"/>
              <a:buChar char="•"/>
            </a:pPr>
            <a:r>
              <a:rPr lang="en-US" sz="2400" dirty="0">
                <a:solidFill>
                  <a:schemeClr val="tx2"/>
                </a:solidFill>
              </a:rPr>
              <a:t>Discuss your findings with your learning team. </a:t>
            </a:r>
          </a:p>
        </p:txBody>
      </p:sp>
      <p:sp>
        <p:nvSpPr>
          <p:cNvPr id="2" name="TextBox 1">
            <a:extLst>
              <a:ext uri="{FF2B5EF4-FFF2-40B4-BE49-F238E27FC236}">
                <a16:creationId xmlns:a16="http://schemas.microsoft.com/office/drawing/2014/main" id="{28E3A269-D6A8-C121-F7BD-74A90D5A3305}"/>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5.2 in the </a:t>
            </a:r>
            <a:r>
              <a:rPr lang="en-US" sz="2400" i="1" dirty="0">
                <a:solidFill>
                  <a:schemeClr val="tx2"/>
                </a:solidFill>
              </a:rPr>
              <a:t>Learning Journal </a:t>
            </a:r>
            <a:r>
              <a:rPr lang="en-US" sz="2400" dirty="0">
                <a:solidFill>
                  <a:schemeClr val="tx2"/>
                </a:solidFill>
              </a:rPr>
              <a:t>(p. 24). </a:t>
            </a:r>
          </a:p>
        </p:txBody>
      </p:sp>
    </p:spTree>
    <p:extLst>
      <p:ext uri="{BB962C8B-B14F-4D97-AF65-F5344CB8AC3E}">
        <p14:creationId xmlns:p14="http://schemas.microsoft.com/office/powerpoint/2010/main" val="3894154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0129835-8C2F-2B51-49F0-8E03015238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049"/>
          <a:stretch/>
        </p:blipFill>
        <p:spPr>
          <a:xfrm>
            <a:off x="52791" y="330265"/>
            <a:ext cx="1103130" cy="932135"/>
          </a:xfrm>
          <a:prstGeom prst="rect">
            <a:avLst/>
          </a:prstGeom>
          <a:effectLst>
            <a:outerShdw blurRad="203200" dist="190500" dir="8100000" algn="tr" rotWithShape="0">
              <a:prstClr val="black">
                <a:alpha val="40000"/>
              </a:prstClr>
            </a:outerShdw>
          </a:effectLst>
        </p:spPr>
      </p:pic>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88659" y="191967"/>
            <a:ext cx="9697997" cy="584775"/>
          </a:xfrm>
          <a:prstGeom prst="rect">
            <a:avLst/>
          </a:prstGeom>
          <a:noFill/>
        </p:spPr>
        <p:txBody>
          <a:bodyPr wrap="square" rtlCol="0">
            <a:spAutoFit/>
          </a:bodyPr>
          <a:lstStyle/>
          <a:p>
            <a:r>
              <a:rPr lang="en-US" sz="3200" dirty="0">
                <a:solidFill>
                  <a:schemeClr val="bg1"/>
                </a:solidFill>
              </a:rPr>
              <a:t>Putting Learning Designs to Work</a:t>
            </a:r>
            <a:endParaRPr lang="en-US" sz="3200" dirty="0">
              <a:solidFill>
                <a:schemeClr val="tx2"/>
              </a:solidFill>
            </a:endParaRPr>
          </a:p>
        </p:txBody>
      </p:sp>
      <p:graphicFrame>
        <p:nvGraphicFramePr>
          <p:cNvPr id="5" name="Table 7">
            <a:extLst>
              <a:ext uri="{FF2B5EF4-FFF2-40B4-BE49-F238E27FC236}">
                <a16:creationId xmlns:a16="http://schemas.microsoft.com/office/drawing/2014/main" id="{B1E53188-9AE7-1E7F-D349-295C2EC8971D}"/>
              </a:ext>
            </a:extLst>
          </p:cNvPr>
          <p:cNvGraphicFramePr>
            <a:graphicFrameLocks noGrp="1"/>
          </p:cNvGraphicFramePr>
          <p:nvPr>
            <p:extLst>
              <p:ext uri="{D42A27DB-BD31-4B8C-83A1-F6EECF244321}">
                <p14:modId xmlns:p14="http://schemas.microsoft.com/office/powerpoint/2010/main" val="858404058"/>
              </p:ext>
            </p:extLst>
          </p:nvPr>
        </p:nvGraphicFramePr>
        <p:xfrm>
          <a:off x="1688660" y="980284"/>
          <a:ext cx="10198539" cy="5181600"/>
        </p:xfrm>
        <a:graphic>
          <a:graphicData uri="http://schemas.openxmlformats.org/drawingml/2006/table">
            <a:tbl>
              <a:tblPr>
                <a:tableStyleId>{5C22544A-7EE6-4342-B048-85BDC9FD1C3A}</a:tableStyleId>
              </a:tblPr>
              <a:tblGrid>
                <a:gridCol w="2952788">
                  <a:extLst>
                    <a:ext uri="{9D8B030D-6E8A-4147-A177-3AD203B41FA5}">
                      <a16:colId xmlns:a16="http://schemas.microsoft.com/office/drawing/2014/main" val="2129186880"/>
                    </a:ext>
                  </a:extLst>
                </a:gridCol>
                <a:gridCol w="2963119">
                  <a:extLst>
                    <a:ext uri="{9D8B030D-6E8A-4147-A177-3AD203B41FA5}">
                      <a16:colId xmlns:a16="http://schemas.microsoft.com/office/drawing/2014/main" val="1364120386"/>
                    </a:ext>
                  </a:extLst>
                </a:gridCol>
                <a:gridCol w="4282632">
                  <a:extLst>
                    <a:ext uri="{9D8B030D-6E8A-4147-A177-3AD203B41FA5}">
                      <a16:colId xmlns:a16="http://schemas.microsoft.com/office/drawing/2014/main" val="3239519207"/>
                    </a:ext>
                  </a:extLst>
                </a:gridCol>
              </a:tblGrid>
              <a:tr h="568543">
                <a:tc>
                  <a:txBody>
                    <a:bodyPr/>
                    <a:lstStyle/>
                    <a:p>
                      <a:r>
                        <a:rPr lang="en-US" sz="2400" b="0" dirty="0">
                          <a:solidFill>
                            <a:schemeClr val="bg1"/>
                          </a:solidFill>
                        </a:rPr>
                        <a:t>Shift teachers’ perspectives</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A mirror </a:t>
                      </a:r>
                      <a:br>
                        <a:rPr lang="en-US" sz="2400" b="0" dirty="0">
                          <a:solidFill>
                            <a:schemeClr val="bg1"/>
                          </a:solidFill>
                        </a:rPr>
                      </a:br>
                      <a:r>
                        <a:rPr lang="en-US" sz="2400" b="0" dirty="0">
                          <a:solidFill>
                            <a:schemeClr val="bg1"/>
                          </a:solidFill>
                        </a:rPr>
                        <a:t>image</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Build homegrown </a:t>
                      </a:r>
                      <a:br>
                        <a:rPr lang="en-US" sz="2400" b="0" dirty="0">
                          <a:solidFill>
                            <a:schemeClr val="bg1"/>
                          </a:solidFill>
                        </a:rPr>
                      </a:br>
                      <a:r>
                        <a:rPr lang="en-US" sz="2400" b="0" dirty="0">
                          <a:solidFill>
                            <a:schemeClr val="bg1"/>
                          </a:solidFill>
                        </a:rPr>
                        <a:t>expertise</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1922100"/>
                  </a:ext>
                </a:extLst>
              </a:tr>
              <a:tr h="2409607">
                <a:tc>
                  <a:txBody>
                    <a:bodyPr/>
                    <a:lstStyle/>
                    <a:p>
                      <a:pPr marL="0" indent="0">
                        <a:lnSpc>
                          <a:spcPct val="100000"/>
                        </a:lnSpc>
                        <a:buClr>
                          <a:srgbClr val="CF5827"/>
                        </a:buClr>
                        <a:buFont typeface="Arial" panose="020B0604020202020204" pitchFamily="34" charset="0"/>
                        <a:buNone/>
                      </a:pPr>
                      <a:r>
                        <a:rPr lang="en-US" sz="2000" dirty="0">
                          <a:solidFill>
                            <a:schemeClr val="tx2"/>
                          </a:solidFill>
                        </a:rPr>
                        <a:t>Rather than tell teachers about a curriculum, let them experience it for themselves. Putting on </a:t>
                      </a:r>
                      <a:br>
                        <a:rPr lang="en-US" sz="2000" dirty="0">
                          <a:solidFill>
                            <a:schemeClr val="tx2"/>
                          </a:solidFill>
                        </a:rPr>
                      </a:br>
                      <a:r>
                        <a:rPr lang="en-US" sz="2000" dirty="0">
                          <a:solidFill>
                            <a:schemeClr val="tx2"/>
                          </a:solidFill>
                        </a:rPr>
                        <a:t>a student hat can help teachers trust that student-led discussions can be productive and anticipate questions </a:t>
                      </a:r>
                      <a:br>
                        <a:rPr lang="en-US" sz="2000" dirty="0">
                          <a:solidFill>
                            <a:schemeClr val="tx2"/>
                          </a:solidFill>
                        </a:rPr>
                      </a:br>
                      <a:r>
                        <a:rPr lang="en-US" sz="2000" dirty="0">
                          <a:solidFill>
                            <a:schemeClr val="tx2"/>
                          </a:solidFill>
                        </a:rPr>
                        <a:t>and ideas that will likely surface.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nSpc>
                          <a:spcPct val="100000"/>
                        </a:lnSpc>
                        <a:buClr>
                          <a:srgbClr val="CF5827"/>
                        </a:buClr>
                        <a:buFont typeface="Arial" panose="020B0604020202020204" pitchFamily="34" charset="0"/>
                        <a:buNone/>
                      </a:pPr>
                      <a:r>
                        <a:rPr lang="en-US" sz="2000" dirty="0">
                          <a:solidFill>
                            <a:schemeClr val="tx2"/>
                          </a:solidFill>
                        </a:rPr>
                        <a:t>Teachers should engage </a:t>
                      </a:r>
                      <a:br>
                        <a:rPr lang="en-US" sz="2000" dirty="0">
                          <a:solidFill>
                            <a:schemeClr val="tx2"/>
                          </a:solidFill>
                        </a:rPr>
                      </a:br>
                      <a:r>
                        <a:rPr lang="en-US" sz="2000" dirty="0">
                          <a:solidFill>
                            <a:schemeClr val="tx2"/>
                          </a:solidFill>
                        </a:rPr>
                        <a:t>in the same inquiry and reflection that they will engage with their students. In curriculum-based professional learning, teacher learning is the focus and the goal, so each activity engages teachers in discussion </a:t>
                      </a:r>
                      <a:br>
                        <a:rPr lang="en-US" sz="2000" dirty="0">
                          <a:solidFill>
                            <a:schemeClr val="tx2"/>
                          </a:solidFill>
                        </a:rPr>
                      </a:br>
                      <a:r>
                        <a:rPr lang="en-US" sz="2000" dirty="0">
                          <a:solidFill>
                            <a:schemeClr val="tx2"/>
                          </a:solidFill>
                        </a:rPr>
                        <a:t>and reflection about </a:t>
                      </a:r>
                      <a:br>
                        <a:rPr lang="en-US" sz="2000" dirty="0">
                          <a:solidFill>
                            <a:schemeClr val="tx2"/>
                          </a:solidFill>
                        </a:rPr>
                      </a:br>
                      <a:r>
                        <a:rPr lang="en-US" sz="2000" dirty="0">
                          <a:solidFill>
                            <a:schemeClr val="tx2"/>
                          </a:solidFill>
                        </a:rPr>
                        <a:t>what contributed to their development.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2000" dirty="0">
                          <a:solidFill>
                            <a:schemeClr val="tx2"/>
                          </a:solidFill>
                        </a:rPr>
                        <a:t>Curriculum-based professional learning extends past the launch of a new curriculum. Veteran teachers continue to implement the learning designs introduced in orientation sessions and support each other in preparing to teach future units and lessons. As new teachers are hired, they too will need support to understand how to use the school’s curriculum. Schools and districts will benefit from investing in teacher leaders and other instructional leaders to provide immersive learning opportunities and ongoing coaching.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5894829"/>
                  </a:ext>
                </a:extLst>
              </a:tr>
            </a:tbl>
          </a:graphicData>
        </a:graphic>
      </p:graphicFrame>
    </p:spTree>
    <p:extLst>
      <p:ext uri="{BB962C8B-B14F-4D97-AF65-F5344CB8AC3E}">
        <p14:creationId xmlns:p14="http://schemas.microsoft.com/office/powerpoint/2010/main" val="345716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E51C4CE6-8228-40DE-42DD-45C030F7E418}"/>
              </a:ext>
            </a:extLst>
          </p:cNvPr>
          <p:cNvGrpSpPr/>
          <p:nvPr/>
        </p:nvGrpSpPr>
        <p:grpSpPr>
          <a:xfrm>
            <a:off x="6563829" y="1785456"/>
            <a:ext cx="2884688" cy="3033197"/>
            <a:chOff x="6563829" y="1785456"/>
            <a:chExt cx="2884688" cy="3033197"/>
          </a:xfrm>
        </p:grpSpPr>
        <p:pic>
          <p:nvPicPr>
            <p:cNvPr id="13" name="Picture 12" descr="A picture containing bubble chart&#10;&#10;Description automatically generated">
              <a:extLst>
                <a:ext uri="{FF2B5EF4-FFF2-40B4-BE49-F238E27FC236}">
                  <a16:creationId xmlns:a16="http://schemas.microsoft.com/office/drawing/2014/main" id="{F4ACE068-9F9C-3A9F-288F-A0B714931B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300000">
              <a:off x="6563829" y="1785456"/>
              <a:ext cx="2884688" cy="1858220"/>
            </a:xfrm>
            <a:prstGeom prst="rect">
              <a:avLst/>
            </a:prstGeom>
          </p:spPr>
        </p:pic>
        <p:sp>
          <p:nvSpPr>
            <p:cNvPr id="22" name="TextBox 21">
              <a:extLst>
                <a:ext uri="{FF2B5EF4-FFF2-40B4-BE49-F238E27FC236}">
                  <a16:creationId xmlns:a16="http://schemas.microsoft.com/office/drawing/2014/main" id="{49B729CA-C3BF-CD10-A8F7-6316461C4BA4}"/>
                </a:ext>
              </a:extLst>
            </p:cNvPr>
            <p:cNvSpPr txBox="1"/>
            <p:nvPr/>
          </p:nvSpPr>
          <p:spPr>
            <a:xfrm>
              <a:off x="6747675" y="3618324"/>
              <a:ext cx="2052308" cy="1200329"/>
            </a:xfrm>
            <a:prstGeom prst="rect">
              <a:avLst/>
            </a:prstGeom>
            <a:noFill/>
          </p:spPr>
          <p:txBody>
            <a:bodyPr wrap="square" rtlCol="0">
              <a:spAutoFit/>
            </a:bodyPr>
            <a:lstStyle/>
            <a:p>
              <a:r>
                <a:rPr lang="en-US" b="1"/>
                <a:t>and sometimes you’ll wear your teacher hat.</a:t>
              </a:r>
            </a:p>
            <a:p>
              <a:endParaRPr lang="en-US"/>
            </a:p>
          </p:txBody>
        </p:sp>
      </p:grpSp>
      <p:grpSp>
        <p:nvGrpSpPr>
          <p:cNvPr id="39" name="Group 38">
            <a:extLst>
              <a:ext uri="{FF2B5EF4-FFF2-40B4-BE49-F238E27FC236}">
                <a16:creationId xmlns:a16="http://schemas.microsoft.com/office/drawing/2014/main" id="{98C61E10-D932-EB88-ACFF-F6C4289405AB}"/>
              </a:ext>
            </a:extLst>
          </p:cNvPr>
          <p:cNvGrpSpPr/>
          <p:nvPr/>
        </p:nvGrpSpPr>
        <p:grpSpPr>
          <a:xfrm>
            <a:off x="3734912" y="1845929"/>
            <a:ext cx="2389536" cy="2743317"/>
            <a:chOff x="3734912" y="1845929"/>
            <a:chExt cx="2389536" cy="2743317"/>
          </a:xfrm>
        </p:grpSpPr>
        <p:pic>
          <p:nvPicPr>
            <p:cNvPr id="17" name="Picture 16" descr="A picture containing bubble chart&#10;&#10;Description automatically generated">
              <a:extLst>
                <a:ext uri="{FF2B5EF4-FFF2-40B4-BE49-F238E27FC236}">
                  <a16:creationId xmlns:a16="http://schemas.microsoft.com/office/drawing/2014/main" id="{9EDA9503-677E-3210-C3E7-24D96093CA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200000">
              <a:off x="3734912" y="1845929"/>
              <a:ext cx="2389536" cy="1637055"/>
            </a:xfrm>
            <a:prstGeom prst="rect">
              <a:avLst/>
            </a:prstGeom>
          </p:spPr>
        </p:pic>
        <p:sp>
          <p:nvSpPr>
            <p:cNvPr id="21" name="TextBox 20">
              <a:extLst>
                <a:ext uri="{FF2B5EF4-FFF2-40B4-BE49-F238E27FC236}">
                  <a16:creationId xmlns:a16="http://schemas.microsoft.com/office/drawing/2014/main" id="{4FDDB1A0-824A-61BA-51A6-D085D0147AE5}"/>
                </a:ext>
              </a:extLst>
            </p:cNvPr>
            <p:cNvSpPr txBox="1"/>
            <p:nvPr/>
          </p:nvSpPr>
          <p:spPr>
            <a:xfrm>
              <a:off x="4278878" y="3388917"/>
              <a:ext cx="1759809" cy="1200329"/>
            </a:xfrm>
            <a:prstGeom prst="rect">
              <a:avLst/>
            </a:prstGeom>
            <a:noFill/>
          </p:spPr>
          <p:txBody>
            <a:bodyPr wrap="square" rtlCol="0">
              <a:spAutoFit/>
            </a:bodyPr>
            <a:lstStyle/>
            <a:p>
              <a:r>
                <a:rPr lang="en-US" b="1"/>
                <a:t>Sometimes you’ll wear your student hat…</a:t>
              </a:r>
            </a:p>
            <a:p>
              <a:endParaRPr lang="en-US"/>
            </a:p>
          </p:txBody>
        </p:sp>
      </p:grpSp>
      <p:sp>
        <p:nvSpPr>
          <p:cNvPr id="2" name="Slide Number Placeholder 1">
            <a:extLst>
              <a:ext uri="{FF2B5EF4-FFF2-40B4-BE49-F238E27FC236}">
                <a16:creationId xmlns:a16="http://schemas.microsoft.com/office/drawing/2014/main" id="{EA740E07-8DB4-7830-D888-EDA0496327BF}"/>
              </a:ext>
            </a:extLst>
          </p:cNvPr>
          <p:cNvSpPr>
            <a:spLocks noGrp="1"/>
          </p:cNvSpPr>
          <p:nvPr>
            <p:ph type="sldNum" idx="4"/>
          </p:nvPr>
        </p:nvSpPr>
        <p:spPr/>
        <p:txBody>
          <a:bodyPr/>
          <a:lstStyle/>
          <a:p>
            <a:fld id="{00000000-1234-1234-1234-123412341234}" type="slidenum">
              <a:rPr lang="en-US"/>
              <a:pPr/>
              <a:t>9</a:t>
            </a:fld>
            <a:endParaRPr lang="en-US"/>
          </a:p>
        </p:txBody>
      </p:sp>
      <p:sp>
        <p:nvSpPr>
          <p:cNvPr id="3" name="Rectangle 2">
            <a:extLst>
              <a:ext uri="{FF2B5EF4-FFF2-40B4-BE49-F238E27FC236}">
                <a16:creationId xmlns:a16="http://schemas.microsoft.com/office/drawing/2014/main" id="{4E753698-23E5-BC8E-5165-430016D9A66C}"/>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E39842F-BAD9-12E1-6057-A68B719DF235}"/>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4D393D2-6D45-314A-6AA5-67C528E6B03B}"/>
              </a:ext>
            </a:extLst>
          </p:cNvPr>
          <p:cNvSpPr txBox="1"/>
          <p:nvPr/>
        </p:nvSpPr>
        <p:spPr>
          <a:xfrm>
            <a:off x="1688659" y="1002195"/>
            <a:ext cx="9697997" cy="584775"/>
          </a:xfrm>
          <a:prstGeom prst="rect">
            <a:avLst/>
          </a:prstGeom>
          <a:noFill/>
        </p:spPr>
        <p:txBody>
          <a:bodyPr wrap="square" rtlCol="0">
            <a:spAutoFit/>
          </a:bodyPr>
          <a:lstStyle/>
          <a:p>
            <a:r>
              <a:rPr lang="en-US" sz="3200" dirty="0">
                <a:solidFill>
                  <a:schemeClr val="bg1"/>
                </a:solidFill>
              </a:rPr>
              <a:t>How do you engage as a “Learner”?</a:t>
            </a:r>
          </a:p>
        </p:txBody>
      </p:sp>
      <p:pic>
        <p:nvPicPr>
          <p:cNvPr id="11" name="Picture 10">
            <a:extLst>
              <a:ext uri="{FF2B5EF4-FFF2-40B4-BE49-F238E27FC236}">
                <a16:creationId xmlns:a16="http://schemas.microsoft.com/office/drawing/2014/main" id="{BC6DF8F4-0C4E-A0A6-BB12-E1AD011161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6049"/>
          <a:stretch/>
        </p:blipFill>
        <p:spPr>
          <a:xfrm>
            <a:off x="52791" y="330265"/>
            <a:ext cx="1103130" cy="932135"/>
          </a:xfrm>
          <a:prstGeom prst="rect">
            <a:avLst/>
          </a:prstGeom>
          <a:effectLst>
            <a:outerShdw blurRad="203200" dist="190500" dir="8100000" algn="tr" rotWithShape="0">
              <a:prstClr val="black">
                <a:alpha val="40000"/>
              </a:prstClr>
            </a:outerShdw>
          </a:effectLst>
        </p:spPr>
      </p:pic>
      <p:sp>
        <p:nvSpPr>
          <p:cNvPr id="23" name="TextBox 22">
            <a:extLst>
              <a:ext uri="{FF2B5EF4-FFF2-40B4-BE49-F238E27FC236}">
                <a16:creationId xmlns:a16="http://schemas.microsoft.com/office/drawing/2014/main" id="{173949CD-BE5F-370D-4F68-4F74D94AB5B8}"/>
              </a:ext>
            </a:extLst>
          </p:cNvPr>
          <p:cNvSpPr txBox="1"/>
          <p:nvPr/>
        </p:nvSpPr>
        <p:spPr>
          <a:xfrm>
            <a:off x="9261888" y="5871121"/>
            <a:ext cx="1292470" cy="856645"/>
          </a:xfrm>
          <a:prstGeom prst="rect">
            <a:avLst/>
          </a:prstGeom>
          <a:noFill/>
        </p:spPr>
        <p:txBody>
          <a:bodyPr wrap="none" rtlCol="0">
            <a:spAutoFit/>
          </a:bodyPr>
          <a:lstStyle/>
          <a:p>
            <a:pPr algn="ctr">
              <a:lnSpc>
                <a:spcPts val="1900"/>
              </a:lnSpc>
            </a:pPr>
            <a:r>
              <a:rPr lang="en-US"/>
              <a:t>Teacher </a:t>
            </a:r>
            <a:br>
              <a:rPr lang="en-US"/>
            </a:br>
            <a:r>
              <a:rPr lang="en-US"/>
              <a:t>Lenses</a:t>
            </a:r>
          </a:p>
          <a:p>
            <a:endParaRPr lang="en-US"/>
          </a:p>
        </p:txBody>
      </p:sp>
      <p:grpSp>
        <p:nvGrpSpPr>
          <p:cNvPr id="38" name="Group 37">
            <a:extLst>
              <a:ext uri="{FF2B5EF4-FFF2-40B4-BE49-F238E27FC236}">
                <a16:creationId xmlns:a16="http://schemas.microsoft.com/office/drawing/2014/main" id="{BEC282E7-55AB-2D03-F09D-518739966CEE}"/>
              </a:ext>
            </a:extLst>
          </p:cNvPr>
          <p:cNvGrpSpPr/>
          <p:nvPr/>
        </p:nvGrpSpPr>
        <p:grpSpPr>
          <a:xfrm>
            <a:off x="1721286" y="2948648"/>
            <a:ext cx="1991531" cy="2497243"/>
            <a:chOff x="1721286" y="2948648"/>
            <a:chExt cx="1991531" cy="2497243"/>
          </a:xfrm>
        </p:grpSpPr>
        <p:pic>
          <p:nvPicPr>
            <p:cNvPr id="15" name="Picture 14" descr="Diagram, shape&#10;&#10;Description automatically generated">
              <a:extLst>
                <a:ext uri="{FF2B5EF4-FFF2-40B4-BE49-F238E27FC236}">
                  <a16:creationId xmlns:a16="http://schemas.microsoft.com/office/drawing/2014/main" id="{0A8D6FDB-CD6B-07A5-F374-3078015F709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21286" y="2948648"/>
              <a:ext cx="1991531" cy="854787"/>
            </a:xfrm>
            <a:prstGeom prst="rect">
              <a:avLst/>
            </a:prstGeom>
          </p:spPr>
        </p:pic>
        <p:sp>
          <p:nvSpPr>
            <p:cNvPr id="20" name="TextBox 19">
              <a:extLst>
                <a:ext uri="{FF2B5EF4-FFF2-40B4-BE49-F238E27FC236}">
                  <a16:creationId xmlns:a16="http://schemas.microsoft.com/office/drawing/2014/main" id="{D782B22D-B4E5-8E08-BE16-410B61A649C2}"/>
                </a:ext>
              </a:extLst>
            </p:cNvPr>
            <p:cNvSpPr txBox="1"/>
            <p:nvPr/>
          </p:nvSpPr>
          <p:spPr>
            <a:xfrm>
              <a:off x="2254449" y="4589246"/>
              <a:ext cx="980268" cy="856645"/>
            </a:xfrm>
            <a:prstGeom prst="rect">
              <a:avLst/>
            </a:prstGeom>
            <a:noFill/>
          </p:spPr>
          <p:txBody>
            <a:bodyPr wrap="none" rtlCol="0">
              <a:spAutoFit/>
            </a:bodyPr>
            <a:lstStyle/>
            <a:p>
              <a:pPr algn="ctr">
                <a:lnSpc>
                  <a:spcPts val="1900"/>
                </a:lnSpc>
              </a:pPr>
              <a:r>
                <a:rPr lang="en-US"/>
                <a:t>Student </a:t>
              </a:r>
              <a:br>
                <a:rPr lang="en-US"/>
              </a:br>
              <a:r>
                <a:rPr lang="en-US"/>
                <a:t>Lens</a:t>
              </a:r>
            </a:p>
            <a:p>
              <a:endParaRPr lang="en-US"/>
            </a:p>
          </p:txBody>
        </p:sp>
        <p:sp>
          <p:nvSpPr>
            <p:cNvPr id="24" name="Oval 23">
              <a:extLst>
                <a:ext uri="{FF2B5EF4-FFF2-40B4-BE49-F238E27FC236}">
                  <a16:creationId xmlns:a16="http://schemas.microsoft.com/office/drawing/2014/main" id="{0F822B60-5DC4-AEAF-8126-85DD678FF28D}"/>
                </a:ext>
              </a:extLst>
            </p:cNvPr>
            <p:cNvSpPr/>
            <p:nvPr/>
          </p:nvSpPr>
          <p:spPr>
            <a:xfrm>
              <a:off x="2063080" y="3232434"/>
              <a:ext cx="1307939" cy="1307939"/>
            </a:xfrm>
            <a:prstGeom prst="ellipse">
              <a:avLst/>
            </a:prstGeom>
            <a:solidFill>
              <a:schemeClr val="accent3">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CAD52DA-FDC3-3C26-E0C6-A34AE7009F71}"/>
                </a:ext>
              </a:extLst>
            </p:cNvPr>
            <p:cNvSpPr txBox="1"/>
            <p:nvPr/>
          </p:nvSpPr>
          <p:spPr>
            <a:xfrm>
              <a:off x="2261635" y="3563237"/>
              <a:ext cx="910827" cy="646331"/>
            </a:xfrm>
            <a:prstGeom prst="rect">
              <a:avLst/>
            </a:prstGeom>
            <a:noFill/>
          </p:spPr>
          <p:txBody>
            <a:bodyPr wrap="none" rtlCol="0">
              <a:spAutoFit/>
            </a:bodyPr>
            <a:lstStyle/>
            <a:p>
              <a:pPr algn="ctr"/>
              <a:r>
                <a:rPr lang="en-US" b="1">
                  <a:solidFill>
                    <a:schemeClr val="bg1"/>
                  </a:solidFill>
                </a:rPr>
                <a:t>Lesson</a:t>
              </a:r>
            </a:p>
            <a:p>
              <a:pPr algn="ctr"/>
              <a:r>
                <a:rPr lang="en-US" b="1">
                  <a:solidFill>
                    <a:schemeClr val="bg1"/>
                  </a:solidFill>
                </a:rPr>
                <a:t>Activity</a:t>
              </a:r>
            </a:p>
          </p:txBody>
        </p:sp>
      </p:grpSp>
      <p:grpSp>
        <p:nvGrpSpPr>
          <p:cNvPr id="41" name="Group 40">
            <a:extLst>
              <a:ext uri="{FF2B5EF4-FFF2-40B4-BE49-F238E27FC236}">
                <a16:creationId xmlns:a16="http://schemas.microsoft.com/office/drawing/2014/main" id="{BEC2ED13-BF29-8FD6-3473-FFA9915C9015}"/>
              </a:ext>
            </a:extLst>
          </p:cNvPr>
          <p:cNvGrpSpPr/>
          <p:nvPr/>
        </p:nvGrpSpPr>
        <p:grpSpPr>
          <a:xfrm>
            <a:off x="7850723" y="4434991"/>
            <a:ext cx="4103225" cy="1603721"/>
            <a:chOff x="7850723" y="4434991"/>
            <a:chExt cx="4103225" cy="1603721"/>
          </a:xfrm>
        </p:grpSpPr>
        <p:pic>
          <p:nvPicPr>
            <p:cNvPr id="36" name="Picture 35" descr="Shape, circle&#10;&#10;Description automatically generated">
              <a:extLst>
                <a:ext uri="{FF2B5EF4-FFF2-40B4-BE49-F238E27FC236}">
                  <a16:creationId xmlns:a16="http://schemas.microsoft.com/office/drawing/2014/main" id="{7D17685A-2206-B6F1-3ED1-A118070CF42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896548" y="4434991"/>
              <a:ext cx="2057400" cy="1200330"/>
            </a:xfrm>
            <a:prstGeom prst="rect">
              <a:avLst/>
            </a:prstGeom>
          </p:spPr>
        </p:pic>
        <p:pic>
          <p:nvPicPr>
            <p:cNvPr id="35" name="Picture 34" descr="Shape, circle&#10;&#10;Description automatically generated">
              <a:extLst>
                <a:ext uri="{FF2B5EF4-FFF2-40B4-BE49-F238E27FC236}">
                  <a16:creationId xmlns:a16="http://schemas.microsoft.com/office/drawing/2014/main" id="{3A0A1FB9-6DD5-9025-8A22-EEF621E7629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850723" y="4445932"/>
              <a:ext cx="2057400" cy="1200330"/>
            </a:xfrm>
            <a:prstGeom prst="rect">
              <a:avLst/>
            </a:prstGeom>
          </p:spPr>
        </p:pic>
        <p:sp>
          <p:nvSpPr>
            <p:cNvPr id="26" name="Oval 25">
              <a:extLst>
                <a:ext uri="{FF2B5EF4-FFF2-40B4-BE49-F238E27FC236}">
                  <a16:creationId xmlns:a16="http://schemas.microsoft.com/office/drawing/2014/main" id="{0C241A72-DFB8-D676-0FCF-F2D936DBF440}"/>
                </a:ext>
              </a:extLst>
            </p:cNvPr>
            <p:cNvSpPr/>
            <p:nvPr/>
          </p:nvSpPr>
          <p:spPr>
            <a:xfrm>
              <a:off x="8243206" y="4730773"/>
              <a:ext cx="1307939" cy="1307939"/>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86572B1-DC93-FD37-3045-432F5903CE2E}"/>
                </a:ext>
              </a:extLst>
            </p:cNvPr>
            <p:cNvSpPr txBox="1"/>
            <p:nvPr/>
          </p:nvSpPr>
          <p:spPr>
            <a:xfrm>
              <a:off x="8209393" y="5003701"/>
              <a:ext cx="1375569" cy="646331"/>
            </a:xfrm>
            <a:prstGeom prst="rect">
              <a:avLst/>
            </a:prstGeom>
            <a:noFill/>
          </p:spPr>
          <p:txBody>
            <a:bodyPr wrap="none" rtlCol="0">
              <a:spAutoFit/>
            </a:bodyPr>
            <a:lstStyle/>
            <a:p>
              <a:pPr algn="ctr"/>
              <a:r>
                <a:rPr lang="en-US" b="1">
                  <a:solidFill>
                    <a:schemeClr val="bg1"/>
                  </a:solidFill>
                </a:rPr>
                <a:t>Session</a:t>
              </a:r>
            </a:p>
            <a:p>
              <a:pPr algn="ctr"/>
              <a:r>
                <a:rPr lang="en-US" b="1">
                  <a:solidFill>
                    <a:schemeClr val="bg1"/>
                  </a:solidFill>
                </a:rPr>
                <a:t>Introduction</a:t>
              </a:r>
            </a:p>
          </p:txBody>
        </p:sp>
        <p:sp>
          <p:nvSpPr>
            <p:cNvPr id="31" name="Oval 30">
              <a:extLst>
                <a:ext uri="{FF2B5EF4-FFF2-40B4-BE49-F238E27FC236}">
                  <a16:creationId xmlns:a16="http://schemas.microsoft.com/office/drawing/2014/main" id="{58A3FD27-221A-AC96-D24C-8A03E2CE6457}"/>
                </a:ext>
              </a:extLst>
            </p:cNvPr>
            <p:cNvSpPr/>
            <p:nvPr/>
          </p:nvSpPr>
          <p:spPr>
            <a:xfrm>
              <a:off x="10293950" y="4726212"/>
              <a:ext cx="1307939" cy="1307939"/>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80A0967-E46A-464D-D6A3-8408CBA667EB}"/>
                </a:ext>
              </a:extLst>
            </p:cNvPr>
            <p:cNvSpPr txBox="1"/>
            <p:nvPr/>
          </p:nvSpPr>
          <p:spPr>
            <a:xfrm>
              <a:off x="10366562" y="5011069"/>
              <a:ext cx="1149418" cy="646331"/>
            </a:xfrm>
            <a:prstGeom prst="rect">
              <a:avLst/>
            </a:prstGeom>
            <a:noFill/>
          </p:spPr>
          <p:txBody>
            <a:bodyPr wrap="none" rtlCol="0">
              <a:spAutoFit/>
            </a:bodyPr>
            <a:lstStyle/>
            <a:p>
              <a:pPr algn="ctr"/>
              <a:r>
                <a:rPr lang="en-US" b="1">
                  <a:solidFill>
                    <a:schemeClr val="bg1"/>
                  </a:solidFill>
                </a:rPr>
                <a:t>Session</a:t>
              </a:r>
            </a:p>
            <a:p>
              <a:pPr algn="ctr"/>
              <a:r>
                <a:rPr lang="en-US" b="1">
                  <a:solidFill>
                    <a:schemeClr val="bg1"/>
                  </a:solidFill>
                </a:rPr>
                <a:t>Reflection</a:t>
              </a:r>
            </a:p>
          </p:txBody>
        </p:sp>
      </p:grpSp>
    </p:spTree>
    <p:extLst>
      <p:ext uri="{BB962C8B-B14F-4D97-AF65-F5344CB8AC3E}">
        <p14:creationId xmlns:p14="http://schemas.microsoft.com/office/powerpoint/2010/main" val="962045098"/>
      </p:ext>
    </p:extLst>
  </p:cSld>
  <p:clrMapOvr>
    <a:masterClrMapping/>
  </p:clrMapOvr>
</p:sld>
</file>

<file path=ppt/theme/theme1.xml><?xml version="1.0" encoding="utf-8"?>
<a:theme xmlns:a="http://schemas.openxmlformats.org/drawingml/2006/main" name="Office Theme">
  <a:themeElements>
    <a:clrScheme name="Elements">
      <a:dk1>
        <a:srgbClr val="000000"/>
      </a:dk1>
      <a:lt1>
        <a:srgbClr val="FFFFFF"/>
      </a:lt1>
      <a:dk2>
        <a:srgbClr val="111E43"/>
      </a:dk2>
      <a:lt2>
        <a:srgbClr val="41631F"/>
      </a:lt2>
      <a:accent1>
        <a:srgbClr val="7996C2"/>
      </a:accent1>
      <a:accent2>
        <a:srgbClr val="00ACCE"/>
      </a:accent2>
      <a:accent3>
        <a:srgbClr val="82C341"/>
      </a:accent3>
      <a:accent4>
        <a:srgbClr val="043673"/>
      </a:accent4>
      <a:accent5>
        <a:srgbClr val="F58546"/>
      </a:accent5>
      <a:accent6>
        <a:srgbClr val="75695C"/>
      </a:accent6>
      <a:hlink>
        <a:srgbClr val="5980A3"/>
      </a:hlink>
      <a:folHlink>
        <a:srgbClr val="5980A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4383</TotalTime>
  <Words>2098</Words>
  <Application>Microsoft Macintosh PowerPoint</Application>
  <PresentationFormat>Widescreen</PresentationFormat>
  <Paragraphs>155</Paragraphs>
  <Slides>19</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Futura</vt:lpstr>
      <vt:lpstr>Futura Medium</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Thurmond</dc:creator>
  <cp:lastModifiedBy>Jane Thurmond</cp:lastModifiedBy>
  <cp:revision>164</cp:revision>
  <dcterms:created xsi:type="dcterms:W3CDTF">2022-08-06T15:30:29Z</dcterms:created>
  <dcterms:modified xsi:type="dcterms:W3CDTF">2022-08-25T21:15:15Z</dcterms:modified>
</cp:coreProperties>
</file>