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8" r:id="rId1"/>
  </p:sldMasterIdLst>
  <p:notesMasterIdLst>
    <p:notesMasterId r:id="rId17"/>
  </p:notesMasterIdLst>
  <p:sldIdLst>
    <p:sldId id="263" r:id="rId2"/>
    <p:sldId id="283" r:id="rId3"/>
    <p:sldId id="261" r:id="rId4"/>
    <p:sldId id="280" r:id="rId5"/>
    <p:sldId id="260" r:id="rId6"/>
    <p:sldId id="264" r:id="rId7"/>
    <p:sldId id="265" r:id="rId8"/>
    <p:sldId id="266" r:id="rId9"/>
    <p:sldId id="267" r:id="rId10"/>
    <p:sldId id="281" r:id="rId11"/>
    <p:sldId id="282" r:id="rId12"/>
    <p:sldId id="268" r:id="rId13"/>
    <p:sldId id="273" r:id="rId14"/>
    <p:sldId id="279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E43"/>
    <a:srgbClr val="266550"/>
    <a:srgbClr val="7CA064"/>
    <a:srgbClr val="7CA058"/>
    <a:srgbClr val="7CA08C"/>
    <a:srgbClr val="043673"/>
    <a:srgbClr val="3C3F50"/>
    <a:srgbClr val="3D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50"/>
    <p:restoredTop sz="93401"/>
  </p:normalViewPr>
  <p:slideViewPr>
    <p:cSldViewPr snapToGrid="0" showGuides="1">
      <p:cViewPr varScale="1">
        <p:scale>
          <a:sx n="115" d="100"/>
          <a:sy n="115" d="100"/>
        </p:scale>
        <p:origin x="248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F190D-0EAD-4944-A559-ED1CEE4BF272}" type="datetimeFigureOut">
              <a:rPr lang="en-US"/>
              <a:t>8/25/22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E1DE-2576-B047-99A3-62A492381528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1DE-2576-B047-99A3-62A4923815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4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 Same Resources in L6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1DE-2576-B047-99A3-62A4923815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3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3033C-460E-7255-3875-4B3A2D5F6E02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25;p3">
            <a:extLst>
              <a:ext uri="{FF2B5EF4-FFF2-40B4-BE49-F238E27FC236}">
                <a16:creationId xmlns:a16="http://schemas.microsoft.com/office/drawing/2014/main" id="{75009081-C286-0DFC-5040-D2C87DE7D33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25;p3">
            <a:extLst>
              <a:ext uri="{FF2B5EF4-FFF2-40B4-BE49-F238E27FC236}">
                <a16:creationId xmlns:a16="http://schemas.microsoft.com/office/drawing/2014/main" id="{E5D57008-8573-8345-BA64-FE79DB2D630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51F1C4-44C8-7826-96C0-B46EBCB5435B}"/>
              </a:ext>
            </a:extLst>
          </p:cNvPr>
          <p:cNvSpPr/>
          <p:nvPr userDrawn="1"/>
        </p:nvSpPr>
        <p:spPr>
          <a:xfrm>
            <a:off x="0" y="0"/>
            <a:ext cx="121920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5;p3">
            <a:extLst>
              <a:ext uri="{FF2B5EF4-FFF2-40B4-BE49-F238E27FC236}">
                <a16:creationId xmlns:a16="http://schemas.microsoft.com/office/drawing/2014/main" id="{2678EA88-24FC-8F62-2278-F8FD7B97E92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EF10FE-99CB-F9FB-5FA5-F6C7C1B0AB8B}"/>
              </a:ext>
            </a:extLst>
          </p:cNvPr>
          <p:cNvSpPr/>
          <p:nvPr userDrawn="1"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25;p3">
            <a:extLst>
              <a:ext uri="{FF2B5EF4-FFF2-40B4-BE49-F238E27FC236}">
                <a16:creationId xmlns:a16="http://schemas.microsoft.com/office/drawing/2014/main" id="{EE146FD8-6057-722C-3CC8-FC4C1B50CA3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114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5;p3">
            <a:extLst>
              <a:ext uri="{FF2B5EF4-FFF2-40B4-BE49-F238E27FC236}">
                <a16:creationId xmlns:a16="http://schemas.microsoft.com/office/drawing/2014/main" id="{C3D8C275-0A52-0B9B-2CCB-1466CFBBD271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25;p3">
            <a:extLst>
              <a:ext uri="{FF2B5EF4-FFF2-40B4-BE49-F238E27FC236}">
                <a16:creationId xmlns:a16="http://schemas.microsoft.com/office/drawing/2014/main" id="{091AB712-FAE9-29B7-7EC4-25B5A8832003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8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oogle Shape;25;p3">
            <a:extLst>
              <a:ext uri="{FF2B5EF4-FFF2-40B4-BE49-F238E27FC236}">
                <a16:creationId xmlns:a16="http://schemas.microsoft.com/office/drawing/2014/main" id="{B60E8D34-E39F-3363-4BD6-CBA15442D81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25;p3">
            <a:extLst>
              <a:ext uri="{FF2B5EF4-FFF2-40B4-BE49-F238E27FC236}">
                <a16:creationId xmlns:a16="http://schemas.microsoft.com/office/drawing/2014/main" id="{2A51A5FC-368A-55EA-CB5F-04A2D6D94E7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Google Shape;25;p3">
            <a:extLst>
              <a:ext uri="{FF2B5EF4-FFF2-40B4-BE49-F238E27FC236}">
                <a16:creationId xmlns:a16="http://schemas.microsoft.com/office/drawing/2014/main" id="{87BDA3C3-EEB2-3D2B-7FFE-27EE5617C0F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Google Shape;25;p3">
            <a:extLst>
              <a:ext uri="{FF2B5EF4-FFF2-40B4-BE49-F238E27FC236}">
                <a16:creationId xmlns:a16="http://schemas.microsoft.com/office/drawing/2014/main" id="{C2E52B3D-3336-6995-3D72-928189E9855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7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;p3">
            <a:extLst>
              <a:ext uri="{FF2B5EF4-FFF2-40B4-BE49-F238E27FC236}">
                <a16:creationId xmlns:a16="http://schemas.microsoft.com/office/drawing/2014/main" id="{94E82CC0-C9BC-A4DF-5996-18C2F4DB083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4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25;p3">
            <a:extLst>
              <a:ext uri="{FF2B5EF4-FFF2-40B4-BE49-F238E27FC236}">
                <a16:creationId xmlns:a16="http://schemas.microsoft.com/office/drawing/2014/main" id="{8B2D5E82-5BD7-1F8D-C020-0D1EE367183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9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25;p3">
            <a:extLst>
              <a:ext uri="{FF2B5EF4-FFF2-40B4-BE49-F238E27FC236}">
                <a16:creationId xmlns:a16="http://schemas.microsoft.com/office/drawing/2014/main" id="{C12E73AC-7D45-69AB-F047-B30D489370C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carnegie.org/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learningfirst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DDB344-FAF1-F52A-293C-C6D09E36C20B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5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8/25/22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5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5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5A7CE9A-8217-2322-3B18-C33BF3C6995B}"/>
              </a:ext>
            </a:extLst>
          </p:cNvPr>
          <p:cNvSpPr txBox="1">
            <a:spLocks/>
          </p:cNvSpPr>
          <p:nvPr userDrawn="1"/>
        </p:nvSpPr>
        <p:spPr>
          <a:xfrm>
            <a:off x="225469" y="6522225"/>
            <a:ext cx="117922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err="1">
                <a:solidFill>
                  <a:schemeClr val="tx2"/>
                </a:solidFill>
              </a:rPr>
              <a:t>learningfirst.org</a:t>
            </a:r>
            <a:r>
              <a:rPr lang="en-US" sz="1200" dirty="0">
                <a:solidFill>
                  <a:schemeClr val="tx2"/>
                </a:solidFill>
              </a:rPr>
              <a:t>																			                                   </a:t>
            </a:r>
            <a:r>
              <a:rPr lang="en-US" sz="1200" dirty="0" err="1">
                <a:solidFill>
                  <a:schemeClr val="tx2"/>
                </a:solidFill>
              </a:rPr>
              <a:t>carnegie.org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Google Shape;25;p3">
            <a:extLst>
              <a:ext uri="{FF2B5EF4-FFF2-40B4-BE49-F238E27FC236}">
                <a16:creationId xmlns:a16="http://schemas.microsoft.com/office/drawing/2014/main" id="{E1D5FB8E-CF93-6923-F8B2-24090C5BB008}"/>
              </a:ext>
            </a:extLst>
          </p:cNvPr>
          <p:cNvSpPr txBox="1">
            <a:spLocks/>
          </p:cNvSpPr>
          <p:nvPr userDrawn="1"/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kern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b="1">
                <a:solidFill>
                  <a:schemeClr val="tx2"/>
                </a:solidFill>
              </a:rPr>
              <a:pPr/>
              <a:t>‹#›</a:t>
            </a:fld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0" name="Rectangle 9">
            <a:hlinkClick r:id="rId16"/>
            <a:extLst>
              <a:ext uri="{FF2B5EF4-FFF2-40B4-BE49-F238E27FC236}">
                <a16:creationId xmlns:a16="http://schemas.microsoft.com/office/drawing/2014/main" id="{9FA70653-FF46-EDAA-F69C-2D76FCF203BB}"/>
              </a:ext>
            </a:extLst>
          </p:cNvPr>
          <p:cNvSpPr/>
          <p:nvPr userDrawn="1"/>
        </p:nvSpPr>
        <p:spPr>
          <a:xfrm>
            <a:off x="51150" y="6492875"/>
            <a:ext cx="219328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17"/>
            <a:extLst>
              <a:ext uri="{FF2B5EF4-FFF2-40B4-BE49-F238E27FC236}">
                <a16:creationId xmlns:a16="http://schemas.microsoft.com/office/drawing/2014/main" id="{673CA071-4A9D-D58D-22FF-DA60327E98AD}"/>
              </a:ext>
            </a:extLst>
          </p:cNvPr>
          <p:cNvSpPr/>
          <p:nvPr userDrawn="1"/>
        </p:nvSpPr>
        <p:spPr>
          <a:xfrm>
            <a:off x="10941803" y="6536725"/>
            <a:ext cx="1250197" cy="32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4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://www.carnegie.org/Elemen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earningfirst.org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carnegie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carnegie.org/our-work/article/sunnyside-unified-school-district-and-illustrative-mathematic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media.carnegie.org/filer_public/47/94/47947a81-4fdf-421b-a5e8-fbb211898ee0/elements_report_november_2020.pdf?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riculumpd.org/elements-podcast/the-elements-episode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mages.all4ed.org/" TargetMode="External"/><Relationship Id="rId5" Type="http://schemas.openxmlformats.org/officeDocument/2006/relationships/hyperlink" Target="https://learningforward.org/report/high-quality-curricula-and-team-based-professional-learning-a-perfect-partnership-for-equity/" TargetMode="External"/><Relationship Id="rId4" Type="http://schemas.openxmlformats.org/officeDocument/2006/relationships/hyperlink" Target="https://learningforward.org/wp-content/uploads/2019/07/LEAP-white-paper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imeo.com/417384099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A22FF-4552-2D88-C923-1A9DFCBB4992}"/>
              </a:ext>
            </a:extLst>
          </p:cNvPr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111E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570B6-1AFD-2E26-1944-11F92C0F108A}"/>
              </a:ext>
            </a:extLst>
          </p:cNvPr>
          <p:cNvSpPr txBox="1"/>
          <p:nvPr/>
        </p:nvSpPr>
        <p:spPr>
          <a:xfrm>
            <a:off x="332432" y="1727083"/>
            <a:ext cx="57996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Transforming Teaching: </a:t>
            </a:r>
            <a:br>
              <a:rPr lang="en-US" sz="4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The Elements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07119-34F5-613C-C1EB-1476C9679E3A}"/>
              </a:ext>
            </a:extLst>
          </p:cNvPr>
          <p:cNvSpPr txBox="1"/>
          <p:nvPr/>
        </p:nvSpPr>
        <p:spPr>
          <a:xfrm>
            <a:off x="7762681" y="5877164"/>
            <a:ext cx="31889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Download a copy of the report:</a:t>
            </a:r>
          </a:p>
          <a:p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www.Carnegie.org</a:t>
            </a:r>
            <a:r>
              <a:rPr lang="en-US" sz="160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/Elements</a:t>
            </a:r>
            <a:r>
              <a:rPr lang="en-US" sz="16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35726-06EA-0F57-14A9-DA6AA50ADF03}"/>
              </a:ext>
            </a:extLst>
          </p:cNvPr>
          <p:cNvSpPr txBox="1"/>
          <p:nvPr/>
        </p:nvSpPr>
        <p:spPr>
          <a:xfrm>
            <a:off x="1852640" y="5156083"/>
            <a:ext cx="3589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This project is funded by the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Carnegie Corporation of New York. </a:t>
            </a:r>
          </a:p>
        </p:txBody>
      </p:sp>
      <p:pic>
        <p:nvPicPr>
          <p:cNvPr id="14" name="Content Placeholder 5" descr="The Elements cover">
            <a:extLst>
              <a:ext uri="{FF2B5EF4-FFF2-40B4-BE49-F238E27FC236}">
                <a16:creationId xmlns:a16="http://schemas.microsoft.com/office/drawing/2014/main" id="{31A478D7-4985-C996-DBF4-068FF09EDD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413" y="348777"/>
            <a:ext cx="3969271" cy="5453594"/>
          </a:xfrm>
          <a:prstGeom prst="rect">
            <a:avLst/>
          </a:prstGeom>
          <a:ln>
            <a:noFill/>
          </a:ln>
          <a:effectLst>
            <a:outerShdw blurRad="334082" dist="66516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0CBA44B-446E-D228-7614-9E46F2F0A286}"/>
              </a:ext>
            </a:extLst>
          </p:cNvPr>
          <p:cNvSpPr txBox="1"/>
          <p:nvPr/>
        </p:nvSpPr>
        <p:spPr>
          <a:xfrm>
            <a:off x="339571" y="142931"/>
            <a:ext cx="73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FUTURA MEDIUM" panose="020B0602020204020303" pitchFamily="34" charset="-79"/>
              </a:rPr>
              <a:t>Lesson 4:</a:t>
            </a:r>
          </a:p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Structural Elements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EAAB7-D0B2-51EB-7C17-199524FFEA59}"/>
              </a:ext>
            </a:extLst>
          </p:cNvPr>
          <p:cNvSpPr txBox="1"/>
          <p:nvPr/>
        </p:nvSpPr>
        <p:spPr>
          <a:xfrm>
            <a:off x="1873031" y="3515061"/>
            <a:ext cx="326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Professional Learning Series </a:t>
            </a:r>
          </a:p>
          <a:p>
            <a:r>
              <a:rPr lang="en-US" sz="1600" dirty="0">
                <a:solidFill>
                  <a:schemeClr val="tx2"/>
                </a:solidFill>
              </a:rPr>
              <a:t>Developed by Stephanie Hirsh</a:t>
            </a:r>
          </a:p>
        </p:txBody>
      </p:sp>
      <p:pic>
        <p:nvPicPr>
          <p:cNvPr id="5" name="Picture 4" descr="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8F2C6539-B623-039B-F04F-E192F1C941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640" y="5725165"/>
            <a:ext cx="1540773" cy="72724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23C9FCC5-3921-C0AB-8F96-965C8FD231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870" y="3980032"/>
            <a:ext cx="1709218" cy="10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96CC682-E5E8-6165-0CBE-228EEAE88E0B}"/>
              </a:ext>
            </a:extLst>
          </p:cNvPr>
          <p:cNvSpPr/>
          <p:nvPr/>
        </p:nvSpPr>
        <p:spPr>
          <a:xfrm>
            <a:off x="0" y="0"/>
            <a:ext cx="1409700" cy="648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0865492C-2CA6-BF9E-373E-6A4A64CF3B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15" y="344025"/>
            <a:ext cx="892671" cy="894441"/>
          </a:xfrm>
          <a:prstGeom prst="rect">
            <a:avLst/>
          </a:prstGeom>
          <a:effectLst>
            <a:outerShdw blurRad="203200" dist="190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50E2E0-82FC-5ACC-F9AF-E36D6EDABA7A}"/>
              </a:ext>
            </a:extLst>
          </p:cNvPr>
          <p:cNvSpPr/>
          <p:nvPr/>
        </p:nvSpPr>
        <p:spPr>
          <a:xfrm>
            <a:off x="1409700" y="0"/>
            <a:ext cx="10782300" cy="1814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88659" y="191967"/>
            <a:ext cx="969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Putting Models to Work</a:t>
            </a:r>
            <a:endParaRPr lang="en-US" sz="3200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770C5476-6E86-69D9-75F4-0114ABA79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86688"/>
              </p:ext>
            </p:extLst>
          </p:nvPr>
        </p:nvGraphicFramePr>
        <p:xfrm>
          <a:off x="1688659" y="1351437"/>
          <a:ext cx="10224381" cy="4012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8127">
                  <a:extLst>
                    <a:ext uri="{9D8B030D-6E8A-4147-A177-3AD203B41FA5}">
                      <a16:colId xmlns:a16="http://schemas.microsoft.com/office/drawing/2014/main" val="2129186880"/>
                    </a:ext>
                  </a:extLst>
                </a:gridCol>
                <a:gridCol w="3408127">
                  <a:extLst>
                    <a:ext uri="{9D8B030D-6E8A-4147-A177-3AD203B41FA5}">
                      <a16:colId xmlns:a16="http://schemas.microsoft.com/office/drawing/2014/main" val="1364120386"/>
                    </a:ext>
                  </a:extLst>
                </a:gridCol>
                <a:gridCol w="3408127">
                  <a:extLst>
                    <a:ext uri="{9D8B030D-6E8A-4147-A177-3AD203B41FA5}">
                      <a16:colId xmlns:a16="http://schemas.microsoft.com/office/drawing/2014/main" val="3239519207"/>
                    </a:ext>
                  </a:extLst>
                </a:gridCol>
              </a:tblGrid>
              <a:tr h="56854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 tailored approach</a:t>
                      </a:r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Consistent effort</a:t>
                      </a:r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Looking forward</a:t>
                      </a:r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922100"/>
                  </a:ext>
                </a:extLst>
              </a:tr>
              <a:tr h="240960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9DC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Professional learning is not one-size-fits-all. It should include a collection of research-based learning approaches that instructional leaders thoughtfully select based on the needs of individual teachers and professional learning communities at different stages of implementation.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9DC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Summer institutes are the beginning, not the end. Curriculum-based professional learning continues throughout the school year and takes different forms, including professional learning communities and </a:t>
                      </a:r>
                      <a:br>
                        <a:rPr lang="en-US" sz="20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instructional coaching.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Curriculum-based professional learning must be ongoing </a:t>
                      </a:r>
                      <a:br>
                        <a:rPr lang="en-US" sz="20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and sustainable, which means it cannot be led solely by outside experts. Schools and districts plan to build in-house expertise and leadership pipelines.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89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39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96CC682-E5E8-6165-0CBE-228EEAE88E0B}"/>
              </a:ext>
            </a:extLst>
          </p:cNvPr>
          <p:cNvSpPr/>
          <p:nvPr/>
        </p:nvSpPr>
        <p:spPr>
          <a:xfrm>
            <a:off x="0" y="0"/>
            <a:ext cx="1409700" cy="648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CC78CF8-3979-A972-BA6B-BCBB53EA43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15" y="329228"/>
            <a:ext cx="892671" cy="895027"/>
          </a:xfrm>
          <a:prstGeom prst="rect">
            <a:avLst/>
          </a:prstGeom>
          <a:effectLst>
            <a:outerShdw blurRad="203200" dist="190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50E2E0-82FC-5ACC-F9AF-E36D6EDABA7A}"/>
              </a:ext>
            </a:extLst>
          </p:cNvPr>
          <p:cNvSpPr/>
          <p:nvPr/>
        </p:nvSpPr>
        <p:spPr>
          <a:xfrm>
            <a:off x="1409700" y="0"/>
            <a:ext cx="10782300" cy="1814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88659" y="191967"/>
            <a:ext cx="969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Putting Time to Work</a:t>
            </a:r>
            <a:endParaRPr lang="en-US" sz="3200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1D4B94D7-9E36-C91C-DB73-4555B41FF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58874"/>
              </p:ext>
            </p:extLst>
          </p:nvPr>
        </p:nvGraphicFramePr>
        <p:xfrm>
          <a:off x="1688659" y="1351437"/>
          <a:ext cx="10224381" cy="3707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8127">
                  <a:extLst>
                    <a:ext uri="{9D8B030D-6E8A-4147-A177-3AD203B41FA5}">
                      <a16:colId xmlns:a16="http://schemas.microsoft.com/office/drawing/2014/main" val="2129186880"/>
                    </a:ext>
                  </a:extLst>
                </a:gridCol>
                <a:gridCol w="3408127">
                  <a:extLst>
                    <a:ext uri="{9D8B030D-6E8A-4147-A177-3AD203B41FA5}">
                      <a16:colId xmlns:a16="http://schemas.microsoft.com/office/drawing/2014/main" val="1364120386"/>
                    </a:ext>
                  </a:extLst>
                </a:gridCol>
                <a:gridCol w="3408127">
                  <a:extLst>
                    <a:ext uri="{9D8B030D-6E8A-4147-A177-3AD203B41FA5}">
                      <a16:colId xmlns:a16="http://schemas.microsoft.com/office/drawing/2014/main" val="3239519207"/>
                    </a:ext>
                  </a:extLst>
                </a:gridCol>
              </a:tblGrid>
              <a:tr h="56854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Make a commitment</a:t>
                      </a:r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Get creative</a:t>
                      </a:r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Be intentional</a:t>
                      </a:r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922100"/>
                  </a:ext>
                </a:extLst>
              </a:tr>
              <a:tr h="240960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9DC0"/>
                        </a:buClr>
                        <a:buFont typeface="Wingdings" pitchFamily="2" charset="2"/>
                        <a:buNone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Effective implementation of high-quality instructional materials must be a priority and drive decision making. Within a teacher’s schedule, allotting time to study, practice, and plan is essential for effective teaching, not merely nice to do.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9DC0"/>
                        </a:buClr>
                        <a:buFont typeface="Wingdings" pitchFamily="2" charset="2"/>
                        <a:buNone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District, school, and teacher leaders can find time for professional learning in unexpected ways, such as </a:t>
                      </a:r>
                      <a:br>
                        <a:rPr lang="en-US" sz="20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adjusting daily schedules, introducing late starts or early dismissals, or hiring floating substitutes.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It’s not about time itself, but how that time is used. In all professional learning sessions, teachers must engage with their instructional materials in a purposeful way, driven by goals in collaboration with colleagues and guided by a well-prepared instructional coach or facilitator.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89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22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Structural Elements in Action</a:t>
            </a:r>
          </a:p>
          <a:p>
            <a:r>
              <a:rPr lang="en-US" sz="3200" dirty="0">
                <a:solidFill>
                  <a:schemeClr val="tx2"/>
                </a:solidFill>
              </a:rPr>
              <a:t>Case Study Discussion</a:t>
            </a:r>
            <a:endParaRPr lang="en-US" sz="3200" i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4.4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A4675F-8346-5168-3C00-10815FF3D39E}"/>
              </a:ext>
            </a:extLst>
          </p:cNvPr>
          <p:cNvSpPr txBox="1">
            <a:spLocks/>
          </p:cNvSpPr>
          <p:nvPr/>
        </p:nvSpPr>
        <p:spPr>
          <a:xfrm>
            <a:off x="656079" y="2261136"/>
            <a:ext cx="6254774" cy="386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7472">
              <a:spcBef>
                <a:spcPts val="12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Read the story about 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Sunnyside High School</a:t>
            </a:r>
            <a:r>
              <a:rPr lang="en-US" sz="2400" dirty="0"/>
              <a:t>. </a:t>
            </a:r>
          </a:p>
          <a:p>
            <a:pPr marL="342900" indent="-347472">
              <a:spcBef>
                <a:spcPts val="12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Use your new knowledge regarding the three structural Elements to identify examples of each in action.</a:t>
            </a:r>
          </a:p>
          <a:p>
            <a:pPr marL="342900" indent="-347472">
              <a:spcBef>
                <a:spcPts val="12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Record those examples in your </a:t>
            </a:r>
            <a:r>
              <a:rPr lang="en-US" sz="2400" i="1" dirty="0"/>
              <a:t>Learning Journal</a:t>
            </a:r>
            <a:r>
              <a:rPr lang="en-US" sz="2400" dirty="0"/>
              <a:t>. </a:t>
            </a:r>
          </a:p>
          <a:p>
            <a:pPr marL="342900" indent="-347472">
              <a:spcBef>
                <a:spcPts val="12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Share your findings with your learning team.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23D45-0034-72F0-608E-1A8290D72C2D}"/>
              </a:ext>
            </a:extLst>
          </p:cNvPr>
          <p:cNvSpPr txBox="1"/>
          <p:nvPr/>
        </p:nvSpPr>
        <p:spPr>
          <a:xfrm>
            <a:off x="1647635" y="1300684"/>
            <a:ext cx="6813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2"/>
              </a:buClr>
            </a:pPr>
            <a:r>
              <a:rPr lang="en-US" sz="2400" dirty="0">
                <a:solidFill>
                  <a:schemeClr val="tx2"/>
                </a:solidFill>
              </a:rPr>
              <a:t>Refer to Protocol 4.4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(p. 21).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3D1AFB-375D-D9CB-5E6F-B0A1F91F7837}"/>
              </a:ext>
            </a:extLst>
          </p:cNvPr>
          <p:cNvGrpSpPr/>
          <p:nvPr/>
        </p:nvGrpSpPr>
        <p:grpSpPr>
          <a:xfrm>
            <a:off x="7735607" y="2028054"/>
            <a:ext cx="3651440" cy="3756770"/>
            <a:chOff x="7735607" y="2028054"/>
            <a:chExt cx="3651440" cy="3756770"/>
          </a:xfrm>
        </p:grpSpPr>
        <p:sp>
          <p:nvSpPr>
            <p:cNvPr id="5" name="Rectangle 4">
              <a:hlinkClick r:id="rId2"/>
              <a:extLst>
                <a:ext uri="{FF2B5EF4-FFF2-40B4-BE49-F238E27FC236}">
                  <a16:creationId xmlns:a16="http://schemas.microsoft.com/office/drawing/2014/main" id="{F37437A9-8D90-14AB-F7A4-8DD339AB490A}"/>
                </a:ext>
              </a:extLst>
            </p:cNvPr>
            <p:cNvSpPr/>
            <p:nvPr/>
          </p:nvSpPr>
          <p:spPr>
            <a:xfrm>
              <a:off x="7735607" y="2028054"/>
              <a:ext cx="3651440" cy="37567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group of people sitting at a table with laptops&#10;&#10;Description automatically generated">
              <a:extLst>
                <a:ext uri="{FF2B5EF4-FFF2-40B4-BE49-F238E27FC236}">
                  <a16:creationId xmlns:a16="http://schemas.microsoft.com/office/drawing/2014/main" id="{55832262-07D9-C595-A0DA-D6675D4CF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1225" y="3794443"/>
              <a:ext cx="3273802" cy="1830146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00A1FD4A-6DD6-57B6-46C8-304F3E8F8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4866" y="2146852"/>
              <a:ext cx="3273802" cy="1633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215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riting on a book&#10;&#10;Description automatically generated with medium confidence">
            <a:extLst>
              <a:ext uri="{FF2B5EF4-FFF2-40B4-BE49-F238E27FC236}">
                <a16:creationId xmlns:a16="http://schemas.microsoft.com/office/drawing/2014/main" id="{7670CE0A-86C2-281A-8F5D-8007BCBA8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498771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12E873-EC14-6D98-8A66-ECBFC1617DA5}"/>
              </a:ext>
            </a:extLst>
          </p:cNvPr>
          <p:cNvSpPr/>
          <p:nvPr/>
        </p:nvSpPr>
        <p:spPr>
          <a:xfrm>
            <a:off x="0" y="0"/>
            <a:ext cx="1409700" cy="1431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Final Reflections</a:t>
            </a:r>
          </a:p>
          <a:p>
            <a:r>
              <a:rPr lang="en-US" sz="3200" dirty="0">
                <a:solidFill>
                  <a:schemeClr val="tx2"/>
                </a:solidFill>
              </a:rPr>
              <a:t>Reflective 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4.5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DF65A-626B-6DDC-ADB6-3B7EABC07F1A}"/>
              </a:ext>
            </a:extLst>
          </p:cNvPr>
          <p:cNvSpPr txBox="1"/>
          <p:nvPr/>
        </p:nvSpPr>
        <p:spPr>
          <a:xfrm>
            <a:off x="1629707" y="2067714"/>
            <a:ext cx="78970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dirty="0">
                <a:solidFill>
                  <a:schemeClr val="tx2"/>
                </a:solidFill>
              </a:rPr>
              <a:t>Respond individually in your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and report what you are comfortable sharing with your learning team. </a:t>
            </a:r>
          </a:p>
          <a:p>
            <a:pPr marL="342900" lvl="0" indent="-3429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What more do you want to learn to put the structural design Elements into action? </a:t>
            </a:r>
          </a:p>
          <a:p>
            <a:pPr marL="342900" lvl="0" indent="-3429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How do the structural design Elements contribute to successful professional learning? </a:t>
            </a:r>
          </a:p>
          <a:p>
            <a:pPr marL="342900" lvl="0" indent="-3429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What are critical connections among the structural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design Elements? </a:t>
            </a:r>
          </a:p>
          <a:p>
            <a:pPr marL="342900" lvl="0" indent="-3429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What next actions will you pursue?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A3396-6A56-04C1-3846-A98473C4C056}"/>
              </a:ext>
            </a:extLst>
          </p:cNvPr>
          <p:cNvSpPr txBox="1"/>
          <p:nvPr/>
        </p:nvSpPr>
        <p:spPr>
          <a:xfrm>
            <a:off x="1629706" y="1300684"/>
            <a:ext cx="6813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2"/>
              </a:buClr>
            </a:pPr>
            <a:r>
              <a:rPr lang="en-US" sz="2400" dirty="0">
                <a:solidFill>
                  <a:schemeClr val="tx2"/>
                </a:solidFill>
              </a:rPr>
              <a:t>Refer to Protocol 4.5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(p. 22). </a:t>
            </a:r>
          </a:p>
        </p:txBody>
      </p:sp>
    </p:spTree>
    <p:extLst>
      <p:ext uri="{BB962C8B-B14F-4D97-AF65-F5344CB8AC3E}">
        <p14:creationId xmlns:p14="http://schemas.microsoft.com/office/powerpoint/2010/main" val="366364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0E2E0-82FC-5ACC-F9AF-E36D6EDABA7A}"/>
              </a:ext>
            </a:extLst>
          </p:cNvPr>
          <p:cNvSpPr/>
          <p:nvPr/>
        </p:nvSpPr>
        <p:spPr>
          <a:xfrm>
            <a:off x="1409700" y="0"/>
            <a:ext cx="10782300" cy="1814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722500" y="1045963"/>
            <a:ext cx="952809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266550"/>
              </a:buClr>
              <a:buSzPts val="3200"/>
            </a:pPr>
            <a:r>
              <a:rPr lang="en-US" sz="3200" dirty="0">
                <a:solidFill>
                  <a:schemeClr val="bg1"/>
                </a:solidFill>
              </a:rPr>
              <a:t>What’s Next?</a:t>
            </a:r>
            <a:br>
              <a:rPr lang="en-US" sz="3200" dirty="0"/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2.1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6CC682-E5E8-6165-0CBE-228EEAE88E0B}"/>
              </a:ext>
            </a:extLst>
          </p:cNvPr>
          <p:cNvSpPr/>
          <p:nvPr/>
        </p:nvSpPr>
        <p:spPr>
          <a:xfrm>
            <a:off x="0" y="0"/>
            <a:ext cx="1409700" cy="65012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D8598-93B6-0FE6-B8B2-EA558C774BC1}"/>
              </a:ext>
            </a:extLst>
          </p:cNvPr>
          <p:cNvSpPr txBox="1"/>
          <p:nvPr/>
        </p:nvSpPr>
        <p:spPr>
          <a:xfrm>
            <a:off x="1722500" y="2162714"/>
            <a:ext cx="43197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Post session —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Read to reinforce: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Elements: Transforming Teaching and Curriculum-based Professional Learning</a:t>
            </a:r>
            <a:br>
              <a:rPr lang="en-US" sz="2800" i="1" u="sng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(pp. 36–44)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BE878-CDBC-D39C-D83F-E2D31923C45F}"/>
              </a:ext>
            </a:extLst>
          </p:cNvPr>
          <p:cNvSpPr txBox="1"/>
          <p:nvPr/>
        </p:nvSpPr>
        <p:spPr>
          <a:xfrm>
            <a:off x="6149792" y="2162714"/>
            <a:ext cx="38693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Lesson 5 —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Read to prepare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Functional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Elements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(pp. 23–35)</a:t>
            </a:r>
          </a:p>
        </p:txBody>
      </p:sp>
      <p:pic>
        <p:nvPicPr>
          <p:cNvPr id="9" name="Picture 8" descr="The Elements table.">
            <a:extLst>
              <a:ext uri="{FF2B5EF4-FFF2-40B4-BE49-F238E27FC236}">
                <a16:creationId xmlns:a16="http://schemas.microsoft.com/office/drawing/2014/main" id="{D63FD079-81E7-1DFB-1C65-A53CE12FC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9160" y="2342693"/>
            <a:ext cx="2351814" cy="34693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 descr="Functional elements.">
            <a:extLst>
              <a:ext uri="{FF2B5EF4-FFF2-40B4-BE49-F238E27FC236}">
                <a16:creationId xmlns:a16="http://schemas.microsoft.com/office/drawing/2014/main" id="{5BD126EF-041D-9FBF-3E6C-F45E8D2833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459" y="4409483"/>
            <a:ext cx="1957734" cy="1949612"/>
          </a:xfrm>
          <a:prstGeom prst="rect">
            <a:avLst/>
          </a:prstGeom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2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0E2E0-82FC-5ACC-F9AF-E36D6EDABA7A}"/>
              </a:ext>
            </a:extLst>
          </p:cNvPr>
          <p:cNvSpPr/>
          <p:nvPr/>
        </p:nvSpPr>
        <p:spPr>
          <a:xfrm>
            <a:off x="1409700" y="0"/>
            <a:ext cx="10782300" cy="1814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722500" y="1048648"/>
            <a:ext cx="9863757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266550"/>
              </a:buClr>
              <a:buSzPts val="3200"/>
            </a:pPr>
            <a:r>
              <a:rPr lang="en-US" sz="3200" dirty="0">
                <a:solidFill>
                  <a:schemeClr val="bg1"/>
                </a:solidFill>
              </a:rPr>
              <a:t>Additional Resources</a:t>
            </a:r>
            <a:br>
              <a:rPr lang="en-US" sz="3200" dirty="0"/>
            </a:br>
            <a:endParaRPr lang="en-US" sz="3200" b="1" dirty="0"/>
          </a:p>
          <a:p>
            <a:pPr marL="365760" indent="-36576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Learning First Alliance Podcast 3: </a:t>
            </a:r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Deep Dive into The Elements</a:t>
            </a:r>
          </a:p>
          <a:p>
            <a:pPr marL="365760" indent="-36576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Learning Forward Report: </a:t>
            </a:r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Path to Instructional Excellence and Equitable Outcomes: D.C.’s LEAP program helps teachers become experts at teaching high-quality, standards-aligned content so that every student experiences rigorous  and engaging instruction every day</a:t>
            </a:r>
            <a:endParaRPr lang="en-US" sz="2400" dirty="0">
              <a:solidFill>
                <a:srgbClr val="0070C0"/>
              </a:solidFill>
            </a:endParaRPr>
          </a:p>
          <a:p>
            <a:pPr marL="365760" indent="-36576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Learning Forward Report: </a:t>
            </a:r>
            <a:r>
              <a:rPr lang="en-US" sz="24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High-quality Curricula and Team-based Professional Learning: A Perfect Partnership for Equity (3 case studies)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2.1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6CC682-E5E8-6165-0CBE-228EEAE88E0B}"/>
              </a:ext>
            </a:extLst>
          </p:cNvPr>
          <p:cNvSpPr/>
          <p:nvPr/>
        </p:nvSpPr>
        <p:spPr>
          <a:xfrm>
            <a:off x="0" y="0"/>
            <a:ext cx="1409700" cy="65012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BB98F-E595-409C-DC08-DE1B143BD3D9}"/>
              </a:ext>
            </a:extLst>
          </p:cNvPr>
          <p:cNvSpPr txBox="1"/>
          <p:nvPr/>
        </p:nvSpPr>
        <p:spPr>
          <a:xfrm>
            <a:off x="1686192" y="6023671"/>
            <a:ext cx="10236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Photo credits for Slides 2 and 8: Allison </a:t>
            </a:r>
            <a:r>
              <a:rPr lang="en-US" sz="1600"/>
              <a:t>Shelley for </a:t>
            </a:r>
            <a:r>
              <a:rPr lang="en-US" sz="160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EDUimages</a:t>
            </a:r>
            <a:r>
              <a:rPr lang="en-US" sz="160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539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EF371-2C16-2BCE-A180-E789E870A49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1FFC2-1249-C7A6-B50D-588F59B374AA}"/>
              </a:ext>
            </a:extLst>
          </p:cNvPr>
          <p:cNvSpPr txBox="1"/>
          <p:nvPr/>
        </p:nvSpPr>
        <p:spPr>
          <a:xfrm>
            <a:off x="339571" y="142931"/>
            <a:ext cx="73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FUTURA MEDIUM" panose="020B0602020204020303" pitchFamily="34" charset="-79"/>
              </a:rPr>
              <a:t>Lesson 4:</a:t>
            </a:r>
          </a:p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Structural Elements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9A08F-446A-7F78-771D-C9E8CE9704E5}"/>
              </a:ext>
            </a:extLst>
          </p:cNvPr>
          <p:cNvSpPr txBox="1"/>
          <p:nvPr/>
        </p:nvSpPr>
        <p:spPr>
          <a:xfrm>
            <a:off x="328938" y="1508557"/>
            <a:ext cx="563592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tx2"/>
                </a:solidFill>
              </a:rPr>
              <a:t>rofessional learning can address many challenges and priorities that schools face. Curriculum-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based professional learning is used specifically to support teachers in the application of high-quality instructional materials. </a:t>
            </a:r>
            <a:r>
              <a:rPr lang="en-US" sz="2000" b="1" dirty="0">
                <a:solidFill>
                  <a:schemeClr val="tx2"/>
                </a:solidFill>
              </a:rPr>
              <a:t>Structural </a:t>
            </a:r>
            <a:r>
              <a:rPr lang="en-US" sz="2000" dirty="0">
                <a:solidFill>
                  <a:schemeClr val="tx2"/>
                </a:solidFill>
              </a:rPr>
              <a:t>Elements describe the </a:t>
            </a:r>
            <a:r>
              <a:rPr lang="en-US" sz="2000" b="1" dirty="0">
                <a:solidFill>
                  <a:schemeClr val="tx2"/>
                </a:solidFill>
              </a:rPr>
              <a:t>parameters and settings </a:t>
            </a:r>
            <a:r>
              <a:rPr lang="en-US" sz="2000" dirty="0">
                <a:solidFill>
                  <a:schemeClr val="tx2"/>
                </a:solidFill>
              </a:rPr>
              <a:t>for curriculum-based professional learning. You recall that Core Elements represent the </a:t>
            </a:r>
            <a:r>
              <a:rPr lang="en-US" sz="2000" b="1" dirty="0">
                <a:solidFill>
                  <a:schemeClr val="tx2"/>
                </a:solidFill>
              </a:rPr>
              <a:t>learning outcomes </a:t>
            </a:r>
            <a:r>
              <a:rPr lang="en-US" sz="2000" dirty="0">
                <a:solidFill>
                  <a:schemeClr val="tx2"/>
                </a:solidFill>
              </a:rPr>
              <a:t>because they address the specific content and pedagogy that are the foci for study. 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Structural Elements may also be applied to many purposes of professional learning; in this case, they are designed in a way to accelerate the impact of curriculum study.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3D94A-1B1A-5D46-BEC7-0BE79B6F42D0}"/>
              </a:ext>
            </a:extLst>
          </p:cNvPr>
          <p:cNvSpPr txBox="1"/>
          <p:nvPr/>
        </p:nvSpPr>
        <p:spPr>
          <a:xfrm>
            <a:off x="6227137" y="1664692"/>
            <a:ext cx="56359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In Lesson 4, like all others, you may follow guidance for learning individually or with members of your learning team; instructions for both are included in protocols. As always, the </a:t>
            </a:r>
            <a:r>
              <a:rPr lang="en-US" sz="2000" i="1" dirty="0">
                <a:solidFill>
                  <a:schemeClr val="tx2"/>
                </a:solidFill>
              </a:rPr>
              <a:t>Learning Journal </a:t>
            </a:r>
            <a:r>
              <a:rPr lang="en-US" sz="2000" dirty="0">
                <a:solidFill>
                  <a:schemeClr val="tx2"/>
                </a:solidFill>
              </a:rPr>
              <a:t>offers space for completing the protocols.  </a:t>
            </a:r>
          </a:p>
        </p:txBody>
      </p:sp>
      <p:pic>
        <p:nvPicPr>
          <p:cNvPr id="9" name="Picture 8" descr="Teacher and students.">
            <a:extLst>
              <a:ext uri="{FF2B5EF4-FFF2-40B4-BE49-F238E27FC236}">
                <a16:creationId xmlns:a16="http://schemas.microsoft.com/office/drawing/2014/main" id="{6324F58D-93BF-1855-3126-1070782D74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428" y="3541784"/>
            <a:ext cx="2705045" cy="2633915"/>
          </a:xfrm>
          <a:prstGeom prst="rect">
            <a:avLst/>
          </a:prstGeom>
        </p:spPr>
      </p:pic>
      <p:pic>
        <p:nvPicPr>
          <p:cNvPr id="10" name="Picture 9" descr="Students at a table.">
            <a:extLst>
              <a:ext uri="{FF2B5EF4-FFF2-40B4-BE49-F238E27FC236}">
                <a16:creationId xmlns:a16="http://schemas.microsoft.com/office/drawing/2014/main" id="{716CE5E9-F1A7-4633-E876-2227CFC4F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4220" y="3550866"/>
            <a:ext cx="2578842" cy="261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3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CDF11B1-ED7D-411B-EDE1-74472845E25D}"/>
              </a:ext>
            </a:extLst>
          </p:cNvPr>
          <p:cNvSpPr/>
          <p:nvPr/>
        </p:nvSpPr>
        <p:spPr>
          <a:xfrm>
            <a:off x="6096001" y="1415894"/>
            <a:ext cx="6096000" cy="507328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19F45-0F80-167C-CF99-8F3219E0CDF4}"/>
              </a:ext>
            </a:extLst>
          </p:cNvPr>
          <p:cNvSpPr txBox="1"/>
          <p:nvPr/>
        </p:nvSpPr>
        <p:spPr>
          <a:xfrm>
            <a:off x="8484244" y="2626012"/>
            <a:ext cx="3599726" cy="50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chemeClr val="tx2"/>
                </a:solidFill>
                <a:cs typeface="Futura Medium" panose="020B0602020204020303" pitchFamily="34" charset="-79"/>
              </a:rPr>
              <a:t>To complete lesson protocols </a:t>
            </a:r>
            <a:br>
              <a:rPr lang="en-US" sz="1600" b="1" dirty="0">
                <a:solidFill>
                  <a:schemeClr val="tx2"/>
                </a:solidFill>
                <a:cs typeface="Futura Medium" panose="020B0602020204020303" pitchFamily="34" charset="-79"/>
              </a:rPr>
            </a:br>
            <a:r>
              <a:rPr lang="en-US" sz="1600" b="1" dirty="0">
                <a:solidFill>
                  <a:schemeClr val="tx2"/>
                </a:solidFill>
                <a:cs typeface="Futura Medium" panose="020B0602020204020303" pitchFamily="34" charset="-79"/>
              </a:rPr>
              <a:t>see pp. 19–22 in the </a:t>
            </a:r>
            <a:r>
              <a:rPr lang="en-US" sz="1600" b="1" i="1" dirty="0">
                <a:solidFill>
                  <a:schemeClr val="tx2"/>
                </a:solidFill>
                <a:cs typeface="Futura Medium" panose="020B0602020204020303" pitchFamily="34" charset="-79"/>
              </a:rPr>
              <a:t>Learning Journal.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9FA72-FD9E-DC59-1C90-BD2641174E58}"/>
              </a:ext>
            </a:extLst>
          </p:cNvPr>
          <p:cNvSpPr txBox="1"/>
          <p:nvPr/>
        </p:nvSpPr>
        <p:spPr>
          <a:xfrm>
            <a:off x="339571" y="142931"/>
            <a:ext cx="73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FUTURA MEDIUM" panose="020B0602020204020303" pitchFamily="34" charset="-79"/>
              </a:rPr>
              <a:t>Lesson 4:</a:t>
            </a:r>
          </a:p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Structural Elements</a:t>
            </a:r>
          </a:p>
        </p:txBody>
      </p:sp>
      <p:pic>
        <p:nvPicPr>
          <p:cNvPr id="9" name="Picture 8" descr="Learning Journal cover.">
            <a:extLst>
              <a:ext uri="{FF2B5EF4-FFF2-40B4-BE49-F238E27FC236}">
                <a16:creationId xmlns:a16="http://schemas.microsoft.com/office/drawing/2014/main" id="{5109D94D-4C20-DAD4-A0E1-1134816EF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195" y="241454"/>
            <a:ext cx="1784565" cy="232489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268977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8364D47-6001-32DD-3FC9-ECFFA57AA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61503"/>
              </p:ext>
            </p:extLst>
          </p:nvPr>
        </p:nvGraphicFramePr>
        <p:xfrm>
          <a:off x="1163119" y="2246276"/>
          <a:ext cx="5652588" cy="292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2588">
                  <a:extLst>
                    <a:ext uri="{9D8B030D-6E8A-4147-A177-3AD203B41FA5}">
                      <a16:colId xmlns:a16="http://schemas.microsoft.com/office/drawing/2014/main" val="710998270"/>
                    </a:ext>
                  </a:extLst>
                </a:gridCol>
              </a:tblGrid>
              <a:tr h="974779">
                <a:tc>
                  <a:txBody>
                    <a:bodyPr/>
                    <a:lstStyle/>
                    <a:p>
                      <a:pPr marL="251460" lvl="0" indent="-251460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  <a:t>Gain understanding of the structural design features.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5513"/>
                  </a:ext>
                </a:extLst>
              </a:tr>
              <a:tr h="974779">
                <a:tc>
                  <a:txBody>
                    <a:bodyPr/>
                    <a:lstStyle/>
                    <a:p>
                      <a:pPr marL="251460" lvl="0" indent="-251460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  <a:t>Consider implications of the structural Elements </a:t>
                      </a:r>
                      <a:br>
                        <a:rPr lang="en-US" sz="2000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</a:br>
                      <a:r>
                        <a:rPr lang="en-US" sz="2000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  <a:t>in action for their work.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99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41515"/>
                  </a:ext>
                </a:extLst>
              </a:tr>
              <a:tr h="974779">
                <a:tc>
                  <a:txBody>
                    <a:bodyPr/>
                    <a:lstStyle/>
                    <a:p>
                      <a:pPr marL="251460" lvl="0" indent="-251460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  <a:t>Identify areas for further exploration.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04422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D7EAF58-5183-E1B7-A388-34D2D18299F7}"/>
              </a:ext>
            </a:extLst>
          </p:cNvPr>
          <p:cNvSpPr txBox="1"/>
          <p:nvPr/>
        </p:nvSpPr>
        <p:spPr>
          <a:xfrm>
            <a:off x="1059278" y="1732961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Futura Medium" panose="020B0602020204020303" pitchFamily="34" charset="-79"/>
              </a:rPr>
              <a:t>Participants will: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416DC5-3488-B717-2B10-C4CAC17285D6}"/>
              </a:ext>
            </a:extLst>
          </p:cNvPr>
          <p:cNvSpPr txBox="1"/>
          <p:nvPr/>
        </p:nvSpPr>
        <p:spPr>
          <a:xfrm>
            <a:off x="9144001" y="5688067"/>
            <a:ext cx="2395876" cy="50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chemeClr val="tx2"/>
                </a:solidFill>
                <a:cs typeface="Futura Medium" panose="020B0602020204020303" pitchFamily="34" charset="-79"/>
              </a:rPr>
              <a:t>Recommended time for Lesson 4</a:t>
            </a:r>
          </a:p>
        </p:txBody>
      </p:sp>
      <p:grpSp>
        <p:nvGrpSpPr>
          <p:cNvPr id="26" name="Group 25" descr="Stopwatch">
            <a:extLst>
              <a:ext uri="{FF2B5EF4-FFF2-40B4-BE49-F238E27FC236}">
                <a16:creationId xmlns:a16="http://schemas.microsoft.com/office/drawing/2014/main" id="{58B06E22-12B5-7499-B6B5-45AA85E88BE6}"/>
              </a:ext>
            </a:extLst>
          </p:cNvPr>
          <p:cNvGrpSpPr/>
          <p:nvPr/>
        </p:nvGrpSpPr>
        <p:grpSpPr>
          <a:xfrm>
            <a:off x="9329235" y="3187584"/>
            <a:ext cx="2008468" cy="2453695"/>
            <a:chOff x="9397337" y="3324939"/>
            <a:chExt cx="2008468" cy="245369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C0AFF6-DB49-A92F-AFB5-CD734FABDB71}"/>
                </a:ext>
              </a:extLst>
            </p:cNvPr>
            <p:cNvGrpSpPr/>
            <p:nvPr/>
          </p:nvGrpSpPr>
          <p:grpSpPr>
            <a:xfrm>
              <a:off x="9397337" y="3324939"/>
              <a:ext cx="2008468" cy="2453695"/>
              <a:chOff x="9397337" y="3324939"/>
              <a:chExt cx="2008468" cy="2453695"/>
            </a:xfrm>
          </p:grpSpPr>
          <p:pic>
            <p:nvPicPr>
              <p:cNvPr id="23" name="Picture 22" descr="A picture containing clock&#10;&#10;Description automatically generated">
                <a:extLst>
                  <a:ext uri="{FF2B5EF4-FFF2-40B4-BE49-F238E27FC236}">
                    <a16:creationId xmlns:a16="http://schemas.microsoft.com/office/drawing/2014/main" id="{58831D5C-1B69-BBD3-E902-743A8A28F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97337" y="3324939"/>
                <a:ext cx="2008468" cy="2453695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DA6B431-BAA1-5F02-255F-76E5D0F3F5BF}"/>
                  </a:ext>
                </a:extLst>
              </p:cNvPr>
              <p:cNvSpPr/>
              <p:nvPr/>
            </p:nvSpPr>
            <p:spPr>
              <a:xfrm>
                <a:off x="9575414" y="3944204"/>
                <a:ext cx="1652314" cy="165231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  <a:alpha val="7534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A43B24-C87C-A828-0C5F-351AF219ACCD}"/>
                </a:ext>
              </a:extLst>
            </p:cNvPr>
            <p:cNvSpPr txBox="1"/>
            <p:nvPr/>
          </p:nvSpPr>
          <p:spPr>
            <a:xfrm>
              <a:off x="9842599" y="4169598"/>
              <a:ext cx="1125629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tx2"/>
                  </a:solidFill>
                </a:rPr>
                <a:t>Individuals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b="1" dirty="0">
                  <a:solidFill>
                    <a:schemeClr val="tx2"/>
                  </a:solidFill>
                </a:rPr>
                <a:t>30 min.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tx2"/>
                  </a:solidFill>
                </a:rPr>
                <a:t>•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tx2"/>
                  </a:solidFill>
                </a:rPr>
                <a:t>Teams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b="1" dirty="0">
                  <a:solidFill>
                    <a:schemeClr val="tx2"/>
                  </a:solidFill>
                </a:rPr>
                <a:t>45–60 min</a:t>
              </a:r>
              <a:r>
                <a:rPr lang="en-US" sz="1400" b="1" dirty="0">
                  <a:solidFill>
                    <a:schemeClr val="tx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28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uctural design elements.">
            <a:extLst>
              <a:ext uri="{FF2B5EF4-FFF2-40B4-BE49-F238E27FC236}">
                <a16:creationId xmlns:a16="http://schemas.microsoft.com/office/drawing/2014/main" id="{8C9166E8-BBFD-3CB2-DCD6-24051B0EA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9007" y="2460526"/>
            <a:ext cx="2609385" cy="28363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81FDD7-5D43-5B9B-7D70-74DE1680A0F1}"/>
              </a:ext>
            </a:extLst>
          </p:cNvPr>
          <p:cNvSpPr/>
          <p:nvPr/>
        </p:nvSpPr>
        <p:spPr>
          <a:xfrm>
            <a:off x="1409700" y="0"/>
            <a:ext cx="10782300" cy="1814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C0623-B764-059A-2BE2-4D4F8F12DDAC}"/>
              </a:ext>
            </a:extLst>
          </p:cNvPr>
          <p:cNvSpPr/>
          <p:nvPr/>
        </p:nvSpPr>
        <p:spPr>
          <a:xfrm>
            <a:off x="0" y="0"/>
            <a:ext cx="1409700" cy="648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AEBD67-AAFD-64AD-A1B9-2BF177685D1F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B7612-4C4A-9032-F417-AA3DFCE8805E}"/>
              </a:ext>
            </a:extLst>
          </p:cNvPr>
          <p:cNvSpPr txBox="1"/>
          <p:nvPr/>
        </p:nvSpPr>
        <p:spPr>
          <a:xfrm>
            <a:off x="1722500" y="1055273"/>
            <a:ext cx="969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Structural Design Features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58E2C1-B152-912A-4374-9671AE6E3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805" y="1936419"/>
            <a:ext cx="3344045" cy="44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1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riting in a book.">
            <a:extLst>
              <a:ext uri="{FF2B5EF4-FFF2-40B4-BE49-F238E27FC236}">
                <a16:creationId xmlns:a16="http://schemas.microsoft.com/office/drawing/2014/main" id="{85E68FE6-65DF-0023-A06B-BBEE35F52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498771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0BAF1C-9F0C-8492-5ECD-6D67D940654E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B5D97-197A-AD47-89C6-E4F6C370AE41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Where are you now? </a:t>
            </a:r>
          </a:p>
          <a:p>
            <a:r>
              <a:rPr lang="en-US" sz="3200" dirty="0">
                <a:solidFill>
                  <a:schemeClr val="tx2"/>
                </a:solidFill>
              </a:rPr>
              <a:t>Journal Writing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4.1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BE493A-9FCF-C5C4-09D2-22E9AD9CD8DF}"/>
              </a:ext>
            </a:extLst>
          </p:cNvPr>
          <p:cNvSpPr txBox="1">
            <a:spLocks/>
          </p:cNvSpPr>
          <p:nvPr/>
        </p:nvSpPr>
        <p:spPr>
          <a:xfrm>
            <a:off x="1629706" y="1928769"/>
            <a:ext cx="7797323" cy="471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80"/>
              </a:lnSpc>
              <a:spcBef>
                <a:spcPts val="1600"/>
              </a:spcBef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/>
              <a:t>Reflect on these statements</a:t>
            </a:r>
            <a:r>
              <a:rPr lang="en-US" sz="2400" b="1" dirty="0"/>
              <a:t>:</a:t>
            </a:r>
          </a:p>
          <a:p>
            <a:pPr marL="347472" indent="-347472">
              <a:lnSpc>
                <a:spcPts val="2880"/>
              </a:lnSpc>
              <a:spcBef>
                <a:spcPts val="160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I am interested in learning more about what distinguishes the structural design features…</a:t>
            </a:r>
          </a:p>
          <a:p>
            <a:pPr marL="347472" indent="-347472">
              <a:lnSpc>
                <a:spcPts val="2880"/>
              </a:lnSpc>
              <a:spcBef>
                <a:spcPts val="160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I am wondering how much of my current professional learning focuses on the structural Elements… </a:t>
            </a:r>
          </a:p>
          <a:p>
            <a:pPr marL="347472" indent="-347472">
              <a:lnSpc>
                <a:spcPts val="2880"/>
              </a:lnSpc>
              <a:spcBef>
                <a:spcPts val="160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I am open to rethinking how to apply the structural design features to strengthen my professional learning... </a:t>
            </a:r>
          </a:p>
          <a:p>
            <a:pPr marL="347472" indent="-347472">
              <a:lnSpc>
                <a:spcPts val="2880"/>
              </a:lnSpc>
              <a:spcBef>
                <a:spcPts val="160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I am committed to professional learning that benefits both educators and students...  </a:t>
            </a:r>
          </a:p>
          <a:p>
            <a:pPr>
              <a:lnSpc>
                <a:spcPct val="120000"/>
              </a:lnSpc>
              <a:spcBef>
                <a:spcPts val="1600"/>
              </a:spcBef>
              <a:buClr>
                <a:schemeClr val="accent3">
                  <a:lumMod val="75000"/>
                </a:schemeClr>
              </a:buClr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1600"/>
              </a:spcBef>
              <a:buClr>
                <a:schemeClr val="accent3">
                  <a:lumMod val="75000"/>
                </a:schemeClr>
              </a:buClr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1600"/>
              </a:spcBef>
              <a:buClr>
                <a:schemeClr val="accent3">
                  <a:lumMod val="75000"/>
                </a:schemeClr>
              </a:buClr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1600"/>
              </a:spcBef>
              <a:buClr>
                <a:schemeClr val="accent3">
                  <a:lumMod val="75000"/>
                </a:schemeClr>
              </a:buClr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A5D8B-CD44-FF5B-1EBC-21416CE51607}"/>
              </a:ext>
            </a:extLst>
          </p:cNvPr>
          <p:cNvSpPr txBox="1"/>
          <p:nvPr/>
        </p:nvSpPr>
        <p:spPr>
          <a:xfrm>
            <a:off x="1629706" y="1300684"/>
            <a:ext cx="6813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2"/>
              </a:buClr>
            </a:pPr>
            <a:r>
              <a:rPr lang="en-US" sz="2400" dirty="0">
                <a:solidFill>
                  <a:schemeClr val="tx2"/>
                </a:solidFill>
              </a:rPr>
              <a:t>Refer to Protocol 4.1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(p. 19). </a:t>
            </a:r>
          </a:p>
        </p:txBody>
      </p:sp>
    </p:spTree>
    <p:extLst>
      <p:ext uri="{BB962C8B-B14F-4D97-AF65-F5344CB8AC3E}">
        <p14:creationId xmlns:p14="http://schemas.microsoft.com/office/powerpoint/2010/main" val="53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F6475DE-1836-D0D7-FA23-B173AA036E3A}"/>
              </a:ext>
            </a:extLst>
          </p:cNvPr>
          <p:cNvSpPr/>
          <p:nvPr/>
        </p:nvSpPr>
        <p:spPr>
          <a:xfrm>
            <a:off x="1409700" y="0"/>
            <a:ext cx="10782300" cy="1814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2.1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6CC682-E5E8-6165-0CBE-228EEAE88E0B}"/>
              </a:ext>
            </a:extLst>
          </p:cNvPr>
          <p:cNvSpPr/>
          <p:nvPr/>
        </p:nvSpPr>
        <p:spPr>
          <a:xfrm>
            <a:off x="0" y="0"/>
            <a:ext cx="1409700" cy="648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E2B02-DE45-6571-1541-C36BBF80A0E2}"/>
              </a:ext>
            </a:extLst>
          </p:cNvPr>
          <p:cNvSpPr txBox="1"/>
          <p:nvPr/>
        </p:nvSpPr>
        <p:spPr>
          <a:xfrm>
            <a:off x="1722500" y="1055273"/>
            <a:ext cx="969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Structural Design Features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51BF5-09A1-2775-8170-83A9EC05D594}"/>
              </a:ext>
            </a:extLst>
          </p:cNvPr>
          <p:cNvSpPr txBox="1"/>
          <p:nvPr/>
        </p:nvSpPr>
        <p:spPr>
          <a:xfrm>
            <a:off x="3143540" y="2155900"/>
            <a:ext cx="8487182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Collective Participation: </a:t>
            </a:r>
            <a:r>
              <a:rPr lang="en-US" sz="2400" dirty="0">
                <a:solidFill>
                  <a:schemeClr val="tx2"/>
                </a:solidFill>
              </a:rPr>
              <a:t>Builds on collaboration among teachers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in the same school, grade, or department using the same instructional materials.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chemeClr val="tx2"/>
                </a:solidFill>
              </a:rPr>
              <a:t>Models: </a:t>
            </a:r>
            <a:r>
              <a:rPr lang="en-US" sz="2400">
                <a:solidFill>
                  <a:schemeClr val="tx2"/>
                </a:solidFill>
              </a:rPr>
              <a:t>Provides appropriate adult learning strategies, including coaching, expert support, study groups, professional learning communities, institutes, workshops, and learning walks to achieve intended outcomes.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Time: </a:t>
            </a:r>
            <a:r>
              <a:rPr lang="en-US" sz="2400" dirty="0">
                <a:solidFill>
                  <a:schemeClr val="tx2"/>
                </a:solidFill>
              </a:rPr>
              <a:t>Enables teachers to learn, practice, implement, and reflect on the use of new instructional materials during the summer and throughout the school year.</a:t>
            </a:r>
            <a:endParaRPr lang="en-US" sz="2400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B1F67C-E547-18E1-9D44-445377459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802" y="2250995"/>
            <a:ext cx="892671" cy="888651"/>
          </a:xfrm>
          <a:prstGeom prst="rect">
            <a:avLst/>
          </a:prstGeom>
          <a:effectLst>
            <a:outerShdw blurRad="203200" dist="190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0A7A92B-6927-A884-46C2-0074FD9403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802" y="3674870"/>
            <a:ext cx="892671" cy="894441"/>
          </a:xfrm>
          <a:prstGeom prst="rect">
            <a:avLst/>
          </a:prstGeom>
          <a:effectLst>
            <a:outerShdw blurRad="203200" dist="190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DAAE286-8034-B110-3D92-F8EBA58535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802" y="5104535"/>
            <a:ext cx="892671" cy="895027"/>
          </a:xfrm>
          <a:prstGeom prst="rect">
            <a:avLst/>
          </a:prstGeom>
          <a:effectLst>
            <a:outerShdw blurRad="203200" dist="190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37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deo intro showing two teachers at a table.">
            <a:hlinkClick r:id="rId2"/>
            <a:extLst>
              <a:ext uri="{FF2B5EF4-FFF2-40B4-BE49-F238E27FC236}">
                <a16:creationId xmlns:a16="http://schemas.microsoft.com/office/drawing/2014/main" id="{8DE47B6C-E642-A3FB-FA51-F27BCDD52F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97" y="2119132"/>
            <a:ext cx="6508505" cy="3563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Recognizing Structural Elements</a:t>
            </a:r>
          </a:p>
          <a:p>
            <a:r>
              <a:rPr lang="en-US" sz="3200" dirty="0">
                <a:solidFill>
                  <a:schemeClr val="tx2"/>
                </a:solidFill>
              </a:rPr>
              <a:t>Analyzing a Video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4.2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EB667-416D-B0DB-D58A-57E1DD01CD77}"/>
              </a:ext>
            </a:extLst>
          </p:cNvPr>
          <p:cNvSpPr txBox="1"/>
          <p:nvPr/>
        </p:nvSpPr>
        <p:spPr>
          <a:xfrm>
            <a:off x="210467" y="1986134"/>
            <a:ext cx="403045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</a:rPr>
              <a:t>1.  </a:t>
            </a: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>
                <a:solidFill>
                  <a:schemeClr val="tx2"/>
                </a:solidFill>
              </a:rPr>
              <a:t>Watch the Hollis Academy </a:t>
            </a: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sz="2000" dirty="0"/>
              <a:t> and record examples for each structural </a:t>
            </a:r>
            <a:r>
              <a:rPr lang="en-US" sz="2000" dirty="0">
                <a:solidFill>
                  <a:schemeClr val="tx2"/>
                </a:solidFill>
              </a:rPr>
              <a:t>Element. (See the previous slide.)</a:t>
            </a:r>
          </a:p>
          <a:p>
            <a:pPr marL="365760" indent="-365760"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</a:rPr>
              <a:t>2.  </a:t>
            </a: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/>
              <a:t>Following the video, record any wonderings and questions you have in the </a:t>
            </a:r>
            <a:r>
              <a:rPr lang="en-US" sz="2000" i="1" dirty="0"/>
              <a:t>Learning Journal. </a:t>
            </a:r>
          </a:p>
          <a:p>
            <a:pPr marL="365760" indent="-365760"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</a:rPr>
              <a:t>3.  </a:t>
            </a: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/>
              <a:t>Learning teams: Take turns sharing examples for each Element. </a:t>
            </a:r>
          </a:p>
          <a:p>
            <a:pPr marL="365760" indent="-365760"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</a:rPr>
              <a:t>4.  </a:t>
            </a: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/>
              <a:t>Learning teams: Finish the session by sharing a wondering or question. </a:t>
            </a:r>
          </a:p>
          <a:p>
            <a:endParaRPr lang="en-US" dirty="0"/>
          </a:p>
        </p:txBody>
      </p:sp>
      <p:sp>
        <p:nvSpPr>
          <p:cNvPr id="9" name="Oval 8">
            <a:hlinkClick r:id="rId2"/>
            <a:extLst>
              <a:ext uri="{FF2B5EF4-FFF2-40B4-BE49-F238E27FC236}">
                <a16:creationId xmlns:a16="http://schemas.microsoft.com/office/drawing/2014/main" id="{AE5A56B6-5C53-B8F9-FD8D-C24037F656D9}"/>
              </a:ext>
            </a:extLst>
          </p:cNvPr>
          <p:cNvSpPr/>
          <p:nvPr/>
        </p:nvSpPr>
        <p:spPr>
          <a:xfrm>
            <a:off x="7435525" y="4738868"/>
            <a:ext cx="1563759" cy="156375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Play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video.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3A269-D6A8-C121-F7BD-74A90D5A3305}"/>
              </a:ext>
            </a:extLst>
          </p:cNvPr>
          <p:cNvSpPr txBox="1"/>
          <p:nvPr/>
        </p:nvSpPr>
        <p:spPr>
          <a:xfrm>
            <a:off x="1629706" y="1300684"/>
            <a:ext cx="6813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2"/>
              </a:buClr>
            </a:pPr>
            <a:r>
              <a:rPr lang="en-US" sz="2400" dirty="0">
                <a:solidFill>
                  <a:schemeClr val="tx2"/>
                </a:solidFill>
              </a:rPr>
              <a:t>Refer to Protocol 4.2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(p. 20). </a:t>
            </a:r>
          </a:p>
        </p:txBody>
      </p:sp>
    </p:spTree>
    <p:extLst>
      <p:ext uri="{BB962C8B-B14F-4D97-AF65-F5344CB8AC3E}">
        <p14:creationId xmlns:p14="http://schemas.microsoft.com/office/powerpoint/2010/main" val="389415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achers around a large table.">
            <a:extLst>
              <a:ext uri="{FF2B5EF4-FFF2-40B4-BE49-F238E27FC236}">
                <a16:creationId xmlns:a16="http://schemas.microsoft.com/office/drawing/2014/main" id="{9288C97B-9E5D-41C5-2834-5AE0B8B08F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00886" y="1879738"/>
            <a:ext cx="4303987" cy="4303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Putting Structural Elements to Work</a:t>
            </a:r>
          </a:p>
          <a:p>
            <a:r>
              <a:rPr lang="en-US" sz="3200" dirty="0">
                <a:solidFill>
                  <a:schemeClr val="tx2"/>
                </a:solidFill>
              </a:rPr>
              <a:t>Examing Your Practice</a:t>
            </a:r>
            <a:endParaRPr lang="en-US" sz="3200" i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4.3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D4F96B-15ED-D4F4-0F29-EDC19E8EF1C5}"/>
              </a:ext>
            </a:extLst>
          </p:cNvPr>
          <p:cNvSpPr txBox="1">
            <a:spLocks/>
          </p:cNvSpPr>
          <p:nvPr/>
        </p:nvSpPr>
        <p:spPr>
          <a:xfrm>
            <a:off x="387126" y="2045610"/>
            <a:ext cx="6675826" cy="3972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Study the next three slides: </a:t>
            </a:r>
          </a:p>
          <a:p>
            <a:pPr marL="713232" indent="-256032">
              <a:lnSpc>
                <a:spcPct val="10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Putting Collective Participation to Work</a:t>
            </a:r>
          </a:p>
          <a:p>
            <a:pPr marL="713232" indent="-256032">
              <a:lnSpc>
                <a:spcPct val="10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Putting Models to Work</a:t>
            </a:r>
          </a:p>
          <a:p>
            <a:pPr marL="713232" indent="-256032">
              <a:lnSpc>
                <a:spcPct val="10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Putting Time to Work</a:t>
            </a:r>
          </a:p>
          <a:p>
            <a:pPr marL="347472" indent="-347472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Record both practices that are routine in your own work and opportunities for expanding them in the </a:t>
            </a:r>
            <a:r>
              <a:rPr lang="en-US" sz="2400" i="1" dirty="0"/>
              <a:t>Learning Journal. </a:t>
            </a:r>
          </a:p>
          <a:p>
            <a:pPr marL="347472" indent="-347472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Learning teams: Discuss your observations.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DA989-5BB7-34E0-38E4-2FA4338A5516}"/>
              </a:ext>
            </a:extLst>
          </p:cNvPr>
          <p:cNvSpPr txBox="1"/>
          <p:nvPr/>
        </p:nvSpPr>
        <p:spPr>
          <a:xfrm>
            <a:off x="1629706" y="1300684"/>
            <a:ext cx="8542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2"/>
              </a:buClr>
            </a:pPr>
            <a:r>
              <a:rPr lang="en-US" sz="2400" dirty="0">
                <a:solidFill>
                  <a:schemeClr val="tx2"/>
                </a:solidFill>
              </a:rPr>
              <a:t>Refer to Protocol 4.3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(pp. 20–21). </a:t>
            </a:r>
          </a:p>
        </p:txBody>
      </p:sp>
    </p:spTree>
    <p:extLst>
      <p:ext uri="{BB962C8B-B14F-4D97-AF65-F5344CB8AC3E}">
        <p14:creationId xmlns:p14="http://schemas.microsoft.com/office/powerpoint/2010/main" val="403534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96CC682-E5E8-6165-0CBE-228EEAE88E0B}"/>
              </a:ext>
            </a:extLst>
          </p:cNvPr>
          <p:cNvSpPr/>
          <p:nvPr/>
        </p:nvSpPr>
        <p:spPr>
          <a:xfrm>
            <a:off x="0" y="0"/>
            <a:ext cx="1409700" cy="648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DE09C6B-6AA3-2080-D25E-56293777A6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15" y="330265"/>
            <a:ext cx="892671" cy="888651"/>
          </a:xfrm>
          <a:prstGeom prst="rect">
            <a:avLst/>
          </a:prstGeom>
          <a:effectLst>
            <a:outerShdw blurRad="203200" dist="190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50E2E0-82FC-5ACC-F9AF-E36D6EDABA7A}"/>
              </a:ext>
            </a:extLst>
          </p:cNvPr>
          <p:cNvSpPr/>
          <p:nvPr/>
        </p:nvSpPr>
        <p:spPr>
          <a:xfrm>
            <a:off x="1409700" y="0"/>
            <a:ext cx="10782300" cy="1814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88659" y="191967"/>
            <a:ext cx="969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Putting Collective Participation to Work</a:t>
            </a:r>
            <a:endParaRPr lang="en-US" sz="32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B1E53188-9AE7-1E7F-D349-295C2EC89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03086"/>
              </p:ext>
            </p:extLst>
          </p:nvPr>
        </p:nvGraphicFramePr>
        <p:xfrm>
          <a:off x="1688659" y="1351437"/>
          <a:ext cx="10224381" cy="3707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8127">
                  <a:extLst>
                    <a:ext uri="{9D8B030D-6E8A-4147-A177-3AD203B41FA5}">
                      <a16:colId xmlns:a16="http://schemas.microsoft.com/office/drawing/2014/main" val="2129186880"/>
                    </a:ext>
                  </a:extLst>
                </a:gridCol>
                <a:gridCol w="3408127">
                  <a:extLst>
                    <a:ext uri="{9D8B030D-6E8A-4147-A177-3AD203B41FA5}">
                      <a16:colId xmlns:a16="http://schemas.microsoft.com/office/drawing/2014/main" val="1364120386"/>
                    </a:ext>
                  </a:extLst>
                </a:gridCol>
                <a:gridCol w="3408127">
                  <a:extLst>
                    <a:ext uri="{9D8B030D-6E8A-4147-A177-3AD203B41FA5}">
                      <a16:colId xmlns:a16="http://schemas.microsoft.com/office/drawing/2014/main" val="3239519207"/>
                    </a:ext>
                  </a:extLst>
                </a:gridCol>
              </a:tblGrid>
              <a:tr h="56854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More focus</a:t>
                      </a:r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More purposeful</a:t>
                      </a:r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More guidance</a:t>
                      </a:r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922100"/>
                  </a:ext>
                </a:extLst>
              </a:tr>
              <a:tr h="240960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9DC0"/>
                        </a:buClr>
                        <a:buFont typeface="Wingdings" pitchFamily="2" charset="2"/>
                        <a:buNone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Save it for email — avoid agenda-driven planning periods or department meetings that focus on housekeeping. Establish curriculum study, practice, </a:t>
                      </a:r>
                      <a:br>
                        <a:rPr lang="en-US" sz="20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and reflection as the main subject of teacher and leader meetings, not an optional discussion item at the end.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9DC0"/>
                        </a:buClr>
                        <a:buFont typeface="Wingdings" pitchFamily="2" charset="2"/>
                        <a:buNone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Assemble professional learning community groups by grade level and subject. Establish curriculum implementation as the core agenda for their time together: reviewing student data, including work samples; planning and rehearsing lessons; or troubleshooting shared challenges.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Ensure that well-prepared facilitators are available for each professional learning community. Identify and support teacher leaders who can grow into these roles in future years.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89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16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s">
      <a:dk1>
        <a:srgbClr val="000000"/>
      </a:dk1>
      <a:lt1>
        <a:srgbClr val="FFFFFF"/>
      </a:lt1>
      <a:dk2>
        <a:srgbClr val="111E43"/>
      </a:dk2>
      <a:lt2>
        <a:srgbClr val="41631F"/>
      </a:lt2>
      <a:accent1>
        <a:srgbClr val="7996C2"/>
      </a:accent1>
      <a:accent2>
        <a:srgbClr val="00ACCE"/>
      </a:accent2>
      <a:accent3>
        <a:srgbClr val="82C341"/>
      </a:accent3>
      <a:accent4>
        <a:srgbClr val="043673"/>
      </a:accent4>
      <a:accent5>
        <a:srgbClr val="F58546"/>
      </a:accent5>
      <a:accent6>
        <a:srgbClr val="75695C"/>
      </a:accent6>
      <a:hlink>
        <a:srgbClr val="5980A3"/>
      </a:hlink>
      <a:folHlink>
        <a:srgbClr val="5980A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3946</TotalTime>
  <Words>1270</Words>
  <Application>Microsoft Macintosh PowerPoint</Application>
  <PresentationFormat>Widescreen</PresentationFormat>
  <Paragraphs>124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Futura</vt:lpstr>
      <vt:lpstr>Futura Medium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Thurmond</dc:creator>
  <cp:lastModifiedBy>Jane Thurmond</cp:lastModifiedBy>
  <cp:revision>144</cp:revision>
  <dcterms:created xsi:type="dcterms:W3CDTF">2022-08-06T15:30:29Z</dcterms:created>
  <dcterms:modified xsi:type="dcterms:W3CDTF">2022-08-25T21:13:04Z</dcterms:modified>
</cp:coreProperties>
</file>