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8" r:id="rId1"/>
  </p:sldMasterIdLst>
  <p:notesMasterIdLst>
    <p:notesMasterId r:id="rId17"/>
  </p:notesMasterIdLst>
  <p:sldIdLst>
    <p:sldId id="263" r:id="rId2"/>
    <p:sldId id="257" r:id="rId3"/>
    <p:sldId id="261" r:id="rId4"/>
    <p:sldId id="280" r:id="rId5"/>
    <p:sldId id="260" r:id="rId6"/>
    <p:sldId id="264" r:id="rId7"/>
    <p:sldId id="265" r:id="rId8"/>
    <p:sldId id="266" r:id="rId9"/>
    <p:sldId id="267" r:id="rId10"/>
    <p:sldId id="281" r:id="rId11"/>
    <p:sldId id="282" r:id="rId12"/>
    <p:sldId id="268" r:id="rId13"/>
    <p:sldId id="273" r:id="rId14"/>
    <p:sldId id="279"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E43"/>
    <a:srgbClr val="266550"/>
    <a:srgbClr val="7CA064"/>
    <a:srgbClr val="7CA058"/>
    <a:srgbClr val="7CA08C"/>
    <a:srgbClr val="043673"/>
    <a:srgbClr val="3C3F50"/>
    <a:srgbClr val="3D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95646"/>
  </p:normalViewPr>
  <p:slideViewPr>
    <p:cSldViewPr snapToGrid="0" showGuides="1">
      <p:cViewPr varScale="1">
        <p:scale>
          <a:sx n="109" d="100"/>
          <a:sy n="109" d="100"/>
        </p:scale>
        <p:origin x="42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ner knap" userId="4408232b732eac3d" providerId="LiveId" clId="{C96AFD7C-A590-4A31-A550-A97E22B8D663}"/>
    <pc:docChg chg="modSld">
      <pc:chgData name="werner knap" userId="4408232b732eac3d" providerId="LiveId" clId="{C96AFD7C-A590-4A31-A550-A97E22B8D663}" dt="2022-08-26T15:28:30.329" v="0" actId="27107"/>
      <pc:docMkLst>
        <pc:docMk/>
      </pc:docMkLst>
      <pc:sldChg chg="modSp mod">
        <pc:chgData name="werner knap" userId="4408232b732eac3d" providerId="LiveId" clId="{C96AFD7C-A590-4A31-A550-A97E22B8D663}" dt="2022-08-26T15:28:30.329" v="0" actId="27107"/>
        <pc:sldMkLst>
          <pc:docMk/>
          <pc:sldMk cId="3457160389" sldId="267"/>
        </pc:sldMkLst>
        <pc:graphicFrameChg chg="modGraphic">
          <ac:chgData name="werner knap" userId="4408232b732eac3d" providerId="LiveId" clId="{C96AFD7C-A590-4A31-A550-A97E22B8D663}" dt="2022-08-26T15:28:30.329" v="0" actId="27107"/>
          <ac:graphicFrameMkLst>
            <pc:docMk/>
            <pc:sldMk cId="3457160389" sldId="267"/>
            <ac:graphicFrameMk id="5" creationId="{B1E53188-9AE7-1E7F-D349-295C2EC8971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190D-0EAD-4944-A559-ED1CEE4BF272}" type="datetimeFigureOut">
              <a:rPr lang="en-US"/>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E1DE-2576-B047-99A3-62A492381528}" type="slidenum">
              <a:rPr/>
              <a:t>‹#›</a:t>
            </a:fld>
            <a:endParaRPr lang="en-US"/>
          </a:p>
        </p:txBody>
      </p:sp>
    </p:spTree>
    <p:extLst>
      <p:ext uri="{BB962C8B-B14F-4D97-AF65-F5344CB8AC3E}">
        <p14:creationId xmlns:p14="http://schemas.microsoft.com/office/powerpoint/2010/main" val="6559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6</a:t>
            </a:fld>
            <a:endParaRPr lang="en-US" dirty="0"/>
          </a:p>
        </p:txBody>
      </p:sp>
    </p:spTree>
    <p:extLst>
      <p:ext uri="{BB962C8B-B14F-4D97-AF65-F5344CB8AC3E}">
        <p14:creationId xmlns:p14="http://schemas.microsoft.com/office/powerpoint/2010/main" val="217884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15</a:t>
            </a:fld>
            <a:endParaRPr lang="en-US" dirty="0"/>
          </a:p>
        </p:txBody>
      </p:sp>
    </p:spTree>
    <p:extLst>
      <p:ext uri="{BB962C8B-B14F-4D97-AF65-F5344CB8AC3E}">
        <p14:creationId xmlns:p14="http://schemas.microsoft.com/office/powerpoint/2010/main" val="163213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
        <p:nvSpPr>
          <p:cNvPr id="7" name="Rectangle 6">
            <a:extLst>
              <a:ext uri="{FF2B5EF4-FFF2-40B4-BE49-F238E27FC236}">
                <a16:creationId xmlns:a16="http://schemas.microsoft.com/office/drawing/2014/main" id="{25E3033C-460E-7255-3875-4B3A2D5F6E02}"/>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75009081-C286-0DFC-5040-D2C87DE7D33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5709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E5D57008-8573-8345-BA64-FE79DB2D630B}"/>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09601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1F1C4-44C8-7826-96C0-B46EBCB5435B}"/>
              </a:ext>
            </a:extLst>
          </p:cNvPr>
          <p:cNvSpPr/>
          <p:nvPr userDrawn="1"/>
        </p:nvSpPr>
        <p:spPr>
          <a:xfrm>
            <a:off x="0" y="0"/>
            <a:ext cx="121920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5;p3">
            <a:extLst>
              <a:ext uri="{FF2B5EF4-FFF2-40B4-BE49-F238E27FC236}">
                <a16:creationId xmlns:a16="http://schemas.microsoft.com/office/drawing/2014/main" id="{2678EA88-24FC-8F62-2278-F8FD7B97E92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8135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F10FE-99CB-F9FB-5FA5-F6C7C1B0AB8B}"/>
              </a:ext>
            </a:extLst>
          </p:cNvPr>
          <p:cNvSpPr/>
          <p:nvPr userDrawn="1"/>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25;p3">
            <a:extLst>
              <a:ext uri="{FF2B5EF4-FFF2-40B4-BE49-F238E27FC236}">
                <a16:creationId xmlns:a16="http://schemas.microsoft.com/office/drawing/2014/main" id="{EE146FD8-6057-722C-3CC8-FC4C1B50CA32}"/>
              </a:ext>
            </a:extLst>
          </p:cNvPr>
          <p:cNvSpPr txBox="1">
            <a:spLocks noGrp="1"/>
          </p:cNvSpPr>
          <p:nvPr>
            <p:ph type="sldNum" idx="4"/>
          </p:nvPr>
        </p:nvSpPr>
        <p:spPr>
          <a:xfrm>
            <a:off x="5029200" y="6531148"/>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62966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Google Shape;25;p3">
            <a:extLst>
              <a:ext uri="{FF2B5EF4-FFF2-40B4-BE49-F238E27FC236}">
                <a16:creationId xmlns:a16="http://schemas.microsoft.com/office/drawing/2014/main" id="{C3D8C275-0A52-0B9B-2CCB-1466CFBBD271}"/>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6784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091AB712-FAE9-29B7-7EC4-25B5A8832003}"/>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0"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4168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Google Shape;25;p3">
            <a:extLst>
              <a:ext uri="{FF2B5EF4-FFF2-40B4-BE49-F238E27FC236}">
                <a16:creationId xmlns:a16="http://schemas.microsoft.com/office/drawing/2014/main" id="{B60E8D34-E39F-3363-4BD6-CBA15442D81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3938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25;p3">
            <a:extLst>
              <a:ext uri="{FF2B5EF4-FFF2-40B4-BE49-F238E27FC236}">
                <a16:creationId xmlns:a16="http://schemas.microsoft.com/office/drawing/2014/main" id="{2A51A5FC-368A-55EA-CB5F-04A2D6D94E7C}"/>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607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Google Shape;25;p3">
            <a:extLst>
              <a:ext uri="{FF2B5EF4-FFF2-40B4-BE49-F238E27FC236}">
                <a16:creationId xmlns:a16="http://schemas.microsoft.com/office/drawing/2014/main" id="{87BDA3C3-EEB2-3D2B-7FFE-27EE5617C0FB}"/>
              </a:ext>
            </a:extLst>
          </p:cNvPr>
          <p:cNvSpPr txBox="1">
            <a:spLocks noGrp="1"/>
          </p:cNvSpPr>
          <p:nvPr>
            <p:ph type="sldNum" idx="10"/>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1492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Google Shape;25;p3">
            <a:extLst>
              <a:ext uri="{FF2B5EF4-FFF2-40B4-BE49-F238E27FC236}">
                <a16:creationId xmlns:a16="http://schemas.microsoft.com/office/drawing/2014/main" id="{C2E52B3D-3336-6995-3D72-928189E9855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97247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Google Shape;25;p3">
            <a:extLst>
              <a:ext uri="{FF2B5EF4-FFF2-40B4-BE49-F238E27FC236}">
                <a16:creationId xmlns:a16="http://schemas.microsoft.com/office/drawing/2014/main" id="{94E82CC0-C9BC-A4DF-5996-18C2F4DB083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7787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8B2D5E82-5BD7-1F8D-C020-0D1EE367183F}"/>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75799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C12E73AC-7D45-69AB-F047-B30D489370C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2478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carnegie.org/" TargetMode="External"/><Relationship Id="rId2" Type="http://schemas.openxmlformats.org/officeDocument/2006/relationships/slideLayout" Target="../slideLayouts/slideLayout2.xml"/><Relationship Id="rId16" Type="http://schemas.openxmlformats.org/officeDocument/2006/relationships/hyperlink" Target="http://www.learningfirs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DDB344-FAF1-F52A-293C-C6D09E36C20B}"/>
              </a:ext>
            </a:extLst>
          </p:cNvPr>
          <p:cNvSpPr/>
          <p:nvPr userDrawn="1"/>
        </p:nvSpPr>
        <p:spPr>
          <a:xfrm>
            <a:off x="0" y="6492875"/>
            <a:ext cx="12192000" cy="3651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531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8/26/2022</a:t>
            </a:fld>
            <a:endParaRPr lang="en-US" dirty="0"/>
          </a:p>
        </p:txBody>
      </p:sp>
      <p:sp>
        <p:nvSpPr>
          <p:cNvPr id="5" name="Footer Placeholder 4"/>
          <p:cNvSpPr>
            <a:spLocks noGrp="1"/>
          </p:cNvSpPr>
          <p:nvPr>
            <p:ph type="ftr" sz="quarter" idx="3"/>
          </p:nvPr>
        </p:nvSpPr>
        <p:spPr>
          <a:xfrm>
            <a:off x="4038600" y="65253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5253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a:pPr/>
              <a:t>‹#›</a:t>
            </a:fld>
            <a:endParaRPr lang="en-US" dirty="0"/>
          </a:p>
        </p:txBody>
      </p:sp>
      <p:sp>
        <p:nvSpPr>
          <p:cNvPr id="7" name="Slide Number Placeholder 4">
            <a:extLst>
              <a:ext uri="{FF2B5EF4-FFF2-40B4-BE49-F238E27FC236}">
                <a16:creationId xmlns:a16="http://schemas.microsoft.com/office/drawing/2014/main" id="{45A7CE9A-8217-2322-3B18-C33BF3C6995B}"/>
              </a:ext>
            </a:extLst>
          </p:cNvPr>
          <p:cNvSpPr txBox="1">
            <a:spLocks/>
          </p:cNvSpPr>
          <p:nvPr userDrawn="1"/>
        </p:nvSpPr>
        <p:spPr>
          <a:xfrm>
            <a:off x="225469" y="6522225"/>
            <a:ext cx="11792212" cy="365125"/>
          </a:xfrm>
          <a:prstGeom prst="rect">
            <a:avLst/>
          </a:prstGeom>
        </p:spPr>
        <p:txBody>
          <a:bodyPr/>
          <a:lstStyle>
            <a:defPPr>
              <a:defRPr lang="en-US"/>
            </a:defPPr>
            <a:lvl1pPr marL="0" algn="r"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err="1">
                <a:solidFill>
                  <a:schemeClr val="tx2"/>
                </a:solidFill>
              </a:rPr>
              <a:t>learningfirst.org</a:t>
            </a:r>
            <a:r>
              <a:rPr lang="en-US" sz="1200" dirty="0">
                <a:solidFill>
                  <a:schemeClr val="tx2"/>
                </a:solidFill>
              </a:rPr>
              <a:t>																			                                   </a:t>
            </a:r>
            <a:r>
              <a:rPr lang="en-US" sz="1200" dirty="0" err="1">
                <a:solidFill>
                  <a:schemeClr val="tx2"/>
                </a:solidFill>
              </a:rPr>
              <a:t>carnegie.org</a:t>
            </a:r>
            <a:endParaRPr lang="en-US" sz="1200" dirty="0">
              <a:solidFill>
                <a:schemeClr val="tx2"/>
              </a:solidFill>
            </a:endParaRPr>
          </a:p>
          <a:p>
            <a:endParaRPr lang="en-US" dirty="0"/>
          </a:p>
        </p:txBody>
      </p:sp>
      <p:sp>
        <p:nvSpPr>
          <p:cNvPr id="9" name="Google Shape;25;p3">
            <a:extLst>
              <a:ext uri="{FF2B5EF4-FFF2-40B4-BE49-F238E27FC236}">
                <a16:creationId xmlns:a16="http://schemas.microsoft.com/office/drawing/2014/main" id="{E1D5FB8E-CF93-6923-F8B2-24090C5BB008}"/>
              </a:ext>
            </a:extLst>
          </p:cNvPr>
          <p:cNvSpPr txBox="1">
            <a:spLocks/>
          </p:cNvSpPr>
          <p:nvPr userDrawn="1"/>
        </p:nvSpPr>
        <p:spPr>
          <a:xfrm>
            <a:off x="5029200" y="6536725"/>
            <a:ext cx="2133600" cy="273844"/>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457200" rtl="0" eaLnBrk="1" latinLnBrk="0" hangingPunct="1">
              <a:lnSpc>
                <a:spcPct val="100000"/>
              </a:lnSpc>
              <a:spcBef>
                <a:spcPts val="0"/>
              </a:spcBef>
              <a:spcAft>
                <a:spcPts val="0"/>
              </a:spcAft>
              <a:buClr>
                <a:srgbClr val="000000"/>
              </a:buClr>
              <a:buSzPts val="800"/>
              <a:buFont typeface="Arial"/>
              <a:buNone/>
              <a:defRPr sz="1200" b="0" i="0" u="none" strike="noStrike" kern="1200" cap="none">
                <a:solidFill>
                  <a:schemeClr val="accent1"/>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9pPr>
          </a:lstStyle>
          <a:p>
            <a:fld id="{00000000-1234-1234-1234-123412341234}" type="slidenum">
              <a:rPr lang="en-US" b="1">
                <a:solidFill>
                  <a:schemeClr val="tx2"/>
                </a:solidFill>
              </a:rPr>
              <a:pPr/>
              <a:t>‹#›</a:t>
            </a:fld>
            <a:endParaRPr lang="en-US" b="1">
              <a:solidFill>
                <a:schemeClr val="tx2"/>
              </a:solidFill>
            </a:endParaRPr>
          </a:p>
        </p:txBody>
      </p:sp>
      <p:sp>
        <p:nvSpPr>
          <p:cNvPr id="10" name="Rectangle 9">
            <a:hlinkClick r:id="rId16"/>
            <a:extLst>
              <a:ext uri="{FF2B5EF4-FFF2-40B4-BE49-F238E27FC236}">
                <a16:creationId xmlns:a16="http://schemas.microsoft.com/office/drawing/2014/main" id="{AEC9B18B-0A60-17ED-D193-916CE45D4449}"/>
              </a:ext>
            </a:extLst>
          </p:cNvPr>
          <p:cNvSpPr/>
          <p:nvPr userDrawn="1"/>
        </p:nvSpPr>
        <p:spPr>
          <a:xfrm>
            <a:off x="51150" y="6492875"/>
            <a:ext cx="219328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7"/>
            <a:extLst>
              <a:ext uri="{FF2B5EF4-FFF2-40B4-BE49-F238E27FC236}">
                <a16:creationId xmlns:a16="http://schemas.microsoft.com/office/drawing/2014/main" id="{5A0F579D-EA51-4F89-CFA4-EEC0BA6F80EF}"/>
              </a:ext>
            </a:extLst>
          </p:cNvPr>
          <p:cNvSpPr/>
          <p:nvPr userDrawn="1"/>
        </p:nvSpPr>
        <p:spPr>
          <a:xfrm>
            <a:off x="10941803" y="6536725"/>
            <a:ext cx="1250197" cy="32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7424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41"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www.carnegie.org/Elements" TargetMode="External"/><Relationship Id="rId1" Type="http://schemas.openxmlformats.org/officeDocument/2006/relationships/slideLayout" Target="../slideLayouts/slideLayout1.xml"/><Relationship Id="rId6" Type="http://schemas.openxmlformats.org/officeDocument/2006/relationships/hyperlink" Target="http://www.learningfirst.org/" TargetMode="External"/><Relationship Id="rId5" Type="http://schemas.openxmlformats.org/officeDocument/2006/relationships/image" Target="../media/image2.png"/><Relationship Id="rId4" Type="http://schemas.openxmlformats.org/officeDocument/2006/relationships/hyperlink" Target="http://www.carnegi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carnegie.org/our-work/article/gladstone-elementary-school-and-instruction-partners/" TargetMode="Externa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media.carnegie.org/filer_public/47/94/47947a81-4fdf-421b-a5e8-fbb211898ee0/elements_report_november_2020.pdf?"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arnegie.org/our-work/article/how-curriculum-based-professional-learning-can-boost-student-outcome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images.all4ed.org/" TargetMode="External"/><Relationship Id="rId5" Type="http://schemas.openxmlformats.org/officeDocument/2006/relationships/hyperlink" Target="https://learningforward.org/journal/setting-the-standards/the-evolution-of-standards-for-professional-learning/" TargetMode="External"/><Relationship Id="rId4" Type="http://schemas.openxmlformats.org/officeDocument/2006/relationships/hyperlink" Target="https://www.curriculumpd.org/elements-podcast/the-elements-episod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vimeo.com/38691018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A22FF-4552-2D88-C923-1A9DFCBB4992}"/>
              </a:ext>
            </a:extLst>
          </p:cNvPr>
          <p:cNvSpPr/>
          <p:nvPr/>
        </p:nvSpPr>
        <p:spPr>
          <a:xfrm>
            <a:off x="0" y="1"/>
            <a:ext cx="12192000" cy="3429000"/>
          </a:xfrm>
          <a:prstGeom prst="rect">
            <a:avLst/>
          </a:prstGeom>
          <a:solidFill>
            <a:srgbClr val="111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9570B6-1AFD-2E26-1944-11F92C0F108A}"/>
              </a:ext>
            </a:extLst>
          </p:cNvPr>
          <p:cNvSpPr txBox="1"/>
          <p:nvPr/>
        </p:nvSpPr>
        <p:spPr>
          <a:xfrm>
            <a:off x="332432" y="1727083"/>
            <a:ext cx="5799665" cy="1415772"/>
          </a:xfrm>
          <a:prstGeom prst="rect">
            <a:avLst/>
          </a:prstGeom>
          <a:noFill/>
        </p:spPr>
        <p:txBody>
          <a:bodyPr wrap="square" rtlCol="0">
            <a:spAutoFit/>
          </a:bodyPr>
          <a:lstStyle/>
          <a:p>
            <a:r>
              <a:rPr lang="en-US" sz="3200" b="1" dirty="0">
                <a:solidFill>
                  <a:schemeClr val="accent3">
                    <a:lumMod val="75000"/>
                  </a:schemeClr>
                </a:solidFill>
                <a:latin typeface="Futura" panose="020B0602020204020303" pitchFamily="34" charset="-79"/>
                <a:cs typeface="Futura" panose="020B0602020204020303" pitchFamily="34" charset="-79"/>
              </a:rPr>
              <a:t>Transforming Teaching: </a:t>
            </a:r>
            <a:br>
              <a:rPr lang="en-US" sz="4800" dirty="0">
                <a:solidFill>
                  <a:schemeClr val="accent3">
                    <a:lumMod val="75000"/>
                  </a:schemeClr>
                </a:solidFill>
              </a:rPr>
            </a:br>
            <a:r>
              <a:rPr lang="en-US" sz="5400" b="1" dirty="0">
                <a:solidFill>
                  <a:schemeClr val="accent3">
                    <a:lumMod val="75000"/>
                  </a:schemeClr>
                </a:solidFill>
                <a:latin typeface="Futura" panose="020B0602020204020303" pitchFamily="34" charset="-79"/>
                <a:cs typeface="Futura" panose="020B0602020204020303" pitchFamily="34" charset="-79"/>
              </a:rPr>
              <a:t>The Elements</a:t>
            </a:r>
          </a:p>
        </p:txBody>
      </p:sp>
      <p:sp>
        <p:nvSpPr>
          <p:cNvPr id="9" name="TextBox 8">
            <a:extLst>
              <a:ext uri="{FF2B5EF4-FFF2-40B4-BE49-F238E27FC236}">
                <a16:creationId xmlns:a16="http://schemas.microsoft.com/office/drawing/2014/main" id="{7B007119-34F5-613C-C1EB-1476C9679E3A}"/>
              </a:ext>
            </a:extLst>
          </p:cNvPr>
          <p:cNvSpPr txBox="1"/>
          <p:nvPr/>
        </p:nvSpPr>
        <p:spPr>
          <a:xfrm>
            <a:off x="7762681" y="5877164"/>
            <a:ext cx="3188913" cy="584775"/>
          </a:xfrm>
          <a:prstGeom prst="rect">
            <a:avLst/>
          </a:prstGeom>
          <a:noFill/>
          <a:ln>
            <a:noFill/>
          </a:ln>
        </p:spPr>
        <p:txBody>
          <a:bodyPr wrap="square" rtlCol="0">
            <a:spAutoFit/>
          </a:bodyPr>
          <a:lstStyle/>
          <a:p>
            <a:r>
              <a:rPr lang="en-US" sz="1600" dirty="0">
                <a:solidFill>
                  <a:schemeClr val="tx2"/>
                </a:solidFill>
              </a:rPr>
              <a:t>Download a copy of the report:</a:t>
            </a:r>
          </a:p>
          <a:p>
            <a:r>
              <a:rPr lang="en-US" sz="1600" dirty="0">
                <a:solidFill>
                  <a:srgbClr val="0070C0"/>
                </a:solidFill>
                <a:hlinkClick r:id="rId2">
                  <a:extLst>
                    <a:ext uri="{A12FA001-AC4F-418D-AE19-62706E023703}">
                      <ahyp:hlinkClr xmlns:ahyp="http://schemas.microsoft.com/office/drawing/2018/hyperlinkcolor" val="tx"/>
                    </a:ext>
                  </a:extLst>
                </a:hlinkClick>
              </a:rPr>
              <a:t>www.Carnegie.org</a:t>
            </a:r>
            <a:r>
              <a:rPr lang="en-US" sz="1600">
                <a:solidFill>
                  <a:srgbClr val="0070C0"/>
                </a:solidFill>
                <a:hlinkClick r:id="rId2">
                  <a:extLst>
                    <a:ext uri="{A12FA001-AC4F-418D-AE19-62706E023703}">
                      <ahyp:hlinkClr xmlns:ahyp="http://schemas.microsoft.com/office/drawing/2018/hyperlinkcolor" val="tx"/>
                    </a:ext>
                  </a:extLst>
                </a:hlinkClick>
              </a:rPr>
              <a:t>/Elements</a:t>
            </a:r>
            <a:r>
              <a:rPr lang="en-US" sz="1600">
                <a:solidFill>
                  <a:srgbClr val="0070C0"/>
                </a:solidFill>
              </a:rPr>
              <a:t> </a:t>
            </a:r>
          </a:p>
        </p:txBody>
      </p:sp>
      <p:sp>
        <p:nvSpPr>
          <p:cNvPr id="10" name="TextBox 9">
            <a:extLst>
              <a:ext uri="{FF2B5EF4-FFF2-40B4-BE49-F238E27FC236}">
                <a16:creationId xmlns:a16="http://schemas.microsoft.com/office/drawing/2014/main" id="{36035726-06EA-0F57-14A9-DA6AA50ADF03}"/>
              </a:ext>
            </a:extLst>
          </p:cNvPr>
          <p:cNvSpPr txBox="1"/>
          <p:nvPr/>
        </p:nvSpPr>
        <p:spPr>
          <a:xfrm>
            <a:off x="1852640" y="5156083"/>
            <a:ext cx="3589155" cy="584775"/>
          </a:xfrm>
          <a:prstGeom prst="rect">
            <a:avLst/>
          </a:prstGeom>
          <a:noFill/>
        </p:spPr>
        <p:txBody>
          <a:bodyPr wrap="square">
            <a:spAutoFit/>
          </a:bodyPr>
          <a:lstStyle/>
          <a:p>
            <a:r>
              <a:rPr lang="en-US" sz="1600" dirty="0">
                <a:solidFill>
                  <a:schemeClr val="tx2"/>
                </a:solidFill>
              </a:rPr>
              <a:t>This project is funded by the </a:t>
            </a:r>
            <a:br>
              <a:rPr lang="en-US" sz="1600" dirty="0">
                <a:solidFill>
                  <a:schemeClr val="tx2"/>
                </a:solidFill>
              </a:rPr>
            </a:br>
            <a:r>
              <a:rPr lang="en-US" sz="1600" dirty="0">
                <a:solidFill>
                  <a:schemeClr val="tx2"/>
                </a:solidFill>
              </a:rPr>
              <a:t>Carnegie Corporation of New York. </a:t>
            </a:r>
          </a:p>
        </p:txBody>
      </p:sp>
      <p:pic>
        <p:nvPicPr>
          <p:cNvPr id="14" name="Content Placeholder 5" descr="The Elements cover.">
            <a:extLst>
              <a:ext uri="{FF2B5EF4-FFF2-40B4-BE49-F238E27FC236}">
                <a16:creationId xmlns:a16="http://schemas.microsoft.com/office/drawing/2014/main" id="{31A478D7-4985-C996-DBF4-068FF09ED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7413" y="348777"/>
            <a:ext cx="3969271" cy="5453594"/>
          </a:xfrm>
          <a:prstGeom prst="rect">
            <a:avLst/>
          </a:prstGeom>
          <a:ln>
            <a:noFill/>
          </a:ln>
          <a:effectLst>
            <a:outerShdw blurRad="334082" dist="66516" dir="2700000" algn="tl" rotWithShape="0">
              <a:prstClr val="black">
                <a:alpha val="40000"/>
              </a:prstClr>
            </a:outerShdw>
          </a:effectLst>
        </p:spPr>
      </p:pic>
      <p:sp>
        <p:nvSpPr>
          <p:cNvPr id="25" name="TextBox 24">
            <a:extLst>
              <a:ext uri="{FF2B5EF4-FFF2-40B4-BE49-F238E27FC236}">
                <a16:creationId xmlns:a16="http://schemas.microsoft.com/office/drawing/2014/main" id="{00CBA44B-446E-D228-7614-9E46F2F0A286}"/>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3:</a:t>
            </a:r>
          </a:p>
          <a:p>
            <a:r>
              <a:rPr lang="en-US" sz="3200" dirty="0">
                <a:solidFill>
                  <a:schemeClr val="accent6">
                    <a:lumMod val="20000"/>
                    <a:lumOff val="80000"/>
                  </a:schemeClr>
                </a:solidFill>
              </a:rPr>
              <a:t>The Core Elements</a:t>
            </a:r>
          </a:p>
        </p:txBody>
      </p:sp>
      <p:sp>
        <p:nvSpPr>
          <p:cNvPr id="3" name="TextBox 2">
            <a:extLst>
              <a:ext uri="{FF2B5EF4-FFF2-40B4-BE49-F238E27FC236}">
                <a16:creationId xmlns:a16="http://schemas.microsoft.com/office/drawing/2014/main" id="{58DEAAB7-D0B2-51EB-7C17-199524FFEA59}"/>
              </a:ext>
            </a:extLst>
          </p:cNvPr>
          <p:cNvSpPr txBox="1"/>
          <p:nvPr/>
        </p:nvSpPr>
        <p:spPr>
          <a:xfrm>
            <a:off x="1873031" y="3515061"/>
            <a:ext cx="3267682" cy="584775"/>
          </a:xfrm>
          <a:prstGeom prst="rect">
            <a:avLst/>
          </a:prstGeom>
          <a:noFill/>
        </p:spPr>
        <p:txBody>
          <a:bodyPr wrap="square" rtlCol="0">
            <a:spAutoFit/>
          </a:bodyPr>
          <a:lstStyle/>
          <a:p>
            <a:r>
              <a:rPr lang="en-US" sz="1600" dirty="0">
                <a:solidFill>
                  <a:schemeClr val="tx2"/>
                </a:solidFill>
              </a:rPr>
              <a:t>Professional Learning Series </a:t>
            </a:r>
          </a:p>
          <a:p>
            <a:r>
              <a:rPr lang="en-US" sz="1600" dirty="0">
                <a:solidFill>
                  <a:schemeClr val="tx2"/>
                </a:solidFill>
              </a:rPr>
              <a:t>Developed by Stephanie Hirsh</a:t>
            </a:r>
          </a:p>
        </p:txBody>
      </p:sp>
      <p:pic>
        <p:nvPicPr>
          <p:cNvPr id="5" name="Picture 4" descr="Text&#10;&#10;Description automatically generated">
            <a:hlinkClick r:id="rId4"/>
            <a:extLst>
              <a:ext uri="{FF2B5EF4-FFF2-40B4-BE49-F238E27FC236}">
                <a16:creationId xmlns:a16="http://schemas.microsoft.com/office/drawing/2014/main" id="{0EBE63FD-6813-5DBE-AFEF-DFBC873745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640" y="5725165"/>
            <a:ext cx="1540773" cy="727245"/>
          </a:xfrm>
          <a:prstGeom prst="rect">
            <a:avLst/>
          </a:prstGeom>
        </p:spPr>
      </p:pic>
      <p:pic>
        <p:nvPicPr>
          <p:cNvPr id="6" name="Picture 5" descr="Logo, company name&#10;&#10;Description automatically generated">
            <a:hlinkClick r:id="rId6"/>
            <a:extLst>
              <a:ext uri="{FF2B5EF4-FFF2-40B4-BE49-F238E27FC236}">
                <a16:creationId xmlns:a16="http://schemas.microsoft.com/office/drawing/2014/main" id="{572C880B-9166-5BDB-4128-E1DD81F4CB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1870" y="3980032"/>
            <a:ext cx="1709218" cy="1057579"/>
          </a:xfrm>
          <a:prstGeom prst="rect">
            <a:avLst/>
          </a:prstGeom>
        </p:spPr>
      </p:pic>
    </p:spTree>
    <p:extLst>
      <p:ext uri="{BB962C8B-B14F-4D97-AF65-F5344CB8AC3E}">
        <p14:creationId xmlns:p14="http://schemas.microsoft.com/office/powerpoint/2010/main" val="275115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Transformative Learning to Work</a:t>
            </a:r>
            <a:endParaRPr lang="en-US" sz="32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1833971467"/>
              </p:ext>
            </p:extLst>
          </p:nvPr>
        </p:nvGraphicFramePr>
        <p:xfrm>
          <a:off x="1688659" y="968709"/>
          <a:ext cx="10224381" cy="5536231"/>
        </p:xfrm>
        <a:graphic>
          <a:graphicData uri="http://schemas.openxmlformats.org/drawingml/2006/table">
            <a:tbl>
              <a:tblPr>
                <a:tableStyleId>{5C22544A-7EE6-4342-B048-85BDC9FD1C3A}</a:tableStyleId>
              </a:tblPr>
              <a:tblGrid>
                <a:gridCol w="3408127">
                  <a:extLst>
                    <a:ext uri="{9D8B030D-6E8A-4147-A177-3AD203B41FA5}">
                      <a16:colId xmlns:a16="http://schemas.microsoft.com/office/drawing/2014/main" val="2129186880"/>
                    </a:ext>
                  </a:extLst>
                </a:gridCol>
                <a:gridCol w="3408127">
                  <a:extLst>
                    <a:ext uri="{9D8B030D-6E8A-4147-A177-3AD203B41FA5}">
                      <a16:colId xmlns:a16="http://schemas.microsoft.com/office/drawing/2014/main" val="1364120386"/>
                    </a:ext>
                  </a:extLst>
                </a:gridCol>
                <a:gridCol w="3408127">
                  <a:extLst>
                    <a:ext uri="{9D8B030D-6E8A-4147-A177-3AD203B41FA5}">
                      <a16:colId xmlns:a16="http://schemas.microsoft.com/office/drawing/2014/main" val="3239519207"/>
                    </a:ext>
                  </a:extLst>
                </a:gridCol>
              </a:tblGrid>
              <a:tr h="860091">
                <a:tc>
                  <a:txBody>
                    <a:bodyPr/>
                    <a:lstStyle/>
                    <a:p>
                      <a:r>
                        <a:rPr lang="en-US" sz="2400" b="0" dirty="0">
                          <a:solidFill>
                            <a:schemeClr val="bg1"/>
                          </a:solidFill>
                        </a:rPr>
                        <a:t>Experiences, </a:t>
                      </a:r>
                      <a:br>
                        <a:rPr lang="en-US" sz="2400" b="0" dirty="0">
                          <a:solidFill>
                            <a:schemeClr val="bg1"/>
                          </a:solidFill>
                        </a:rPr>
                      </a:br>
                      <a:r>
                        <a:rPr lang="en-US" sz="2400" b="0" dirty="0">
                          <a:solidFill>
                            <a:schemeClr val="bg1"/>
                          </a:solidFill>
                        </a:rPr>
                        <a:t>not speeches</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Embrace </a:t>
                      </a:r>
                      <a:br>
                        <a:rPr lang="en-US" sz="2400" b="0" dirty="0">
                          <a:solidFill>
                            <a:schemeClr val="bg1"/>
                          </a:solidFill>
                        </a:rPr>
                      </a:br>
                      <a:r>
                        <a:rPr lang="en-US" sz="2400" b="0" dirty="0">
                          <a:solidFill>
                            <a:schemeClr val="bg1"/>
                          </a:solidFill>
                        </a:rPr>
                        <a:t>discomfort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Flip the </a:t>
                      </a:r>
                      <a:br>
                        <a:rPr lang="en-US" sz="2400" b="0" dirty="0">
                          <a:solidFill>
                            <a:schemeClr val="bg1"/>
                          </a:solidFill>
                        </a:rPr>
                      </a:br>
                      <a:r>
                        <a:rPr lang="en-US" sz="2400" b="0" dirty="0">
                          <a:solidFill>
                            <a:schemeClr val="bg1"/>
                          </a:solidFill>
                        </a:rPr>
                        <a:t>script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ts val="1900"/>
                        </a:lnSpc>
                        <a:buClr>
                          <a:srgbClr val="92BA3E"/>
                        </a:buClr>
                        <a:buFont typeface="Wingdings" pitchFamily="2" charset="2"/>
                        <a:buNone/>
                      </a:pPr>
                      <a:r>
                        <a:rPr lang="en-US" sz="1800" dirty="0">
                          <a:solidFill>
                            <a:schemeClr val="tx2"/>
                          </a:solidFill>
                        </a:rPr>
                        <a:t>School districts spend thousands of dollars on motivational speakers with generic messages of inspiration, and most professional development takes the form </a:t>
                      </a:r>
                      <a:br>
                        <a:rPr lang="en-US" sz="1800" dirty="0">
                          <a:solidFill>
                            <a:schemeClr val="tx2"/>
                          </a:solidFill>
                        </a:rPr>
                      </a:br>
                      <a:r>
                        <a:rPr lang="en-US" sz="1800" dirty="0">
                          <a:solidFill>
                            <a:schemeClr val="tx2"/>
                          </a:solidFill>
                        </a:rPr>
                        <a:t>of one-time seminars or presentations. Teachers, however, are active learners who construct their knowledge and beliefs based on direct experience. They need to </a:t>
                      </a:r>
                      <a:r>
                        <a:rPr lang="en-US" sz="1800" b="1" dirty="0">
                          <a:solidFill>
                            <a:schemeClr val="tx2"/>
                          </a:solidFill>
                        </a:rPr>
                        <a:t>experience</a:t>
                      </a:r>
                      <a:r>
                        <a:rPr lang="en-US" sz="1800" dirty="0">
                          <a:solidFill>
                            <a:schemeClr val="tx2"/>
                          </a:solidFill>
                        </a:rPr>
                        <a:t> curriculum and instruction and </a:t>
                      </a:r>
                      <a:r>
                        <a:rPr lang="en-US" sz="1800" b="1" dirty="0">
                          <a:solidFill>
                            <a:schemeClr val="tx2"/>
                          </a:solidFill>
                        </a:rPr>
                        <a:t>see</a:t>
                      </a:r>
                      <a:r>
                        <a:rPr lang="en-US" sz="1800" dirty="0">
                          <a:solidFill>
                            <a:schemeClr val="tx2"/>
                          </a:solidFill>
                        </a:rPr>
                        <a:t> how an approach benefits students rather than just hearing about it.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1900"/>
                        </a:lnSpc>
                        <a:buClr>
                          <a:srgbClr val="92BA3E"/>
                        </a:buClr>
                        <a:buFont typeface="Wingdings" pitchFamily="2" charset="2"/>
                        <a:buNone/>
                      </a:pPr>
                      <a:r>
                        <a:rPr lang="en-US" sz="1800" dirty="0">
                          <a:solidFill>
                            <a:schemeClr val="tx2"/>
                          </a:solidFill>
                        </a:rPr>
                        <a:t>Active learning experiences that challenge teachers’ beliefs and assumptions enable new ideas and practices to take root. Learning experiences should highlight the disconnection between teachers’ long-held ideas and students’ abilities to engage with new curriculum and instruction. For example, some teachers may believe that they could harm their students by presenting rigorous content and complex activities. Observing a classroom of similar students successfully engaging in debate may dislodge such assumptions and build foundations for new instructional practices and ideas. </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lang="en-US" sz="1800" dirty="0">
                          <a:solidFill>
                            <a:schemeClr val="tx2"/>
                          </a:solidFill>
                        </a:rPr>
                        <a:t>Assumptions are often unspoken and maintained by an unvarying point of view. Changing teachers’ vantage points can challenge </a:t>
                      </a:r>
                      <a:br>
                        <a:rPr lang="en-US" sz="1800" dirty="0">
                          <a:solidFill>
                            <a:schemeClr val="tx2"/>
                          </a:solidFill>
                        </a:rPr>
                      </a:br>
                      <a:r>
                        <a:rPr lang="en-US" sz="1800" dirty="0">
                          <a:solidFill>
                            <a:schemeClr val="tx2"/>
                          </a:solidFill>
                        </a:rPr>
                        <a:t>their beliefs and promote </a:t>
                      </a:r>
                      <a:br>
                        <a:rPr lang="en-US" sz="1800" dirty="0">
                          <a:solidFill>
                            <a:schemeClr val="tx2"/>
                          </a:solidFill>
                        </a:rPr>
                      </a:br>
                      <a:r>
                        <a:rPr lang="en-US" sz="1800" dirty="0">
                          <a:solidFill>
                            <a:schemeClr val="tx2"/>
                          </a:solidFill>
                        </a:rPr>
                        <a:t>change. Taking the student </a:t>
                      </a:r>
                      <a:br>
                        <a:rPr lang="en-US" sz="1800" dirty="0">
                          <a:solidFill>
                            <a:schemeClr val="tx2"/>
                          </a:solidFill>
                        </a:rPr>
                      </a:br>
                      <a:r>
                        <a:rPr lang="en-US" sz="1800" dirty="0">
                          <a:solidFill>
                            <a:schemeClr val="tx2"/>
                          </a:solidFill>
                        </a:rPr>
                        <a:t>role in a lesson, for instance, provides teachers with hands-on experience and specific insights into how they can engage their students in standards­‑aligned activities.</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pic>
        <p:nvPicPr>
          <p:cNvPr id="2" name="Picture 1" descr="A picture containing table&#10;&#10;Description automatically generated">
            <a:extLst>
              <a:ext uri="{FF2B5EF4-FFF2-40B4-BE49-F238E27FC236}">
                <a16:creationId xmlns:a16="http://schemas.microsoft.com/office/drawing/2014/main" id="{6D5E94E4-691A-0C25-AE77-7DC400486F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9870" y="344025"/>
            <a:ext cx="941493" cy="894440"/>
          </a:xfrm>
          <a:prstGeom prst="rect">
            <a:avLst/>
          </a:prstGeom>
          <a:effectLst>
            <a:outerShdw blurRad="204344" dist="199786" dir="8100000" algn="tr" rotWithShape="0">
              <a:prstClr val="black">
                <a:alpha val="40000"/>
              </a:prstClr>
            </a:outerShdw>
          </a:effectLst>
        </p:spPr>
      </p:pic>
    </p:spTree>
    <p:extLst>
      <p:ext uri="{BB962C8B-B14F-4D97-AF65-F5344CB8AC3E}">
        <p14:creationId xmlns:p14="http://schemas.microsoft.com/office/powerpoint/2010/main" val="381439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Equity to Work</a:t>
            </a:r>
            <a:endParaRPr lang="en-US" sz="32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1194709775"/>
              </p:ext>
            </p:extLst>
          </p:nvPr>
        </p:nvGraphicFramePr>
        <p:xfrm>
          <a:off x="1688659" y="968709"/>
          <a:ext cx="10224381" cy="5536231"/>
        </p:xfrm>
        <a:graphic>
          <a:graphicData uri="http://schemas.openxmlformats.org/drawingml/2006/table">
            <a:tbl>
              <a:tblPr>
                <a:tableStyleId>{5C22544A-7EE6-4342-B048-85BDC9FD1C3A}</a:tableStyleId>
              </a:tblPr>
              <a:tblGrid>
                <a:gridCol w="3408127">
                  <a:extLst>
                    <a:ext uri="{9D8B030D-6E8A-4147-A177-3AD203B41FA5}">
                      <a16:colId xmlns:a16="http://schemas.microsoft.com/office/drawing/2014/main" val="2129186880"/>
                    </a:ext>
                  </a:extLst>
                </a:gridCol>
                <a:gridCol w="3408127">
                  <a:extLst>
                    <a:ext uri="{9D8B030D-6E8A-4147-A177-3AD203B41FA5}">
                      <a16:colId xmlns:a16="http://schemas.microsoft.com/office/drawing/2014/main" val="1364120386"/>
                    </a:ext>
                  </a:extLst>
                </a:gridCol>
                <a:gridCol w="3408127">
                  <a:extLst>
                    <a:ext uri="{9D8B030D-6E8A-4147-A177-3AD203B41FA5}">
                      <a16:colId xmlns:a16="http://schemas.microsoft.com/office/drawing/2014/main" val="3239519207"/>
                    </a:ext>
                  </a:extLst>
                </a:gridCol>
              </a:tblGrid>
              <a:tr h="860091">
                <a:tc>
                  <a:txBody>
                    <a:bodyPr/>
                    <a:lstStyle/>
                    <a:p>
                      <a:r>
                        <a:rPr lang="en-US" sz="2400" b="0" dirty="0">
                          <a:solidFill>
                            <a:schemeClr val="bg1"/>
                          </a:solidFill>
                        </a:rPr>
                        <a:t>Reset high </a:t>
                      </a:r>
                      <a:br>
                        <a:rPr lang="en-US" sz="2400" b="0" dirty="0">
                          <a:solidFill>
                            <a:schemeClr val="bg1"/>
                          </a:solidFill>
                        </a:rPr>
                      </a:br>
                      <a:r>
                        <a:rPr lang="en-US" sz="2400" b="0" dirty="0">
                          <a:solidFill>
                            <a:schemeClr val="bg1"/>
                          </a:solidFill>
                        </a:rPr>
                        <a:t>expectations for all</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Scaffold, </a:t>
                      </a:r>
                      <a:br>
                        <a:rPr lang="en-US" sz="2400" b="0" dirty="0">
                          <a:solidFill>
                            <a:schemeClr val="bg1"/>
                          </a:solidFill>
                        </a:rPr>
                      </a:br>
                      <a:r>
                        <a:rPr lang="en-US" sz="2400" b="0" dirty="0">
                          <a:solidFill>
                            <a:schemeClr val="bg1"/>
                          </a:solidFill>
                        </a:rPr>
                        <a:t>don’t simplify</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Teacher–student relationships are key</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indent="0">
                        <a:lnSpc>
                          <a:spcPts val="1900"/>
                        </a:lnSpc>
                        <a:buClr>
                          <a:srgbClr val="92BA3E"/>
                        </a:buClr>
                        <a:buFont typeface="Wingdings" pitchFamily="2" charset="2"/>
                        <a:buNone/>
                      </a:pPr>
                      <a:r>
                        <a:rPr lang="en-US" sz="1800" dirty="0">
                          <a:solidFill>
                            <a:schemeClr val="tx2"/>
                          </a:solidFill>
                        </a:rPr>
                        <a:t>Universal rigorous standards and expectations for what students can achieve must be at the forefront of curriculum selection processes, curriculum-based learning, and efforts to change classroom instruction and underlying assumptions — especially when it comes to the daily decisions that can accelerate or hinder student development. </a:t>
                      </a:r>
                      <a:br>
                        <a:rPr lang="en-US" sz="1800" dirty="0">
                          <a:solidFill>
                            <a:schemeClr val="tx2"/>
                          </a:solidFill>
                        </a:rPr>
                      </a:br>
                      <a:r>
                        <a:rPr lang="en-US" sz="1800" dirty="0">
                          <a:solidFill>
                            <a:schemeClr val="tx2"/>
                          </a:solidFill>
                        </a:rPr>
                        <a:t>In particular, underprepared students need support, but </a:t>
                      </a:r>
                      <a:br>
                        <a:rPr lang="en-US" sz="1800" dirty="0">
                          <a:solidFill>
                            <a:schemeClr val="tx2"/>
                          </a:solidFill>
                        </a:rPr>
                      </a:br>
                      <a:r>
                        <a:rPr lang="en-US" sz="1800" dirty="0">
                          <a:solidFill>
                            <a:schemeClr val="tx2"/>
                          </a:solidFill>
                        </a:rPr>
                        <a:t>they also need appropriately challenging, well-designed opportunities to struggle </a:t>
                      </a:r>
                      <a:br>
                        <a:rPr lang="en-US" sz="1800" dirty="0">
                          <a:solidFill>
                            <a:schemeClr val="tx2"/>
                          </a:solidFill>
                        </a:rPr>
                      </a:br>
                      <a:r>
                        <a:rPr lang="en-US" sz="1800" dirty="0">
                          <a:solidFill>
                            <a:schemeClr val="tx2"/>
                          </a:solidFill>
                        </a:rPr>
                        <a:t>and grow.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ts val="1900"/>
                        </a:lnSpc>
                        <a:buClr>
                          <a:srgbClr val="92BA3E"/>
                        </a:buClr>
                        <a:buFont typeface="Wingdings" pitchFamily="2" charset="2"/>
                        <a:buNone/>
                      </a:pPr>
                      <a:r>
                        <a:rPr lang="en-US" sz="1800" dirty="0">
                          <a:solidFill>
                            <a:schemeClr val="tx2"/>
                          </a:solidFill>
                        </a:rPr>
                        <a:t>Every student should have access to high-quality, demanding curriculum and opportunities to think critically. Every teacher should know how to scaffold learning experiences so that students are supported to engage with complex materials and activities. Promoting equity means avoiding strategies that leave underprepared students out of standards-aligned learning based on their current skill level. When teachers develop deep expertise </a:t>
                      </a:r>
                      <a:br>
                        <a:rPr lang="en-US" sz="1800" dirty="0">
                          <a:solidFill>
                            <a:schemeClr val="tx2"/>
                          </a:solidFill>
                        </a:rPr>
                      </a:br>
                      <a:r>
                        <a:rPr lang="en-US" sz="1800" dirty="0">
                          <a:solidFill>
                            <a:schemeClr val="tx2"/>
                          </a:solidFill>
                        </a:rPr>
                        <a:t>in both content and curriculum, </a:t>
                      </a:r>
                      <a:br>
                        <a:rPr lang="en-US" sz="1800" dirty="0">
                          <a:solidFill>
                            <a:schemeClr val="tx2"/>
                          </a:solidFill>
                        </a:rPr>
                      </a:br>
                      <a:r>
                        <a:rPr lang="en-US" sz="1800" dirty="0">
                          <a:solidFill>
                            <a:schemeClr val="tx2"/>
                          </a:solidFill>
                        </a:rPr>
                        <a:t>they can apply relevant tools </a:t>
                      </a:r>
                      <a:br>
                        <a:rPr lang="en-US" sz="1800" dirty="0">
                          <a:solidFill>
                            <a:schemeClr val="tx2"/>
                          </a:solidFill>
                        </a:rPr>
                      </a:br>
                      <a:r>
                        <a:rPr lang="en-US" sz="1800" dirty="0">
                          <a:solidFill>
                            <a:schemeClr val="tx2"/>
                          </a:solidFill>
                        </a:rPr>
                        <a:t>and supports to ensure underprepared students </a:t>
                      </a:r>
                      <a:br>
                        <a:rPr lang="en-US" sz="1800" dirty="0">
                          <a:solidFill>
                            <a:schemeClr val="tx2"/>
                          </a:solidFill>
                        </a:rPr>
                      </a:br>
                      <a:r>
                        <a:rPr lang="en-US" sz="1800" dirty="0">
                          <a:solidFill>
                            <a:schemeClr val="tx2"/>
                          </a:solidFill>
                        </a:rPr>
                        <a:t>complete challenging work. </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900"/>
                        </a:lnSpc>
                      </a:pPr>
                      <a:r>
                        <a:rPr lang="en-US" sz="1800" dirty="0">
                          <a:solidFill>
                            <a:schemeClr val="tx2"/>
                          </a:solidFill>
                        </a:rPr>
                        <a:t>Students are more likely to be engaged, have a positive outlook, bring their whole selves to school, and bring a positive mindset to their schoolwork when their relationships with teachers are strong. Teachers foster these connections by showing interest and confidence in students’ abilities and respect for their communities, families, and cultures. Knowledge gained through these relationships enables teachers to select culturally relevant content and learning experiences and ensure that discussion and meaning-making affirm all students’ identities. </a:t>
                      </a:r>
                      <a:endParaRPr lang="en-US">
                        <a:solidFill>
                          <a:schemeClr val="tx2"/>
                        </a:solidFill>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pic>
        <p:nvPicPr>
          <p:cNvPr id="2" name="Picture 1" descr="A picture containing table&#10;&#10;Description automatically generated">
            <a:extLst>
              <a:ext uri="{FF2B5EF4-FFF2-40B4-BE49-F238E27FC236}">
                <a16:creationId xmlns:a16="http://schemas.microsoft.com/office/drawing/2014/main" id="{23940940-B38E-24CE-795A-8FB2C856B1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9870" y="344025"/>
            <a:ext cx="941493" cy="950856"/>
          </a:xfrm>
          <a:prstGeom prst="rect">
            <a:avLst/>
          </a:prstGeom>
          <a:effectLst>
            <a:outerShdw blurRad="204344" dist="199786" dir="8100000" algn="tr" rotWithShape="0">
              <a:prstClr val="black">
                <a:alpha val="40000"/>
              </a:prstClr>
            </a:outerShdw>
          </a:effectLst>
        </p:spPr>
      </p:pic>
    </p:spTree>
    <p:extLst>
      <p:ext uri="{BB962C8B-B14F-4D97-AF65-F5344CB8AC3E}">
        <p14:creationId xmlns:p14="http://schemas.microsoft.com/office/powerpoint/2010/main" val="229122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Core Elements in Action</a:t>
            </a:r>
          </a:p>
          <a:p>
            <a:r>
              <a:rPr lang="en-US" sz="3200" dirty="0">
                <a:solidFill>
                  <a:schemeClr val="tx2"/>
                </a:solidFill>
              </a:rPr>
              <a:t>Directed Reading and Discussion</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3.4</a:t>
            </a:r>
            <a:endParaRPr lang="en-US" sz="3600" dirty="0">
              <a:solidFill>
                <a:schemeClr val="accent6">
                  <a:lumMod val="20000"/>
                  <a:lumOff val="80000"/>
                </a:schemeClr>
              </a:solidFill>
            </a:endParaRPr>
          </a:p>
        </p:txBody>
      </p:sp>
      <p:sp>
        <p:nvSpPr>
          <p:cNvPr id="8" name="Subtitle 2">
            <a:extLst>
              <a:ext uri="{FF2B5EF4-FFF2-40B4-BE49-F238E27FC236}">
                <a16:creationId xmlns:a16="http://schemas.microsoft.com/office/drawing/2014/main" id="{54A4675F-8346-5168-3C00-10815FF3D39E}"/>
              </a:ext>
            </a:extLst>
          </p:cNvPr>
          <p:cNvSpPr txBox="1">
            <a:spLocks/>
          </p:cNvSpPr>
          <p:nvPr/>
        </p:nvSpPr>
        <p:spPr>
          <a:xfrm>
            <a:off x="656079" y="2261136"/>
            <a:ext cx="6254774" cy="3868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7472">
              <a:spcBef>
                <a:spcPts val="1200"/>
              </a:spcBef>
              <a:spcAft>
                <a:spcPts val="600"/>
              </a:spcAft>
              <a:buClr>
                <a:schemeClr val="accent3">
                  <a:lumMod val="75000"/>
                </a:schemeClr>
              </a:buClr>
            </a:pPr>
            <a:r>
              <a:rPr lang="en-US" sz="2400" dirty="0"/>
              <a:t>Read the </a:t>
            </a:r>
            <a:r>
              <a:rPr lang="en-US" sz="2400" dirty="0">
                <a:solidFill>
                  <a:srgbClr val="0070C0"/>
                </a:solidFill>
                <a:hlinkClick r:id="rId2">
                  <a:extLst>
                    <a:ext uri="{A12FA001-AC4F-418D-AE19-62706E023703}">
                      <ahyp:hlinkClr xmlns:ahyp="http://schemas.microsoft.com/office/drawing/2018/hyperlinkcolor" val="tx"/>
                    </a:ext>
                  </a:extLst>
                </a:hlinkClick>
              </a:rPr>
              <a:t>story about Gladstone Elementary</a:t>
            </a:r>
            <a:r>
              <a:rPr lang="en-US" sz="2400" dirty="0"/>
              <a:t>. </a:t>
            </a:r>
          </a:p>
          <a:p>
            <a:pPr marL="342900" indent="-347472">
              <a:spcBef>
                <a:spcPts val="1200"/>
              </a:spcBef>
              <a:spcAft>
                <a:spcPts val="600"/>
              </a:spcAft>
              <a:buClr>
                <a:schemeClr val="accent3">
                  <a:lumMod val="75000"/>
                </a:schemeClr>
              </a:buClr>
            </a:pPr>
            <a:r>
              <a:rPr lang="en-US" sz="2400" dirty="0"/>
              <a:t>Use your new knowledge regarding the three core Elements to identify examples of each </a:t>
            </a:r>
            <a:br>
              <a:rPr lang="en-US" sz="2400" dirty="0"/>
            </a:br>
            <a:r>
              <a:rPr lang="en-US" sz="2400" dirty="0"/>
              <a:t>in action.</a:t>
            </a:r>
          </a:p>
          <a:p>
            <a:pPr marL="342900" indent="-347472">
              <a:spcBef>
                <a:spcPts val="1200"/>
              </a:spcBef>
              <a:spcAft>
                <a:spcPts val="600"/>
              </a:spcAft>
              <a:buClr>
                <a:schemeClr val="accent3">
                  <a:lumMod val="75000"/>
                </a:schemeClr>
              </a:buClr>
            </a:pPr>
            <a:r>
              <a:rPr lang="en-US" sz="2400" dirty="0"/>
              <a:t>Record those examples in your </a:t>
            </a:r>
            <a:r>
              <a:rPr lang="en-US" sz="2400" i="1" dirty="0"/>
              <a:t>Learning Journal. </a:t>
            </a:r>
          </a:p>
          <a:p>
            <a:pPr marL="342900" indent="-347472">
              <a:spcBef>
                <a:spcPts val="1200"/>
              </a:spcBef>
              <a:spcAft>
                <a:spcPts val="600"/>
              </a:spcAft>
              <a:buClr>
                <a:schemeClr val="accent3">
                  <a:lumMod val="75000"/>
                </a:schemeClr>
              </a:buClr>
            </a:pPr>
            <a:r>
              <a:rPr lang="en-US" sz="2400" dirty="0"/>
              <a:t>Share your findings with your learning team.</a:t>
            </a:r>
          </a:p>
        </p:txBody>
      </p:sp>
      <p:grpSp>
        <p:nvGrpSpPr>
          <p:cNvPr id="11" name="Group 10">
            <a:extLst>
              <a:ext uri="{FF2B5EF4-FFF2-40B4-BE49-F238E27FC236}">
                <a16:creationId xmlns:a16="http://schemas.microsoft.com/office/drawing/2014/main" id="{46FBC915-AAE7-4948-7E74-AAA14252CA70}"/>
              </a:ext>
            </a:extLst>
          </p:cNvPr>
          <p:cNvGrpSpPr/>
          <p:nvPr/>
        </p:nvGrpSpPr>
        <p:grpSpPr>
          <a:xfrm>
            <a:off x="7735607" y="2028054"/>
            <a:ext cx="3651440" cy="3756770"/>
            <a:chOff x="6910854" y="2139535"/>
            <a:chExt cx="3651440" cy="3756770"/>
          </a:xfrm>
        </p:grpSpPr>
        <p:pic>
          <p:nvPicPr>
            <p:cNvPr id="4" name="Picture 3" descr="Graphical user interface, text, application&#10;&#10;Description automatically generated">
              <a:extLst>
                <a:ext uri="{FF2B5EF4-FFF2-40B4-BE49-F238E27FC236}">
                  <a16:creationId xmlns:a16="http://schemas.microsoft.com/office/drawing/2014/main" id="{AD0DB85E-529A-FC90-12E4-CBE489DD52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0854" y="2193322"/>
              <a:ext cx="3416488" cy="1625643"/>
            </a:xfrm>
            <a:prstGeom prst="rect">
              <a:avLst/>
            </a:prstGeom>
          </p:spPr>
        </p:pic>
        <p:pic>
          <p:nvPicPr>
            <p:cNvPr id="2" name="Picture 1" descr="A group of people in a classroom&#10;&#10;Description automatically generated with medium confidence">
              <a:hlinkClick r:id="rId2"/>
              <a:extLst>
                <a:ext uri="{FF2B5EF4-FFF2-40B4-BE49-F238E27FC236}">
                  <a16:creationId xmlns:a16="http://schemas.microsoft.com/office/drawing/2014/main" id="{BDD6BEFB-4B80-B72E-E881-7B01A2DE4E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1774" y="3872752"/>
              <a:ext cx="3325504" cy="1863318"/>
            </a:xfrm>
            <a:prstGeom prst="rect">
              <a:avLst/>
            </a:prstGeom>
          </p:spPr>
        </p:pic>
        <p:sp>
          <p:nvSpPr>
            <p:cNvPr id="5" name="Rectangle 4">
              <a:extLst>
                <a:ext uri="{FF2B5EF4-FFF2-40B4-BE49-F238E27FC236}">
                  <a16:creationId xmlns:a16="http://schemas.microsoft.com/office/drawing/2014/main" id="{F37437A9-8D90-14AB-F7A4-8DD339AB490A}"/>
                </a:ext>
              </a:extLst>
            </p:cNvPr>
            <p:cNvSpPr/>
            <p:nvPr/>
          </p:nvSpPr>
          <p:spPr>
            <a:xfrm>
              <a:off x="6910854" y="2139535"/>
              <a:ext cx="3651440" cy="3756770"/>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11723D45-0034-72F0-608E-1A8290D72C2D}"/>
              </a:ext>
            </a:extLst>
          </p:cNvPr>
          <p:cNvSpPr txBox="1"/>
          <p:nvPr/>
        </p:nvSpPr>
        <p:spPr>
          <a:xfrm>
            <a:off x="1647635"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3.4 in the </a:t>
            </a:r>
            <a:r>
              <a:rPr lang="en-US" sz="2400" i="1" dirty="0">
                <a:solidFill>
                  <a:schemeClr val="tx2"/>
                </a:solidFill>
              </a:rPr>
              <a:t>Learning Journal </a:t>
            </a:r>
            <a:r>
              <a:rPr lang="en-US" sz="2400" dirty="0">
                <a:solidFill>
                  <a:schemeClr val="tx2"/>
                </a:solidFill>
              </a:rPr>
              <a:t>(p. 18). </a:t>
            </a:r>
          </a:p>
        </p:txBody>
      </p:sp>
    </p:spTree>
    <p:extLst>
      <p:ext uri="{BB962C8B-B14F-4D97-AF65-F5344CB8AC3E}">
        <p14:creationId xmlns:p14="http://schemas.microsoft.com/office/powerpoint/2010/main" val="86215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riting on a book&#10;&#10;Description automatically generated with medium confidence">
            <a:extLst>
              <a:ext uri="{FF2B5EF4-FFF2-40B4-BE49-F238E27FC236}">
                <a16:creationId xmlns:a16="http://schemas.microsoft.com/office/drawing/2014/main" id="{7670CE0A-86C2-281A-8F5D-8007BCBA83F8}"/>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4" name="Rectangle 3">
            <a:extLst>
              <a:ext uri="{FF2B5EF4-FFF2-40B4-BE49-F238E27FC236}">
                <a16:creationId xmlns:a16="http://schemas.microsoft.com/office/drawing/2014/main" id="{9812E873-EC14-6D98-8A66-ECBFC1617DA5}"/>
              </a:ext>
            </a:extLst>
          </p:cNvPr>
          <p:cNvSpPr/>
          <p:nvPr/>
        </p:nvSpPr>
        <p:spPr>
          <a:xfrm>
            <a:off x="0" y="0"/>
            <a:ext cx="1409700" cy="1431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Final Reflections</a:t>
            </a:r>
          </a:p>
          <a:p>
            <a:r>
              <a:rPr lang="en-US" sz="3200" dirty="0">
                <a:solidFill>
                  <a:schemeClr val="tx2"/>
                </a:solidFill>
              </a:rPr>
              <a:t>Reflective Writing</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3.5</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7BDF65A-626B-6DDC-ADB6-3B7EABC07F1A}"/>
              </a:ext>
            </a:extLst>
          </p:cNvPr>
          <p:cNvSpPr txBox="1"/>
          <p:nvPr/>
        </p:nvSpPr>
        <p:spPr>
          <a:xfrm>
            <a:off x="1629707" y="2067714"/>
            <a:ext cx="8412928" cy="2677656"/>
          </a:xfrm>
          <a:prstGeom prst="rect">
            <a:avLst/>
          </a:prstGeom>
          <a:noFill/>
        </p:spPr>
        <p:txBody>
          <a:bodyPr wrap="square" rtlCol="0">
            <a:spAutoFit/>
          </a:bodyPr>
          <a:lstStyle/>
          <a:p>
            <a:pPr marL="342900" indent="-347472">
              <a:spcBef>
                <a:spcPts val="1200"/>
              </a:spcBef>
              <a:buClr>
                <a:schemeClr val="accent3">
                  <a:lumMod val="75000"/>
                </a:schemeClr>
              </a:buClr>
              <a:buFont typeface="Arial" panose="020B0604020202020204" pitchFamily="34" charset="0"/>
              <a:buChar char="•"/>
            </a:pPr>
            <a:r>
              <a:rPr lang="en-US" sz="2400" dirty="0">
                <a:solidFill>
                  <a:schemeClr val="tx2"/>
                </a:solidFill>
              </a:rPr>
              <a:t>In your </a:t>
            </a:r>
            <a:r>
              <a:rPr lang="en-US" sz="2400" i="1" dirty="0">
                <a:solidFill>
                  <a:schemeClr val="tx2"/>
                </a:solidFill>
              </a:rPr>
              <a:t>Learning Journal</a:t>
            </a:r>
            <a:r>
              <a:rPr lang="en-US" sz="2400" dirty="0">
                <a:solidFill>
                  <a:schemeClr val="tx2"/>
                </a:solidFill>
              </a:rPr>
              <a:t>,</a:t>
            </a:r>
            <a:r>
              <a:rPr lang="en-US" sz="2400" i="1" dirty="0">
                <a:solidFill>
                  <a:schemeClr val="tx2"/>
                </a:solidFill>
              </a:rPr>
              <a:t> </a:t>
            </a:r>
            <a:r>
              <a:rPr lang="en-US" sz="2400" dirty="0">
                <a:solidFill>
                  <a:schemeClr val="tx2"/>
                </a:solidFill>
              </a:rPr>
              <a:t>record important new learnings.</a:t>
            </a:r>
          </a:p>
          <a:p>
            <a:pPr marL="342900" indent="-347472">
              <a:spcBef>
                <a:spcPts val="1200"/>
              </a:spcBef>
              <a:buClr>
                <a:schemeClr val="accent3">
                  <a:lumMod val="75000"/>
                </a:schemeClr>
              </a:buClr>
              <a:buFont typeface="Arial" panose="020B0604020202020204" pitchFamily="34" charset="0"/>
              <a:buChar char="•"/>
            </a:pPr>
            <a:r>
              <a:rPr lang="en-US" sz="2400" dirty="0">
                <a:solidFill>
                  <a:schemeClr val="tx2"/>
                </a:solidFill>
              </a:rPr>
              <a:t>Identify conversations to have.</a:t>
            </a:r>
          </a:p>
          <a:p>
            <a:pPr marL="342900" indent="-347472">
              <a:spcBef>
                <a:spcPts val="1200"/>
              </a:spcBef>
              <a:buClr>
                <a:schemeClr val="accent3">
                  <a:lumMod val="75000"/>
                </a:schemeClr>
              </a:buClr>
              <a:buFont typeface="Arial" panose="020B0604020202020204" pitchFamily="34" charset="0"/>
              <a:buChar char="•"/>
            </a:pPr>
            <a:r>
              <a:rPr lang="en-US" sz="2400" dirty="0">
                <a:solidFill>
                  <a:schemeClr val="tx2"/>
                </a:solidFill>
              </a:rPr>
              <a:t>Identify new practices to try.</a:t>
            </a:r>
          </a:p>
          <a:p>
            <a:pPr marL="342900" indent="-347472">
              <a:spcBef>
                <a:spcPts val="1200"/>
              </a:spcBef>
              <a:buClr>
                <a:schemeClr val="accent3">
                  <a:lumMod val="75000"/>
                </a:schemeClr>
              </a:buClr>
              <a:buFont typeface="Arial" panose="020B0604020202020204" pitchFamily="34" charset="0"/>
              <a:buChar char="•"/>
            </a:pPr>
            <a:r>
              <a:rPr lang="en-US" sz="2400" dirty="0">
                <a:solidFill>
                  <a:schemeClr val="tx2"/>
                </a:solidFill>
              </a:rPr>
              <a:t>Record your next three actions and the time you want to allow yourself to achieve them. </a:t>
            </a:r>
          </a:p>
          <a:p>
            <a:endParaRPr lang="en-US" dirty="0"/>
          </a:p>
        </p:txBody>
      </p:sp>
      <p:sp>
        <p:nvSpPr>
          <p:cNvPr id="5" name="TextBox 4">
            <a:extLst>
              <a:ext uri="{FF2B5EF4-FFF2-40B4-BE49-F238E27FC236}">
                <a16:creationId xmlns:a16="http://schemas.microsoft.com/office/drawing/2014/main" id="{942A3396-6A56-04C1-3846-A98473C4C056}"/>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3.5 in the </a:t>
            </a:r>
            <a:r>
              <a:rPr lang="en-US" sz="2400" i="1" dirty="0">
                <a:solidFill>
                  <a:schemeClr val="tx2"/>
                </a:solidFill>
              </a:rPr>
              <a:t>Learning Journal </a:t>
            </a:r>
            <a:r>
              <a:rPr lang="en-US" sz="2400" dirty="0">
                <a:solidFill>
                  <a:schemeClr val="tx2"/>
                </a:solidFill>
              </a:rPr>
              <a:t>(p. 18). </a:t>
            </a:r>
          </a:p>
        </p:txBody>
      </p:sp>
    </p:spTree>
    <p:extLst>
      <p:ext uri="{BB962C8B-B14F-4D97-AF65-F5344CB8AC3E}">
        <p14:creationId xmlns:p14="http://schemas.microsoft.com/office/powerpoint/2010/main" val="366364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978729"/>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What’s Next?</a:t>
            </a:r>
            <a:br>
              <a:rPr lang="en-US" sz="3200" dirty="0"/>
            </a:b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2162714"/>
            <a:ext cx="4319710" cy="3385542"/>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800" dirty="0">
                <a:solidFill>
                  <a:schemeClr val="tx2"/>
                </a:solidFill>
              </a:rPr>
              <a:t>Post session — </a:t>
            </a:r>
            <a:br>
              <a:rPr lang="en-US" sz="2800" dirty="0">
                <a:solidFill>
                  <a:schemeClr val="tx2"/>
                </a:solidFill>
              </a:rPr>
            </a:br>
            <a:r>
              <a:rPr lang="en-US" sz="2800" dirty="0">
                <a:solidFill>
                  <a:schemeClr val="tx2"/>
                </a:solidFill>
              </a:rPr>
              <a:t>Read to reinforce:</a:t>
            </a:r>
            <a:br>
              <a:rPr lang="en-US" sz="2800" dirty="0">
                <a:solidFill>
                  <a:schemeClr val="accent1"/>
                </a:solidFill>
              </a:rPr>
            </a:br>
            <a:r>
              <a:rPr lang="en-US" sz="2800" i="1" u="sng" dirty="0">
                <a:solidFill>
                  <a:srgbClr val="0070C0"/>
                </a:solidFill>
                <a:hlinkClick r:id="rId2">
                  <a:extLst>
                    <a:ext uri="{A12FA001-AC4F-418D-AE19-62706E023703}">
                      <ahyp:hlinkClr xmlns:ahyp="http://schemas.microsoft.com/office/drawing/2018/hyperlinkcolor" val="tx"/>
                    </a:ext>
                  </a:extLst>
                </a:hlinkClick>
              </a:rPr>
              <a:t>The Elements: Transforming Teaching and Curriculum-based Professional Learning</a:t>
            </a:r>
            <a:br>
              <a:rPr lang="en-US" sz="2800" i="1" u="sng" dirty="0">
                <a:solidFill>
                  <a:srgbClr val="0070C0"/>
                </a:solidFill>
              </a:rPr>
            </a:br>
            <a:r>
              <a:rPr lang="en-US" sz="2800" dirty="0">
                <a:solidFill>
                  <a:schemeClr val="tx2"/>
                </a:solidFill>
              </a:rPr>
              <a:t>(pp. 12–22)</a:t>
            </a:r>
          </a:p>
          <a:p>
            <a:endParaRPr lang="en-US" dirty="0"/>
          </a:p>
        </p:txBody>
      </p:sp>
      <p:sp>
        <p:nvSpPr>
          <p:cNvPr id="5" name="TextBox 4">
            <a:extLst>
              <a:ext uri="{FF2B5EF4-FFF2-40B4-BE49-F238E27FC236}">
                <a16:creationId xmlns:a16="http://schemas.microsoft.com/office/drawing/2014/main" id="{357BE878-CDBC-D39C-D83F-E2D31923C45F}"/>
              </a:ext>
            </a:extLst>
          </p:cNvPr>
          <p:cNvSpPr txBox="1"/>
          <p:nvPr/>
        </p:nvSpPr>
        <p:spPr>
          <a:xfrm>
            <a:off x="6042210" y="2162714"/>
            <a:ext cx="5747919" cy="1815882"/>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800" dirty="0">
                <a:solidFill>
                  <a:schemeClr val="tx2"/>
                </a:solidFill>
              </a:rPr>
              <a:t>Lesson 4 —</a:t>
            </a:r>
            <a:br>
              <a:rPr lang="en-US" sz="2800" dirty="0">
                <a:solidFill>
                  <a:schemeClr val="tx2"/>
                </a:solidFill>
              </a:rPr>
            </a:br>
            <a:r>
              <a:rPr lang="en-US" sz="2800" dirty="0">
                <a:solidFill>
                  <a:schemeClr val="tx2"/>
                </a:solidFill>
              </a:rPr>
              <a:t>Read to prepare: </a:t>
            </a:r>
            <a:br>
              <a:rPr lang="en-US" sz="2800" dirty="0">
                <a:solidFill>
                  <a:schemeClr val="tx2"/>
                </a:solidFill>
              </a:rPr>
            </a:br>
            <a:r>
              <a:rPr lang="en-US" sz="2800" dirty="0">
                <a:solidFill>
                  <a:schemeClr val="tx2"/>
                </a:solidFill>
              </a:rPr>
              <a:t>Structural Elements</a:t>
            </a:r>
            <a:br>
              <a:rPr lang="en-US" sz="2800" dirty="0">
                <a:solidFill>
                  <a:schemeClr val="tx2"/>
                </a:solidFill>
              </a:rPr>
            </a:br>
            <a:r>
              <a:rPr lang="en-US" sz="2800" dirty="0">
                <a:solidFill>
                  <a:schemeClr val="tx2"/>
                </a:solidFill>
              </a:rPr>
              <a:t>(</a:t>
            </a:r>
            <a:r>
              <a:rPr lang="en-US" sz="2800">
                <a:solidFill>
                  <a:schemeClr val="tx2"/>
                </a:solidFill>
              </a:rPr>
              <a:t>pp. 36–44</a:t>
            </a:r>
            <a:r>
              <a:rPr lang="en-US" sz="2800" dirty="0">
                <a:solidFill>
                  <a:schemeClr val="tx2"/>
                </a:solidFill>
              </a:rPr>
              <a:t>)</a:t>
            </a:r>
          </a:p>
        </p:txBody>
      </p:sp>
      <p:pic>
        <p:nvPicPr>
          <p:cNvPr id="9" name="Picture 8" descr="The Elements chart.">
            <a:extLst>
              <a:ext uri="{FF2B5EF4-FFF2-40B4-BE49-F238E27FC236}">
                <a16:creationId xmlns:a16="http://schemas.microsoft.com/office/drawing/2014/main" id="{D63FD079-81E7-1DFB-1C65-A53CE12FC4BF}"/>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9959672" y="3250633"/>
            <a:ext cx="1985828" cy="2929449"/>
          </a:xfrm>
          <a:prstGeom prst="rect">
            <a:avLst/>
          </a:prstGeom>
          <a:ln w="6350">
            <a:solidFill>
              <a:schemeClr val="tx1"/>
            </a:solidFill>
          </a:ln>
        </p:spPr>
      </p:pic>
      <p:pic>
        <p:nvPicPr>
          <p:cNvPr id="8" name="Picture 7" descr="Structural Elements.">
            <a:extLst>
              <a:ext uri="{FF2B5EF4-FFF2-40B4-BE49-F238E27FC236}">
                <a16:creationId xmlns:a16="http://schemas.microsoft.com/office/drawing/2014/main" id="{D9155D63-3C6B-130C-DB2C-693350F88E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9057" y="2209090"/>
            <a:ext cx="960443" cy="2811050"/>
          </a:xfrm>
          <a:prstGeom prst="rect">
            <a:avLst/>
          </a:prstGeom>
          <a:effectLst>
            <a:outerShdw blurRad="99059" dist="122321" dir="2700000" algn="tl" rotWithShape="0">
              <a:prstClr val="black">
                <a:alpha val="40000"/>
              </a:prstClr>
            </a:outerShdw>
          </a:effectLst>
        </p:spPr>
      </p:pic>
    </p:spTree>
    <p:extLst>
      <p:ext uri="{BB962C8B-B14F-4D97-AF65-F5344CB8AC3E}">
        <p14:creationId xmlns:p14="http://schemas.microsoft.com/office/powerpoint/2010/main" val="3680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8648"/>
            <a:ext cx="9863757" cy="3902607"/>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Additional Resources</a:t>
            </a:r>
            <a:br>
              <a:rPr lang="en-US" sz="3200" dirty="0"/>
            </a:br>
            <a:endParaRPr lang="en-US" sz="3200" b="1" dirty="0"/>
          </a:p>
          <a:p>
            <a:pPr marL="342900" indent="-342900">
              <a:spcBef>
                <a:spcPts val="1800"/>
              </a:spcBef>
              <a:buClr>
                <a:schemeClr val="accent3">
                  <a:lumMod val="75000"/>
                </a:schemeClr>
              </a:buClr>
              <a:buFont typeface="Arial" panose="020B0604020202020204" pitchFamily="34" charset="0"/>
              <a:buChar char="•"/>
            </a:pPr>
            <a:r>
              <a:rPr lang="en-US" sz="2800" i="1" dirty="0">
                <a:solidFill>
                  <a:schemeClr val="tx2"/>
                </a:solidFill>
              </a:rPr>
              <a:t>Carnegie Reporter, </a:t>
            </a:r>
            <a:r>
              <a:rPr lang="en-US" sz="2800" dirty="0">
                <a:solidFill>
                  <a:schemeClr val="tx2"/>
                </a:solidFill>
              </a:rPr>
              <a:t>Spring 2021: </a:t>
            </a:r>
            <a:r>
              <a:rPr lang="en-US" sz="2800" dirty="0">
                <a:solidFill>
                  <a:srgbClr val="0070C0"/>
                </a:solidFill>
                <a:hlinkClick r:id="rId3">
                  <a:extLst>
                    <a:ext uri="{A12FA001-AC4F-418D-AE19-62706E023703}">
                      <ahyp:hlinkClr xmlns:ahyp="http://schemas.microsoft.com/office/drawing/2018/hyperlinkcolor" val="tx"/>
                    </a:ext>
                  </a:extLst>
                </a:hlinkClick>
              </a:rPr>
              <a:t>How Curriculum-based Professional Learning Can Boost Student Outcomes</a:t>
            </a:r>
            <a:endParaRPr lang="en-US" sz="2800" dirty="0">
              <a:solidFill>
                <a:srgbClr val="0070C0"/>
              </a:solidFill>
            </a:endParaRPr>
          </a:p>
          <a:p>
            <a:pPr marL="342900" indent="-342900">
              <a:spcBef>
                <a:spcPts val="1800"/>
              </a:spcBef>
              <a:buClr>
                <a:schemeClr val="accent3">
                  <a:lumMod val="75000"/>
                </a:schemeClr>
              </a:buClr>
              <a:buFont typeface="Arial" panose="020B0604020202020204" pitchFamily="34" charset="0"/>
              <a:buChar char="•"/>
            </a:pPr>
            <a:r>
              <a:rPr lang="en-US" sz="2800" dirty="0">
                <a:solidFill>
                  <a:schemeClr val="tx2"/>
                </a:solidFill>
              </a:rPr>
              <a:t>Learning First Alliance Podcast 3: </a:t>
            </a:r>
            <a:r>
              <a:rPr lang="en-US" sz="2800" dirty="0">
                <a:solidFill>
                  <a:srgbClr val="0070C0"/>
                </a:solidFill>
                <a:hlinkClick r:id="rId4">
                  <a:extLst>
                    <a:ext uri="{A12FA001-AC4F-418D-AE19-62706E023703}">
                      <ahyp:hlinkClr xmlns:ahyp="http://schemas.microsoft.com/office/drawing/2018/hyperlinkcolor" val="tx"/>
                    </a:ext>
                  </a:extLst>
                </a:hlinkClick>
              </a:rPr>
              <a:t>A Deep Dive into The Elements</a:t>
            </a:r>
            <a:endParaRPr lang="en-US" sz="2800" dirty="0">
              <a:solidFill>
                <a:srgbClr val="0070C0"/>
              </a:solidFill>
            </a:endParaRPr>
          </a:p>
          <a:p>
            <a:pPr marL="342900" indent="-342900">
              <a:spcBef>
                <a:spcPts val="1800"/>
              </a:spcBef>
              <a:buClr>
                <a:schemeClr val="accent3">
                  <a:lumMod val="75000"/>
                </a:schemeClr>
              </a:buClr>
              <a:buFont typeface="Arial" panose="020B0604020202020204" pitchFamily="34" charset="0"/>
              <a:buChar char="•"/>
            </a:pPr>
            <a:r>
              <a:rPr lang="en-US" sz="2800" i="1" dirty="0">
                <a:solidFill>
                  <a:schemeClr val="tx2"/>
                </a:solidFill>
              </a:rPr>
              <a:t>Learning Forward Journal, </a:t>
            </a:r>
            <a:r>
              <a:rPr lang="en-US" sz="2800" dirty="0">
                <a:solidFill>
                  <a:schemeClr val="tx2"/>
                </a:solidFill>
              </a:rPr>
              <a:t>Summer 2022: </a:t>
            </a:r>
            <a:r>
              <a:rPr lang="en-US" sz="2800" dirty="0">
                <a:solidFill>
                  <a:srgbClr val="0070C0"/>
                </a:solidFill>
                <a:hlinkClick r:id="rId5">
                  <a:extLst>
                    <a:ext uri="{A12FA001-AC4F-418D-AE19-62706E023703}">
                      <ahyp:hlinkClr xmlns:ahyp="http://schemas.microsoft.com/office/drawing/2018/hyperlinkcolor" val="tx"/>
                    </a:ext>
                  </a:extLst>
                </a:hlinkClick>
              </a:rPr>
              <a:t>The evolution of Standards for Professional Learning</a:t>
            </a:r>
            <a:endParaRPr lang="en-US" sz="2800" dirty="0">
              <a:solidFill>
                <a:srgbClr val="0070C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962B5BD-5572-EA58-28CB-7AA45BDFBE29}"/>
              </a:ext>
            </a:extLst>
          </p:cNvPr>
          <p:cNvSpPr txBox="1"/>
          <p:nvPr/>
        </p:nvSpPr>
        <p:spPr>
          <a:xfrm>
            <a:off x="1686192" y="6023671"/>
            <a:ext cx="10236634" cy="338554"/>
          </a:xfrm>
          <a:prstGeom prst="rect">
            <a:avLst/>
          </a:prstGeom>
          <a:noFill/>
        </p:spPr>
        <p:txBody>
          <a:bodyPr wrap="square" rtlCol="0">
            <a:spAutoFit/>
          </a:bodyPr>
          <a:lstStyle/>
          <a:p>
            <a:r>
              <a:rPr lang="en-US" sz="1600">
                <a:solidFill>
                  <a:schemeClr val="tx2"/>
                </a:solidFill>
              </a:rPr>
              <a:t>Photo credits for Slides 2 and 8: Allison Shelley for </a:t>
            </a:r>
            <a:r>
              <a:rPr lang="en-US" sz="1600">
                <a:solidFill>
                  <a:srgbClr val="0070C0"/>
                </a:solidFill>
                <a:hlinkClick r:id="rId6">
                  <a:extLst>
                    <a:ext uri="{A12FA001-AC4F-418D-AE19-62706E023703}">
                      <ahyp:hlinkClr xmlns:ahyp="http://schemas.microsoft.com/office/drawing/2018/hyperlinkcolor" val="tx"/>
                    </a:ext>
                  </a:extLst>
                </a:hlinkClick>
              </a:rPr>
              <a:t>EDUimages</a:t>
            </a:r>
            <a:r>
              <a:rPr lang="en-US" sz="1600"/>
              <a:t>.</a:t>
            </a:r>
            <a:endParaRPr lang="en-US" sz="1600" dirty="0"/>
          </a:p>
        </p:txBody>
      </p:sp>
    </p:spTree>
    <p:extLst>
      <p:ext uri="{BB962C8B-B14F-4D97-AF65-F5344CB8AC3E}">
        <p14:creationId xmlns:p14="http://schemas.microsoft.com/office/powerpoint/2010/main" val="366539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acher with school supplies.">
            <a:extLst>
              <a:ext uri="{FF2B5EF4-FFF2-40B4-BE49-F238E27FC236}">
                <a16:creationId xmlns:a16="http://schemas.microsoft.com/office/drawing/2014/main" id="{32233617-F336-9A83-EC19-01A31F072A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2362" y="3754581"/>
            <a:ext cx="2521527" cy="2521526"/>
          </a:xfrm>
          <a:prstGeom prst="rect">
            <a:avLst/>
          </a:prstGeom>
        </p:spPr>
      </p:pic>
      <p:pic>
        <p:nvPicPr>
          <p:cNvPr id="11" name="Picture 10" descr="Hands opening a book.">
            <a:extLst>
              <a:ext uri="{FF2B5EF4-FFF2-40B4-BE49-F238E27FC236}">
                <a16:creationId xmlns:a16="http://schemas.microsoft.com/office/drawing/2014/main" id="{A9CFE99C-252E-5D98-2B38-7E0CD75057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62"/>
          <a:stretch/>
        </p:blipFill>
        <p:spPr>
          <a:xfrm>
            <a:off x="9316564" y="3754580"/>
            <a:ext cx="2521527" cy="2521527"/>
          </a:xfrm>
          <a:prstGeom prst="rect">
            <a:avLst/>
          </a:prstGeom>
        </p:spPr>
      </p:pic>
      <p:sp>
        <p:nvSpPr>
          <p:cNvPr id="8" name="TextBox 7">
            <a:extLst>
              <a:ext uri="{FF2B5EF4-FFF2-40B4-BE49-F238E27FC236}">
                <a16:creationId xmlns:a16="http://schemas.microsoft.com/office/drawing/2014/main" id="{AF93A649-2A91-4A23-2406-BCE69C3B94EE}"/>
              </a:ext>
            </a:extLst>
          </p:cNvPr>
          <p:cNvSpPr txBox="1"/>
          <p:nvPr/>
        </p:nvSpPr>
        <p:spPr>
          <a:xfrm>
            <a:off x="353909" y="1678621"/>
            <a:ext cx="5937044" cy="4862870"/>
          </a:xfrm>
          <a:prstGeom prst="rect">
            <a:avLst/>
          </a:prstGeom>
          <a:noFill/>
        </p:spPr>
        <p:txBody>
          <a:bodyPr wrap="square" rtlCol="0">
            <a:spAutoFit/>
          </a:bodyPr>
          <a:lstStyle/>
          <a:p>
            <a:pPr>
              <a:lnSpc>
                <a:spcPts val="2400"/>
              </a:lnSpc>
            </a:pPr>
            <a:r>
              <a:rPr lang="en-US" sz="3200" b="1" dirty="0">
                <a:solidFill>
                  <a:schemeClr val="accent3">
                    <a:lumMod val="75000"/>
                  </a:schemeClr>
                </a:solidFill>
              </a:rPr>
              <a:t>F</a:t>
            </a:r>
            <a:r>
              <a:rPr lang="en-US" sz="2000" dirty="0">
                <a:solidFill>
                  <a:schemeClr val="tx2"/>
                </a:solidFill>
              </a:rPr>
              <a:t>rom the story of curriculum-based professional learning, the research underlying it, and the </a:t>
            </a:r>
            <a:br>
              <a:rPr lang="en-US" sz="2000" dirty="0">
                <a:solidFill>
                  <a:schemeClr val="tx2"/>
                </a:solidFill>
              </a:rPr>
            </a:br>
            <a:r>
              <a:rPr lang="en-US" sz="2000" dirty="0">
                <a:solidFill>
                  <a:schemeClr val="tx2"/>
                </a:solidFill>
              </a:rPr>
              <a:t>framework supporting it, we invite you to learn more. </a:t>
            </a:r>
          </a:p>
          <a:p>
            <a:pPr>
              <a:spcBef>
                <a:spcPts val="1200"/>
              </a:spcBef>
            </a:pPr>
            <a:r>
              <a:rPr lang="en-US" sz="2000" dirty="0">
                <a:solidFill>
                  <a:schemeClr val="tx2"/>
                </a:solidFill>
              </a:rPr>
              <a:t>The next four lessons dive deeper into the framework. We begin with the </a:t>
            </a:r>
            <a:r>
              <a:rPr lang="en-US" sz="2000" b="1" dirty="0">
                <a:solidFill>
                  <a:schemeClr val="tx2"/>
                </a:solidFill>
              </a:rPr>
              <a:t>Core design features </a:t>
            </a:r>
            <a:r>
              <a:rPr lang="en-US" sz="2000" dirty="0">
                <a:solidFill>
                  <a:schemeClr val="tx2"/>
                </a:solidFill>
              </a:rPr>
              <a:t>that </a:t>
            </a:r>
            <a:r>
              <a:rPr lang="en-US" sz="2000" b="1" dirty="0">
                <a:solidFill>
                  <a:schemeClr val="tx2"/>
                </a:solidFill>
              </a:rPr>
              <a:t>focus </a:t>
            </a:r>
            <a:br>
              <a:rPr lang="en-US" sz="2000" b="1" dirty="0">
                <a:solidFill>
                  <a:schemeClr val="tx2"/>
                </a:solidFill>
              </a:rPr>
            </a:br>
            <a:r>
              <a:rPr lang="en-US" sz="2000" b="1" dirty="0">
                <a:solidFill>
                  <a:schemeClr val="tx2"/>
                </a:solidFill>
              </a:rPr>
              <a:t>on</a:t>
            </a:r>
            <a:r>
              <a:rPr lang="en-US" sz="2000" dirty="0">
                <a:solidFill>
                  <a:schemeClr val="tx2"/>
                </a:solidFill>
              </a:rPr>
              <a:t> </a:t>
            </a:r>
            <a:r>
              <a:rPr lang="en-US" sz="2000" b="1" dirty="0">
                <a:solidFill>
                  <a:schemeClr val="tx2"/>
                </a:solidFill>
              </a:rPr>
              <a:t>the purpose of curriculum-based professional learning</a:t>
            </a:r>
            <a:r>
              <a:rPr lang="en-US" sz="2000" dirty="0">
                <a:solidFill>
                  <a:schemeClr val="tx2"/>
                </a:solidFill>
              </a:rPr>
              <a:t>. </a:t>
            </a:r>
          </a:p>
          <a:p>
            <a:pPr>
              <a:spcBef>
                <a:spcPts val="1200"/>
              </a:spcBef>
            </a:pPr>
            <a:r>
              <a:rPr lang="en-US" sz="2000" dirty="0">
                <a:solidFill>
                  <a:schemeClr val="tx2"/>
                </a:solidFill>
              </a:rPr>
              <a:t>Curriculum-based professional learning focuses squarely on teacher understanding and application </a:t>
            </a:r>
            <a:br>
              <a:rPr lang="en-US" sz="2000" dirty="0">
                <a:solidFill>
                  <a:schemeClr val="tx2"/>
                </a:solidFill>
              </a:rPr>
            </a:br>
            <a:r>
              <a:rPr lang="en-US" sz="2000" dirty="0">
                <a:solidFill>
                  <a:schemeClr val="tx2"/>
                </a:solidFill>
              </a:rPr>
              <a:t>of high-quality instructional materials. With instructional materials at the center, teacher content and pedagogical content knowledge grows, practices and beliefs transform, and student learning soars. </a:t>
            </a:r>
          </a:p>
          <a:p>
            <a:endParaRPr lang="en-US" dirty="0"/>
          </a:p>
        </p:txBody>
      </p:sp>
      <p:sp>
        <p:nvSpPr>
          <p:cNvPr id="7" name="TextBox 6">
            <a:extLst>
              <a:ext uri="{FF2B5EF4-FFF2-40B4-BE49-F238E27FC236}">
                <a16:creationId xmlns:a16="http://schemas.microsoft.com/office/drawing/2014/main" id="{17636762-3922-D8E3-66F4-8B44BBAEF0EE}"/>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3:</a:t>
            </a:r>
          </a:p>
          <a:p>
            <a:r>
              <a:rPr lang="en-US" sz="3200" dirty="0">
                <a:solidFill>
                  <a:schemeClr val="accent6">
                    <a:lumMod val="20000"/>
                    <a:lumOff val="80000"/>
                  </a:schemeClr>
                </a:solidFill>
              </a:rPr>
              <a:t>The Core Elements</a:t>
            </a:r>
          </a:p>
        </p:txBody>
      </p:sp>
      <p:sp>
        <p:nvSpPr>
          <p:cNvPr id="3" name="TextBox 2">
            <a:extLst>
              <a:ext uri="{FF2B5EF4-FFF2-40B4-BE49-F238E27FC236}">
                <a16:creationId xmlns:a16="http://schemas.microsoft.com/office/drawing/2014/main" id="{00294C54-4746-7742-9127-2A22B690BB0E}"/>
              </a:ext>
            </a:extLst>
          </p:cNvPr>
          <p:cNvSpPr txBox="1"/>
          <p:nvPr/>
        </p:nvSpPr>
        <p:spPr>
          <a:xfrm>
            <a:off x="6345027" y="1678621"/>
            <a:ext cx="5547138" cy="1785104"/>
          </a:xfrm>
          <a:prstGeom prst="rect">
            <a:avLst/>
          </a:prstGeom>
          <a:noFill/>
        </p:spPr>
        <p:txBody>
          <a:bodyPr wrap="square">
            <a:spAutoFit/>
          </a:bodyPr>
          <a:lstStyle/>
          <a:p>
            <a:pPr>
              <a:spcBef>
                <a:spcPts val="1200"/>
              </a:spcBef>
            </a:pPr>
            <a:r>
              <a:rPr lang="en-US" sz="2000" dirty="0">
                <a:solidFill>
                  <a:schemeClr val="tx2"/>
                </a:solidFill>
              </a:rPr>
              <a:t>For Lesson 3 you may choose to learn individually or with members of your learning team; instructions for both are included in the protocols. </a:t>
            </a:r>
          </a:p>
          <a:p>
            <a:pPr>
              <a:spcBef>
                <a:spcPts val="1200"/>
              </a:spcBef>
            </a:pPr>
            <a:r>
              <a:rPr lang="en-US" sz="2000" dirty="0">
                <a:solidFill>
                  <a:schemeClr val="tx2"/>
                </a:solidFill>
              </a:rPr>
              <a:t>And, as always, the </a:t>
            </a:r>
            <a:r>
              <a:rPr lang="en-US" sz="2000" i="1" dirty="0">
                <a:solidFill>
                  <a:schemeClr val="tx2"/>
                </a:solidFill>
              </a:rPr>
              <a:t>Learning Journal </a:t>
            </a:r>
            <a:r>
              <a:rPr lang="en-US" sz="2000" dirty="0">
                <a:solidFill>
                  <a:schemeClr val="tx2"/>
                </a:solidFill>
              </a:rPr>
              <a:t>offers you space to complete the protocols.  </a:t>
            </a:r>
          </a:p>
        </p:txBody>
      </p:sp>
    </p:spTree>
    <p:extLst>
      <p:ext uri="{BB962C8B-B14F-4D97-AF65-F5344CB8AC3E}">
        <p14:creationId xmlns:p14="http://schemas.microsoft.com/office/powerpoint/2010/main" val="379066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F11B1-ED7D-411B-EDE1-74472845E25D}"/>
              </a:ext>
            </a:extLst>
          </p:cNvPr>
          <p:cNvSpPr/>
          <p:nvPr/>
        </p:nvSpPr>
        <p:spPr>
          <a:xfrm>
            <a:off x="6096001" y="1415894"/>
            <a:ext cx="6096000" cy="5073287"/>
          </a:xfrm>
          <a:prstGeom prst="rect">
            <a:avLst/>
          </a:prstGeom>
          <a:gradFill>
            <a:gsLst>
              <a:gs pos="0">
                <a:schemeClr val="bg1"/>
              </a:gs>
              <a:gs pos="100000">
                <a:schemeClr val="accent3">
                  <a:lumMod val="75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D019F45-0F80-167C-CF99-8F3219E0CDF4}"/>
              </a:ext>
            </a:extLst>
          </p:cNvPr>
          <p:cNvSpPr txBox="1"/>
          <p:nvPr/>
        </p:nvSpPr>
        <p:spPr>
          <a:xfrm>
            <a:off x="8484244" y="2626012"/>
            <a:ext cx="359972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To complete lesson protocols </a:t>
            </a:r>
            <a:br>
              <a:rPr lang="en-US" sz="1600" b="1" dirty="0">
                <a:solidFill>
                  <a:schemeClr val="tx2"/>
                </a:solidFill>
                <a:cs typeface="Futura Medium" panose="020B0602020204020303" pitchFamily="34" charset="-79"/>
              </a:rPr>
            </a:br>
            <a:r>
              <a:rPr lang="en-US" sz="1600" b="1" dirty="0">
                <a:solidFill>
                  <a:schemeClr val="tx2"/>
                </a:solidFill>
                <a:cs typeface="Futura Medium" panose="020B0602020204020303" pitchFamily="34" charset="-79"/>
              </a:rPr>
              <a:t>see pp. 16–18 in the </a:t>
            </a:r>
            <a:r>
              <a:rPr lang="en-US" sz="1600" b="1" i="1" dirty="0">
                <a:solidFill>
                  <a:schemeClr val="tx2"/>
                </a:solidFill>
                <a:cs typeface="Futura Medium" panose="020B0602020204020303" pitchFamily="34" charset="-79"/>
              </a:rPr>
              <a:t>Learning Journal.</a:t>
            </a:r>
          </a:p>
        </p:txBody>
      </p:sp>
      <p:sp>
        <p:nvSpPr>
          <p:cNvPr id="7" name="TextBox 6">
            <a:extLst>
              <a:ext uri="{FF2B5EF4-FFF2-40B4-BE49-F238E27FC236}">
                <a16:creationId xmlns:a16="http://schemas.microsoft.com/office/drawing/2014/main" id="{5919FA72-FD9E-DC59-1C90-BD2641174E58}"/>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3:</a:t>
            </a:r>
          </a:p>
          <a:p>
            <a:r>
              <a:rPr lang="en-US" sz="3200" dirty="0">
                <a:solidFill>
                  <a:schemeClr val="accent6">
                    <a:lumMod val="20000"/>
                    <a:lumOff val="80000"/>
                  </a:schemeClr>
                </a:solidFill>
              </a:rPr>
              <a:t>The Core Elements</a:t>
            </a:r>
          </a:p>
        </p:txBody>
      </p:sp>
      <p:pic>
        <p:nvPicPr>
          <p:cNvPr id="9" name="Picture 8" descr="Learning Journal cover.">
            <a:extLst>
              <a:ext uri="{FF2B5EF4-FFF2-40B4-BE49-F238E27FC236}">
                <a16:creationId xmlns:a16="http://schemas.microsoft.com/office/drawing/2014/main" id="{5109D94D-4C20-DAD4-A0E1-1134816EF3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195" y="241454"/>
            <a:ext cx="1784565" cy="2324893"/>
          </a:xfrm>
          <a:prstGeom prst="rect">
            <a:avLst/>
          </a:prstGeom>
          <a:ln w="3175">
            <a:solidFill>
              <a:schemeClr val="bg1"/>
            </a:solidFill>
          </a:ln>
          <a:effectLst>
            <a:outerShdw blurRad="268977" dist="38100" dir="2700000" algn="tl" rotWithShape="0">
              <a:prstClr val="black">
                <a:alpha val="40000"/>
              </a:prstClr>
            </a:outerShdw>
          </a:effectLst>
        </p:spPr>
      </p:pic>
      <p:graphicFrame>
        <p:nvGraphicFramePr>
          <p:cNvPr id="10" name="Table 10">
            <a:extLst>
              <a:ext uri="{FF2B5EF4-FFF2-40B4-BE49-F238E27FC236}">
                <a16:creationId xmlns:a16="http://schemas.microsoft.com/office/drawing/2014/main" id="{68364D47-6001-32DD-3FC9-ECFFA57AABED}"/>
              </a:ext>
            </a:extLst>
          </p:cNvPr>
          <p:cNvGraphicFramePr>
            <a:graphicFrameLocks noGrp="1"/>
          </p:cNvGraphicFramePr>
          <p:nvPr>
            <p:extLst>
              <p:ext uri="{D42A27DB-BD31-4B8C-83A1-F6EECF244321}">
                <p14:modId xmlns:p14="http://schemas.microsoft.com/office/powerpoint/2010/main" val="1894467713"/>
              </p:ext>
            </p:extLst>
          </p:nvPr>
        </p:nvGraphicFramePr>
        <p:xfrm>
          <a:off x="1163119" y="2246276"/>
          <a:ext cx="5652588" cy="2924337"/>
        </p:xfrm>
        <a:graphic>
          <a:graphicData uri="http://schemas.openxmlformats.org/drawingml/2006/table">
            <a:tbl>
              <a:tblPr>
                <a:tableStyleId>{5C22544A-7EE6-4342-B048-85BDC9FD1C3A}</a:tableStyleId>
              </a:tblPr>
              <a:tblGrid>
                <a:gridCol w="5652588">
                  <a:extLst>
                    <a:ext uri="{9D8B030D-6E8A-4147-A177-3AD203B41FA5}">
                      <a16:colId xmlns:a16="http://schemas.microsoft.com/office/drawing/2014/main" val="710998270"/>
                    </a:ext>
                  </a:extLst>
                </a:gridCol>
              </a:tblGrid>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Gain understanding of the Elements within the core design features.</a:t>
                      </a:r>
                    </a:p>
                  </a:txBody>
                  <a:tcPr anchor="ctr">
                    <a:solidFill>
                      <a:schemeClr val="accent6">
                        <a:lumMod val="20000"/>
                        <a:lumOff val="80000"/>
                      </a:schemeClr>
                    </a:solidFill>
                  </a:tcPr>
                </a:tc>
                <a:extLst>
                  <a:ext uri="{0D108BD9-81ED-4DB2-BD59-A6C34878D82A}">
                    <a16:rowId xmlns:a16="http://schemas.microsoft.com/office/drawing/2014/main" val="24515513"/>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Consider implications of the core Elements in action for their work.</a:t>
                      </a:r>
                    </a:p>
                  </a:txBody>
                  <a:tcPr anchor="ctr">
                    <a:solidFill>
                      <a:schemeClr val="accent6">
                        <a:lumMod val="20000"/>
                        <a:lumOff val="80000"/>
                        <a:alpha val="49954"/>
                      </a:schemeClr>
                    </a:solidFill>
                  </a:tcPr>
                </a:tc>
                <a:extLst>
                  <a:ext uri="{0D108BD9-81ED-4DB2-BD59-A6C34878D82A}">
                    <a16:rowId xmlns:a16="http://schemas.microsoft.com/office/drawing/2014/main" val="3509341515"/>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Identify areas for further exploration.</a:t>
                      </a:r>
                    </a:p>
                  </a:txBody>
                  <a:tcPr anchor="ctr">
                    <a:solidFill>
                      <a:schemeClr val="accent6">
                        <a:lumMod val="20000"/>
                        <a:lumOff val="80000"/>
                      </a:schemeClr>
                    </a:solidFill>
                  </a:tcPr>
                </a:tc>
                <a:extLst>
                  <a:ext uri="{0D108BD9-81ED-4DB2-BD59-A6C34878D82A}">
                    <a16:rowId xmlns:a16="http://schemas.microsoft.com/office/drawing/2014/main" val="1560044220"/>
                  </a:ext>
                </a:extLst>
              </a:tr>
            </a:tbl>
          </a:graphicData>
        </a:graphic>
      </p:graphicFrame>
      <p:sp>
        <p:nvSpPr>
          <p:cNvPr id="11" name="TextBox 10">
            <a:extLst>
              <a:ext uri="{FF2B5EF4-FFF2-40B4-BE49-F238E27FC236}">
                <a16:creationId xmlns:a16="http://schemas.microsoft.com/office/drawing/2014/main" id="{0D7EAF58-5183-E1B7-A388-34D2D18299F7}"/>
              </a:ext>
            </a:extLst>
          </p:cNvPr>
          <p:cNvSpPr txBox="1"/>
          <p:nvPr/>
        </p:nvSpPr>
        <p:spPr>
          <a:xfrm>
            <a:off x="1059278" y="1732961"/>
            <a:ext cx="2362200" cy="400110"/>
          </a:xfrm>
          <a:prstGeom prst="rect">
            <a:avLst/>
          </a:prstGeom>
          <a:noFill/>
        </p:spPr>
        <p:txBody>
          <a:bodyPr wrap="square" rtlCol="0">
            <a:spAutoFit/>
          </a:bodyPr>
          <a:lstStyle/>
          <a:p>
            <a:r>
              <a:rPr lang="en-US" sz="2000" b="1" dirty="0">
                <a:solidFill>
                  <a:schemeClr val="tx2"/>
                </a:solidFill>
                <a:cs typeface="Futura Medium" panose="020B0602020204020303" pitchFamily="34" charset="-79"/>
              </a:rPr>
              <a:t>Participants will:</a:t>
            </a:r>
          </a:p>
        </p:txBody>
      </p:sp>
      <p:sp>
        <p:nvSpPr>
          <p:cNvPr id="20" name="TextBox 19">
            <a:extLst>
              <a:ext uri="{FF2B5EF4-FFF2-40B4-BE49-F238E27FC236}">
                <a16:creationId xmlns:a16="http://schemas.microsoft.com/office/drawing/2014/main" id="{03416DC5-3488-B717-2B10-C4CAC17285D6}"/>
              </a:ext>
            </a:extLst>
          </p:cNvPr>
          <p:cNvSpPr txBox="1"/>
          <p:nvPr/>
        </p:nvSpPr>
        <p:spPr>
          <a:xfrm>
            <a:off x="9144001" y="5688067"/>
            <a:ext cx="239587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Recommended time for Lesson 3</a:t>
            </a:r>
          </a:p>
        </p:txBody>
      </p:sp>
      <p:grpSp>
        <p:nvGrpSpPr>
          <p:cNvPr id="26" name="Group 25" descr="Stopwatch.">
            <a:extLst>
              <a:ext uri="{FF2B5EF4-FFF2-40B4-BE49-F238E27FC236}">
                <a16:creationId xmlns:a16="http://schemas.microsoft.com/office/drawing/2014/main" id="{58B06E22-12B5-7499-B6B5-45AA85E88BE6}"/>
              </a:ext>
            </a:extLst>
          </p:cNvPr>
          <p:cNvGrpSpPr/>
          <p:nvPr/>
        </p:nvGrpSpPr>
        <p:grpSpPr>
          <a:xfrm>
            <a:off x="9329235" y="3187584"/>
            <a:ext cx="2008468" cy="2453695"/>
            <a:chOff x="9397337" y="3324939"/>
            <a:chExt cx="2008468" cy="2453695"/>
          </a:xfrm>
        </p:grpSpPr>
        <p:grpSp>
          <p:nvGrpSpPr>
            <p:cNvPr id="25" name="Group 24">
              <a:extLst>
                <a:ext uri="{FF2B5EF4-FFF2-40B4-BE49-F238E27FC236}">
                  <a16:creationId xmlns:a16="http://schemas.microsoft.com/office/drawing/2014/main" id="{CDC0AFF6-DB49-A92F-AFB5-CD734FABDB71}"/>
                </a:ext>
              </a:extLst>
            </p:cNvPr>
            <p:cNvGrpSpPr/>
            <p:nvPr/>
          </p:nvGrpSpPr>
          <p:grpSpPr>
            <a:xfrm>
              <a:off x="9397337" y="3324939"/>
              <a:ext cx="2008468" cy="2453695"/>
              <a:chOff x="9397337" y="3324939"/>
              <a:chExt cx="2008468" cy="2453695"/>
            </a:xfrm>
          </p:grpSpPr>
          <p:pic>
            <p:nvPicPr>
              <p:cNvPr id="23" name="Picture 22" descr="A picture containing clock&#10;&#10;Description automatically generated">
                <a:extLst>
                  <a:ext uri="{FF2B5EF4-FFF2-40B4-BE49-F238E27FC236}">
                    <a16:creationId xmlns:a16="http://schemas.microsoft.com/office/drawing/2014/main" id="{58831D5C-1B69-BBD3-E902-743A8A28F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337" y="3324939"/>
                <a:ext cx="2008468" cy="2453695"/>
              </a:xfrm>
              <a:prstGeom prst="rect">
                <a:avLst/>
              </a:prstGeom>
            </p:spPr>
          </p:pic>
          <p:sp>
            <p:nvSpPr>
              <p:cNvPr id="17" name="Oval 16">
                <a:extLst>
                  <a:ext uri="{FF2B5EF4-FFF2-40B4-BE49-F238E27FC236}">
                    <a16:creationId xmlns:a16="http://schemas.microsoft.com/office/drawing/2014/main" id="{ADA6B431-BAA1-5F02-255F-76E5D0F3F5BF}"/>
                  </a:ext>
                </a:extLst>
              </p:cNvPr>
              <p:cNvSpPr/>
              <p:nvPr/>
            </p:nvSpPr>
            <p:spPr>
              <a:xfrm>
                <a:off x="9575414" y="3944204"/>
                <a:ext cx="1652314" cy="1652314"/>
              </a:xfrm>
              <a:prstGeom prst="ellipse">
                <a:avLst/>
              </a:prstGeom>
              <a:solidFill>
                <a:schemeClr val="bg2">
                  <a:lumMod val="20000"/>
                  <a:lumOff val="80000"/>
                  <a:alpha val="753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BA43B24-C87C-A828-0C5F-351AF219ACCD}"/>
                </a:ext>
              </a:extLst>
            </p:cNvPr>
            <p:cNvSpPr txBox="1"/>
            <p:nvPr/>
          </p:nvSpPr>
          <p:spPr>
            <a:xfrm>
              <a:off x="9842599" y="4169598"/>
              <a:ext cx="1125629" cy="1246495"/>
            </a:xfrm>
            <a:prstGeom prst="rect">
              <a:avLst/>
            </a:prstGeom>
            <a:noFill/>
          </p:spPr>
          <p:txBody>
            <a:bodyPr wrap="none" rtlCol="0">
              <a:spAutoFit/>
            </a:bodyPr>
            <a:lstStyle/>
            <a:p>
              <a:pPr algn="ctr">
                <a:lnSpc>
                  <a:spcPts val="1800"/>
                </a:lnSpc>
              </a:pPr>
              <a:r>
                <a:rPr lang="en-US" sz="1600" dirty="0">
                  <a:solidFill>
                    <a:schemeClr val="tx2"/>
                  </a:solidFill>
                </a:rPr>
                <a:t>Individuals</a:t>
              </a:r>
            </a:p>
            <a:p>
              <a:pPr algn="ctr">
                <a:lnSpc>
                  <a:spcPts val="1800"/>
                </a:lnSpc>
              </a:pPr>
              <a:r>
                <a:rPr lang="en-US" sz="1600" b="1" dirty="0">
                  <a:solidFill>
                    <a:schemeClr val="tx2"/>
                  </a:solidFill>
                </a:rPr>
                <a:t>30 min.</a:t>
              </a:r>
            </a:p>
            <a:p>
              <a:pPr algn="ctr">
                <a:lnSpc>
                  <a:spcPts val="1800"/>
                </a:lnSpc>
              </a:pPr>
              <a:r>
                <a:rPr lang="en-US" sz="1600" dirty="0">
                  <a:solidFill>
                    <a:schemeClr val="tx2"/>
                  </a:solidFill>
                </a:rPr>
                <a:t>•</a:t>
              </a:r>
            </a:p>
            <a:p>
              <a:pPr algn="ctr">
                <a:lnSpc>
                  <a:spcPts val="1800"/>
                </a:lnSpc>
              </a:pPr>
              <a:r>
                <a:rPr lang="en-US" sz="1600" dirty="0">
                  <a:solidFill>
                    <a:schemeClr val="tx2"/>
                  </a:solidFill>
                </a:rPr>
                <a:t>Teams</a:t>
              </a:r>
            </a:p>
            <a:p>
              <a:pPr algn="ctr">
                <a:lnSpc>
                  <a:spcPts val="1800"/>
                </a:lnSpc>
              </a:pPr>
              <a:r>
                <a:rPr lang="en-US" sz="1600" b="1" dirty="0">
                  <a:solidFill>
                    <a:schemeClr val="tx2"/>
                  </a:solidFill>
                </a:rPr>
                <a:t>45–60 min</a:t>
              </a:r>
              <a:r>
                <a:rPr lang="en-US" sz="1400" b="1" dirty="0">
                  <a:solidFill>
                    <a:schemeClr val="tx2"/>
                  </a:solidFill>
                </a:rPr>
                <a:t>.</a:t>
              </a:r>
            </a:p>
          </p:txBody>
        </p:sp>
      </p:grpSp>
    </p:spTree>
    <p:extLst>
      <p:ext uri="{BB962C8B-B14F-4D97-AF65-F5344CB8AC3E}">
        <p14:creationId xmlns:p14="http://schemas.microsoft.com/office/powerpoint/2010/main" val="41862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1FDD7-5D43-5B9B-7D70-74DE1680A0F1}"/>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60C0623-B764-059A-2BE2-4D4F8F12DDA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CAEBD67-AAFD-64AD-A1B9-2BF177685D1F}"/>
              </a:ext>
            </a:extLst>
          </p:cNvPr>
          <p:cNvSpPr>
            <a:spLocks noGrp="1"/>
          </p:cNvSpPr>
          <p:nvPr>
            <p:ph type="sldNum" idx="4"/>
          </p:nvPr>
        </p:nvSpPr>
        <p:spPr/>
        <p:txBody>
          <a:bodyPr/>
          <a:lstStyle/>
          <a:p>
            <a:fld id="{00000000-1234-1234-1234-123412341234}" type="slidenum">
              <a:rPr lang="en-US"/>
              <a:pPr/>
              <a:t>4</a:t>
            </a:fld>
            <a:endParaRPr lang="en-US"/>
          </a:p>
        </p:txBody>
      </p:sp>
      <p:pic>
        <p:nvPicPr>
          <p:cNvPr id="3" name="Picture 2" descr="Core Design elements.">
            <a:extLst>
              <a:ext uri="{FF2B5EF4-FFF2-40B4-BE49-F238E27FC236}">
                <a16:creationId xmlns:a16="http://schemas.microsoft.com/office/drawing/2014/main" id="{3980CF8C-2204-A413-A2B1-55995EF1F0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06485" y="2246149"/>
            <a:ext cx="3058886" cy="2191530"/>
          </a:xfrm>
          <a:prstGeom prst="rect">
            <a:avLst/>
          </a:prstGeom>
        </p:spPr>
      </p:pic>
      <p:sp>
        <p:nvSpPr>
          <p:cNvPr id="6" name="TextBox 5">
            <a:extLst>
              <a:ext uri="{FF2B5EF4-FFF2-40B4-BE49-F238E27FC236}">
                <a16:creationId xmlns:a16="http://schemas.microsoft.com/office/drawing/2014/main" id="{A87B7612-4C4A-9032-F417-AA3DFCE8805E}"/>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Core Design Features</a:t>
            </a:r>
          </a:p>
        </p:txBody>
      </p:sp>
      <p:pic>
        <p:nvPicPr>
          <p:cNvPr id="8" name="Picture 7" descr="Graphical user interface, application&#10;&#10;Description automatically generated with medium confidence">
            <a:extLst>
              <a:ext uri="{FF2B5EF4-FFF2-40B4-BE49-F238E27FC236}">
                <a16:creationId xmlns:a16="http://schemas.microsoft.com/office/drawing/2014/main" id="{3A7A1CBC-71B2-47DA-4BA5-BC060A7623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2" y="1938713"/>
            <a:ext cx="3357539" cy="4419430"/>
          </a:xfrm>
          <a:prstGeom prst="rect">
            <a:avLst/>
          </a:prstGeom>
        </p:spPr>
      </p:pic>
    </p:spTree>
    <p:extLst>
      <p:ext uri="{BB962C8B-B14F-4D97-AF65-F5344CB8AC3E}">
        <p14:creationId xmlns:p14="http://schemas.microsoft.com/office/powerpoint/2010/main" val="201881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in a book.">
            <a:extLst>
              <a:ext uri="{FF2B5EF4-FFF2-40B4-BE49-F238E27FC236}">
                <a16:creationId xmlns:a16="http://schemas.microsoft.com/office/drawing/2014/main" id="{85E68FE6-65DF-0023-A06B-BBEE35F52912}"/>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420BAF1C-9F0C-8492-5ECD-6D67D940654E}"/>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1B5D97-197A-AD47-89C6-E4F6C370AE41}"/>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Where are you now? </a:t>
            </a:r>
          </a:p>
          <a:p>
            <a:r>
              <a:rPr lang="en-US" sz="3200" dirty="0">
                <a:solidFill>
                  <a:schemeClr val="tx2"/>
                </a:solidFill>
              </a:rPr>
              <a:t>Journal Writing </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3.1</a:t>
            </a:r>
            <a:endParaRPr lang="en-US" sz="3600" dirty="0">
              <a:solidFill>
                <a:schemeClr val="accent6">
                  <a:lumMod val="20000"/>
                  <a:lumOff val="80000"/>
                </a:schemeClr>
              </a:solidFill>
            </a:endParaRPr>
          </a:p>
        </p:txBody>
      </p:sp>
      <p:sp>
        <p:nvSpPr>
          <p:cNvPr id="10" name="Subtitle 2">
            <a:extLst>
              <a:ext uri="{FF2B5EF4-FFF2-40B4-BE49-F238E27FC236}">
                <a16:creationId xmlns:a16="http://schemas.microsoft.com/office/drawing/2014/main" id="{BBBE493A-9FCF-C5C4-09D2-22E9AD9CD8DF}"/>
              </a:ext>
            </a:extLst>
          </p:cNvPr>
          <p:cNvSpPr txBox="1">
            <a:spLocks/>
          </p:cNvSpPr>
          <p:nvPr/>
        </p:nvSpPr>
        <p:spPr>
          <a:xfrm>
            <a:off x="1629706" y="1928769"/>
            <a:ext cx="9349344" cy="4712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80"/>
              </a:lnSpc>
              <a:spcBef>
                <a:spcPts val="1600"/>
              </a:spcBef>
              <a:buClr>
                <a:schemeClr val="accent3">
                  <a:lumMod val="75000"/>
                </a:schemeClr>
              </a:buClr>
              <a:buNone/>
            </a:pPr>
            <a:r>
              <a:rPr lang="en-US" sz="2400" dirty="0"/>
              <a:t>Reflect on these statements</a:t>
            </a:r>
            <a:r>
              <a:rPr lang="en-US" sz="2400" b="1" dirty="0"/>
              <a:t>:</a:t>
            </a:r>
          </a:p>
          <a:p>
            <a:pPr marL="347472" indent="-347472">
              <a:lnSpc>
                <a:spcPts val="2880"/>
              </a:lnSpc>
              <a:spcBef>
                <a:spcPts val="1600"/>
              </a:spcBef>
              <a:buClr>
                <a:schemeClr val="accent3">
                  <a:lumMod val="75000"/>
                </a:schemeClr>
              </a:buClr>
            </a:pPr>
            <a:r>
              <a:rPr lang="en-US" sz="2400" dirty="0"/>
              <a:t>I am interested in learning more about what distinguishes the core design features…</a:t>
            </a:r>
          </a:p>
          <a:p>
            <a:pPr marL="347472" indent="-347472">
              <a:lnSpc>
                <a:spcPts val="2880"/>
              </a:lnSpc>
              <a:spcBef>
                <a:spcPts val="1600"/>
              </a:spcBef>
              <a:buClr>
                <a:schemeClr val="accent3">
                  <a:lumMod val="75000"/>
                </a:schemeClr>
              </a:buClr>
            </a:pPr>
            <a:r>
              <a:rPr lang="en-US" sz="2400" dirty="0"/>
              <a:t>I am wondering how much of my current professional learning focuses on the core Elements… </a:t>
            </a:r>
          </a:p>
          <a:p>
            <a:pPr marL="347472" indent="-347472">
              <a:lnSpc>
                <a:spcPts val="2880"/>
              </a:lnSpc>
              <a:spcBef>
                <a:spcPts val="1600"/>
              </a:spcBef>
              <a:buClr>
                <a:schemeClr val="accent3">
                  <a:lumMod val="75000"/>
                </a:schemeClr>
              </a:buClr>
            </a:pPr>
            <a:r>
              <a:rPr lang="en-US" sz="2400" dirty="0"/>
              <a:t>I am open to rethinking my priorities for professional learning... </a:t>
            </a:r>
          </a:p>
          <a:p>
            <a:pPr marL="347472" indent="-347472">
              <a:lnSpc>
                <a:spcPts val="2880"/>
              </a:lnSpc>
              <a:spcBef>
                <a:spcPts val="1600"/>
              </a:spcBef>
              <a:buClr>
                <a:schemeClr val="accent3">
                  <a:lumMod val="75000"/>
                </a:schemeClr>
              </a:buClr>
            </a:pPr>
            <a:r>
              <a:rPr lang="en-US" sz="2400" dirty="0"/>
              <a:t>I am committed to professional learning that will lead to the best outcomes for educators and students...  </a:t>
            </a:r>
          </a:p>
          <a:p>
            <a:pPr>
              <a:lnSpc>
                <a:spcPct val="120000"/>
              </a:lnSpc>
              <a:spcBef>
                <a:spcPts val="1600"/>
              </a:spcBef>
              <a:buClr>
                <a:schemeClr val="accent3">
                  <a:lumMod val="75000"/>
                </a:schemeClr>
              </a:buClr>
            </a:pPr>
            <a:endParaRPr lang="en-US" sz="2400" dirty="0"/>
          </a:p>
          <a:p>
            <a:pPr>
              <a:lnSpc>
                <a:spcPct val="120000"/>
              </a:lnSpc>
              <a:spcBef>
                <a:spcPts val="1600"/>
              </a:spcBef>
              <a:buClr>
                <a:schemeClr val="accent3">
                  <a:lumMod val="75000"/>
                </a:schemeClr>
              </a:buClr>
            </a:pPr>
            <a:endParaRPr lang="en-US" sz="2400" dirty="0"/>
          </a:p>
          <a:p>
            <a:pPr>
              <a:lnSpc>
                <a:spcPct val="120000"/>
              </a:lnSpc>
              <a:spcBef>
                <a:spcPts val="1600"/>
              </a:spcBef>
              <a:buClr>
                <a:schemeClr val="accent3">
                  <a:lumMod val="75000"/>
                </a:schemeClr>
              </a:buClr>
            </a:pPr>
            <a:endParaRPr lang="en-US" sz="2400" dirty="0"/>
          </a:p>
          <a:p>
            <a:pPr>
              <a:lnSpc>
                <a:spcPct val="120000"/>
              </a:lnSpc>
              <a:spcBef>
                <a:spcPts val="1600"/>
              </a:spcBef>
              <a:buClr>
                <a:schemeClr val="accent3">
                  <a:lumMod val="75000"/>
                </a:schemeClr>
              </a:buClr>
            </a:pPr>
            <a:endParaRPr lang="en-US" sz="2400" dirty="0"/>
          </a:p>
        </p:txBody>
      </p:sp>
      <p:sp>
        <p:nvSpPr>
          <p:cNvPr id="2" name="TextBox 1">
            <a:extLst>
              <a:ext uri="{FF2B5EF4-FFF2-40B4-BE49-F238E27FC236}">
                <a16:creationId xmlns:a16="http://schemas.microsoft.com/office/drawing/2014/main" id="{CC7A5D8B-CD44-FF5B-1EBC-21416CE51607}"/>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3.1 in the </a:t>
            </a:r>
            <a:r>
              <a:rPr lang="en-US" sz="2400" i="1" dirty="0">
                <a:solidFill>
                  <a:schemeClr val="tx2"/>
                </a:solidFill>
              </a:rPr>
              <a:t>Learning Journal </a:t>
            </a:r>
            <a:r>
              <a:rPr lang="en-US" sz="2400" dirty="0">
                <a:solidFill>
                  <a:schemeClr val="tx2"/>
                </a:solidFill>
              </a:rPr>
              <a:t>(p. 16). </a:t>
            </a:r>
          </a:p>
        </p:txBody>
      </p:sp>
    </p:spTree>
    <p:extLst>
      <p:ext uri="{BB962C8B-B14F-4D97-AF65-F5344CB8AC3E}">
        <p14:creationId xmlns:p14="http://schemas.microsoft.com/office/powerpoint/2010/main" val="53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6475DE-1836-D0D7-FA23-B173AA036E3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3E2B02-DE45-6571-1541-C36BBF80A0E2}"/>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Core Design Features</a:t>
            </a:r>
            <a:endParaRPr lang="en-US" sz="3200" dirty="0">
              <a:solidFill>
                <a:schemeClr val="tx2"/>
              </a:solidFill>
            </a:endParaRPr>
          </a:p>
        </p:txBody>
      </p:sp>
      <p:sp>
        <p:nvSpPr>
          <p:cNvPr id="8" name="TextBox 7">
            <a:extLst>
              <a:ext uri="{FF2B5EF4-FFF2-40B4-BE49-F238E27FC236}">
                <a16:creationId xmlns:a16="http://schemas.microsoft.com/office/drawing/2014/main" id="{EE251BF5-09A1-2775-8170-83A9EC05D594}"/>
              </a:ext>
            </a:extLst>
          </p:cNvPr>
          <p:cNvSpPr txBox="1"/>
          <p:nvPr/>
        </p:nvSpPr>
        <p:spPr>
          <a:xfrm>
            <a:off x="3143540" y="2155900"/>
            <a:ext cx="8680598" cy="4339650"/>
          </a:xfrm>
          <a:prstGeom prst="rect">
            <a:avLst/>
          </a:prstGeom>
          <a:noFill/>
        </p:spPr>
        <p:txBody>
          <a:bodyPr wrap="square" rtlCol="0">
            <a:spAutoFit/>
          </a:bodyPr>
          <a:lstStyle/>
          <a:p>
            <a:r>
              <a:rPr lang="en-US" sz="2400" dirty="0">
                <a:solidFill>
                  <a:schemeClr val="tx2"/>
                </a:solidFill>
              </a:rPr>
              <a:t>Builds teachers’ disciplinary content knowledge, pedagogical knowledge, and pedagogical content knowledge by using </a:t>
            </a:r>
            <a:br>
              <a:rPr lang="en-US" sz="2400" dirty="0">
                <a:solidFill>
                  <a:schemeClr val="tx2"/>
                </a:solidFill>
              </a:rPr>
            </a:br>
            <a:r>
              <a:rPr lang="en-US" sz="2400" dirty="0">
                <a:solidFill>
                  <a:schemeClr val="tx2"/>
                </a:solidFill>
              </a:rPr>
              <a:t>high-quality educative instructional materials.</a:t>
            </a:r>
          </a:p>
          <a:p>
            <a:endParaRPr lang="en-US" sz="2400" dirty="0">
              <a:solidFill>
                <a:schemeClr val="tx2"/>
              </a:solidFill>
            </a:endParaRPr>
          </a:p>
          <a:p>
            <a:r>
              <a:rPr lang="en-US" sz="2400" dirty="0">
                <a:solidFill>
                  <a:schemeClr val="tx2"/>
                </a:solidFill>
              </a:rPr>
              <a:t>Changes teachers’ deeply held beliefs, knowledge, and habits </a:t>
            </a:r>
            <a:br>
              <a:rPr lang="en-US" sz="2400" dirty="0">
                <a:solidFill>
                  <a:schemeClr val="tx2"/>
                </a:solidFill>
              </a:rPr>
            </a:br>
            <a:r>
              <a:rPr lang="en-US" sz="2400" dirty="0">
                <a:solidFill>
                  <a:schemeClr val="tx2"/>
                </a:solidFill>
              </a:rPr>
              <a:t>of practice through intentional design.</a:t>
            </a:r>
          </a:p>
          <a:p>
            <a:endParaRPr lang="en-US" sz="2400" dirty="0">
              <a:solidFill>
                <a:schemeClr val="tx2"/>
              </a:solidFill>
            </a:endParaRPr>
          </a:p>
          <a:p>
            <a:r>
              <a:rPr lang="en-US" sz="2400" dirty="0">
                <a:solidFill>
                  <a:schemeClr val="tx2"/>
                </a:solidFill>
              </a:rPr>
              <a:t>Articulates and advances high expectations for all students and applies culturally relevant pedagogies and content consistent </a:t>
            </a:r>
            <a:br>
              <a:rPr lang="en-US" sz="2400" dirty="0">
                <a:solidFill>
                  <a:schemeClr val="tx2"/>
                </a:solidFill>
              </a:rPr>
            </a:br>
            <a:r>
              <a:rPr lang="en-US" sz="2400" dirty="0">
                <a:solidFill>
                  <a:schemeClr val="tx2"/>
                </a:solidFill>
              </a:rPr>
              <a:t>with a shared vision for learning and teaching.</a:t>
            </a:r>
          </a:p>
          <a:p>
            <a:endParaRPr lang="en-US" dirty="0">
              <a:solidFill>
                <a:schemeClr val="accent6">
                  <a:lumMod val="75000"/>
                </a:schemeClr>
              </a:solidFill>
              <a:latin typeface="Georgia" panose="02040502050405020303" pitchFamily="18" charset="0"/>
            </a:endParaRPr>
          </a:p>
          <a:p>
            <a:endParaRPr lang="en-US" dirty="0">
              <a:solidFill>
                <a:schemeClr val="accent6">
                  <a:lumMod val="75000"/>
                </a:schemeClr>
              </a:solidFill>
              <a:latin typeface="Georgia" panose="02040502050405020303" pitchFamily="18" charset="0"/>
            </a:endParaRPr>
          </a:p>
        </p:txBody>
      </p:sp>
      <p:pic>
        <p:nvPicPr>
          <p:cNvPr id="11" name="Picture 10" descr="A picture containing table&#10;&#10;Description automatically generated">
            <a:extLst>
              <a:ext uri="{FF2B5EF4-FFF2-40B4-BE49-F238E27FC236}">
                <a16:creationId xmlns:a16="http://schemas.microsoft.com/office/drawing/2014/main" id="{DD57F8A5-1065-8A91-0630-9AB7EFBED1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04802" y="2314873"/>
            <a:ext cx="941493" cy="884349"/>
          </a:xfrm>
          <a:prstGeom prst="rect">
            <a:avLst/>
          </a:prstGeom>
          <a:effectLst>
            <a:outerShdw blurRad="204344" dist="199786" dir="8100000" algn="tr" rotWithShape="0">
              <a:prstClr val="black">
                <a:alpha val="40000"/>
              </a:prstClr>
            </a:outerShdw>
          </a:effectLst>
        </p:spPr>
      </p:pic>
      <p:pic>
        <p:nvPicPr>
          <p:cNvPr id="14" name="Picture 13" descr="A picture containing table&#10;&#10;Description automatically generated">
            <a:extLst>
              <a:ext uri="{FF2B5EF4-FFF2-40B4-BE49-F238E27FC236}">
                <a16:creationId xmlns:a16="http://schemas.microsoft.com/office/drawing/2014/main" id="{92ACA89D-0B17-A246-EAFE-2D9E1140DB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4802" y="3522367"/>
            <a:ext cx="941493" cy="894440"/>
          </a:xfrm>
          <a:prstGeom prst="rect">
            <a:avLst/>
          </a:prstGeom>
          <a:effectLst>
            <a:outerShdw blurRad="204344" dist="199786" dir="8100000" algn="tr" rotWithShape="0">
              <a:prstClr val="black">
                <a:alpha val="40000"/>
              </a:prstClr>
            </a:outerShdw>
          </a:effectLst>
        </p:spPr>
      </p:pic>
      <p:pic>
        <p:nvPicPr>
          <p:cNvPr id="15" name="Picture 14" descr="A picture containing table&#10;&#10;Description automatically generated">
            <a:extLst>
              <a:ext uri="{FF2B5EF4-FFF2-40B4-BE49-F238E27FC236}">
                <a16:creationId xmlns:a16="http://schemas.microsoft.com/office/drawing/2014/main" id="{CBF92DCC-680E-4A8F-49D7-6F6F08934E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4802" y="4746726"/>
            <a:ext cx="941493" cy="950856"/>
          </a:xfrm>
          <a:prstGeom prst="rect">
            <a:avLst/>
          </a:prstGeom>
          <a:effectLst>
            <a:outerShdw blurRad="204344" dist="199786" dir="8100000" algn="tr" rotWithShape="0">
              <a:prstClr val="black">
                <a:alpha val="40000"/>
              </a:prstClr>
            </a:outerShdw>
          </a:effectLst>
        </p:spPr>
      </p:pic>
    </p:spTree>
    <p:extLst>
      <p:ext uri="{BB962C8B-B14F-4D97-AF65-F5344CB8AC3E}">
        <p14:creationId xmlns:p14="http://schemas.microsoft.com/office/powerpoint/2010/main" val="134437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Discovering Core Elements</a:t>
            </a:r>
          </a:p>
          <a:p>
            <a:r>
              <a:rPr lang="en-US" sz="3200" dirty="0">
                <a:solidFill>
                  <a:schemeClr val="tx2"/>
                </a:solidFill>
              </a:rPr>
              <a:t>Analyzing Video</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3.2</a:t>
            </a:r>
            <a:endParaRPr lang="en-US" sz="3600" dirty="0">
              <a:solidFill>
                <a:schemeClr val="accent6">
                  <a:lumMod val="20000"/>
                  <a:lumOff val="80000"/>
                </a:schemeClr>
              </a:solidFill>
            </a:endParaRPr>
          </a:p>
        </p:txBody>
      </p:sp>
      <p:sp>
        <p:nvSpPr>
          <p:cNvPr id="3" name="TextBox 2">
            <a:extLst>
              <a:ext uri="{FF2B5EF4-FFF2-40B4-BE49-F238E27FC236}">
                <a16:creationId xmlns:a16="http://schemas.microsoft.com/office/drawing/2014/main" id="{0B3EB667-416D-B0DB-D58A-57E1DD01CD77}"/>
              </a:ext>
            </a:extLst>
          </p:cNvPr>
          <p:cNvSpPr txBox="1"/>
          <p:nvPr/>
        </p:nvSpPr>
        <p:spPr>
          <a:xfrm>
            <a:off x="210467" y="1986134"/>
            <a:ext cx="4211062" cy="3985706"/>
          </a:xfrm>
          <a:prstGeom prst="rect">
            <a:avLst/>
          </a:prstGeom>
          <a:noFill/>
        </p:spPr>
        <p:txBody>
          <a:bodyPr wrap="square" rtlCol="0">
            <a:spAutoFit/>
          </a:bodyPr>
          <a:lstStyle/>
          <a:p>
            <a:pPr marL="365760" indent="-365760">
              <a:spcBef>
                <a:spcPts val="600"/>
              </a:spcBef>
            </a:pPr>
            <a:r>
              <a:rPr lang="en-US" sz="2000" dirty="0">
                <a:solidFill>
                  <a:schemeClr val="bg2"/>
                </a:solidFill>
              </a:rPr>
              <a:t>1.  </a:t>
            </a:r>
            <a:r>
              <a:rPr lang="en-US" sz="2000" dirty="0">
                <a:solidFill>
                  <a:schemeClr val="accent1"/>
                </a:solidFill>
              </a:rPr>
              <a:t>	</a:t>
            </a:r>
            <a:r>
              <a:rPr lang="en-US" sz="2000" dirty="0"/>
              <a:t>Watch the Close Reading </a:t>
            </a:r>
            <a:r>
              <a:rPr lang="en-US" sz="2000" dirty="0">
                <a:solidFill>
                  <a:srgbClr val="0070C0"/>
                </a:solidFill>
                <a:hlinkClick r:id="rId2">
                  <a:extLst>
                    <a:ext uri="{A12FA001-AC4F-418D-AE19-62706E023703}">
                      <ahyp:hlinkClr xmlns:ahyp="http://schemas.microsoft.com/office/drawing/2018/hyperlinkcolor" val="tx"/>
                    </a:ext>
                  </a:extLst>
                </a:hlinkClick>
              </a:rPr>
              <a:t>video</a:t>
            </a:r>
            <a:r>
              <a:rPr lang="en-US" sz="2000" dirty="0"/>
              <a:t> </a:t>
            </a:r>
            <a:br>
              <a:rPr lang="en-US" sz="2000" dirty="0"/>
            </a:br>
            <a:r>
              <a:rPr lang="en-US" sz="2000" dirty="0"/>
              <a:t>and record </a:t>
            </a:r>
            <a:r>
              <a:rPr lang="en-US" sz="2000" dirty="0">
                <a:solidFill>
                  <a:schemeClr val="tx2"/>
                </a:solidFill>
              </a:rPr>
              <a:t>examples for each core Element. (See the previous slide.)</a:t>
            </a:r>
          </a:p>
          <a:p>
            <a:pPr marL="365760" indent="-365760">
              <a:spcBef>
                <a:spcPts val="600"/>
              </a:spcBef>
            </a:pPr>
            <a:r>
              <a:rPr lang="en-US" sz="2000" dirty="0">
                <a:solidFill>
                  <a:schemeClr val="bg2"/>
                </a:solidFill>
              </a:rPr>
              <a:t>2.  </a:t>
            </a:r>
            <a:r>
              <a:rPr lang="en-US" sz="2000" dirty="0">
                <a:solidFill>
                  <a:schemeClr val="accent1"/>
                </a:solidFill>
              </a:rPr>
              <a:t>	</a:t>
            </a:r>
            <a:r>
              <a:rPr lang="en-US" sz="2000" dirty="0"/>
              <a:t>Following the video, record any wonderings and questions you have in the </a:t>
            </a:r>
            <a:r>
              <a:rPr lang="en-US" sz="2000" i="1" dirty="0"/>
              <a:t>Learning Journal. </a:t>
            </a:r>
          </a:p>
          <a:p>
            <a:pPr marL="365760" indent="-365760">
              <a:spcBef>
                <a:spcPts val="600"/>
              </a:spcBef>
            </a:pPr>
            <a:r>
              <a:rPr lang="en-US" sz="2000" dirty="0">
                <a:solidFill>
                  <a:schemeClr val="bg2"/>
                </a:solidFill>
              </a:rPr>
              <a:t>3.  </a:t>
            </a:r>
            <a:r>
              <a:rPr lang="en-US" sz="2000" dirty="0">
                <a:solidFill>
                  <a:schemeClr val="accent1"/>
                </a:solidFill>
              </a:rPr>
              <a:t>	</a:t>
            </a:r>
            <a:r>
              <a:rPr lang="en-US" sz="2000" dirty="0">
                <a:solidFill>
                  <a:schemeClr val="tx2"/>
                </a:solidFill>
              </a:rPr>
              <a:t>Learning teams: Take turns sharing examples for each Element. </a:t>
            </a:r>
          </a:p>
          <a:p>
            <a:pPr marL="365760" indent="-365760">
              <a:spcBef>
                <a:spcPts val="600"/>
              </a:spcBef>
            </a:pPr>
            <a:r>
              <a:rPr lang="en-US" sz="2000" dirty="0">
                <a:solidFill>
                  <a:schemeClr val="tx2"/>
                </a:solidFill>
              </a:rPr>
              <a:t>4.  	Learning teams: Finish the session by sharing a wondering or question. </a:t>
            </a:r>
          </a:p>
          <a:p>
            <a:endParaRPr lang="en-US" dirty="0"/>
          </a:p>
        </p:txBody>
      </p:sp>
      <p:pic>
        <p:nvPicPr>
          <p:cNvPr id="8" name="Picture 7" descr="Video opening shot of teacher and students in classroom.">
            <a:extLst>
              <a:ext uri="{FF2B5EF4-FFF2-40B4-BE49-F238E27FC236}">
                <a16:creationId xmlns:a16="http://schemas.microsoft.com/office/drawing/2014/main" id="{55C79226-8AFF-0A07-8CC4-5C79262F3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386" y="1884618"/>
            <a:ext cx="7280507" cy="4131265"/>
          </a:xfrm>
          <a:prstGeom prst="rect">
            <a:avLst/>
          </a:prstGeom>
        </p:spPr>
      </p:pic>
      <p:sp>
        <p:nvSpPr>
          <p:cNvPr id="9" name="Oval 8">
            <a:hlinkClick r:id="rId2"/>
            <a:extLst>
              <a:ext uri="{FF2B5EF4-FFF2-40B4-BE49-F238E27FC236}">
                <a16:creationId xmlns:a16="http://schemas.microsoft.com/office/drawing/2014/main" id="{AE5A56B6-5C53-B8F9-FD8D-C24037F656D9}"/>
              </a:ext>
            </a:extLst>
          </p:cNvPr>
          <p:cNvSpPr/>
          <p:nvPr/>
        </p:nvSpPr>
        <p:spPr>
          <a:xfrm>
            <a:off x="7435525" y="4738868"/>
            <a:ext cx="1563759" cy="1563759"/>
          </a:xfrm>
          <a:prstGeom prst="ellipse">
            <a:avLst/>
          </a:prstGeom>
          <a:gradFill flip="none" rotWithShape="1">
            <a:gsLst>
              <a:gs pos="0">
                <a:schemeClr val="accent4">
                  <a:lumMod val="60000"/>
                  <a:lumOff val="40000"/>
                </a:schemeClr>
              </a:gs>
              <a:gs pos="86000">
                <a:schemeClr val="accent1">
                  <a:lumMod val="45000"/>
                  <a:lumOff val="55000"/>
                </a:schemeClr>
              </a:gs>
              <a:gs pos="99000">
                <a:schemeClr val="accent1">
                  <a:lumMod val="30000"/>
                  <a:lumOff val="70000"/>
                </a:schemeClr>
              </a:gs>
            </a:gsLst>
            <a:path path="circle">
              <a:fillToRect l="100000" t="100000"/>
            </a:path>
            <a:tileRect r="-100000" b="-100000"/>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Play</a:t>
            </a:r>
          </a:p>
          <a:p>
            <a:pPr algn="ctr"/>
            <a:r>
              <a:rPr lang="en-US" sz="2400" b="1" dirty="0">
                <a:solidFill>
                  <a:schemeClr val="bg1"/>
                </a:solidFill>
              </a:rPr>
              <a:t>video.</a:t>
            </a:r>
          </a:p>
        </p:txBody>
      </p:sp>
      <p:sp>
        <p:nvSpPr>
          <p:cNvPr id="2" name="TextBox 1">
            <a:extLst>
              <a:ext uri="{FF2B5EF4-FFF2-40B4-BE49-F238E27FC236}">
                <a16:creationId xmlns:a16="http://schemas.microsoft.com/office/drawing/2014/main" id="{28E3A269-D6A8-C121-F7BD-74A90D5A3305}"/>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3.2 in the </a:t>
            </a:r>
            <a:r>
              <a:rPr lang="en-US" sz="2400" i="1" dirty="0">
                <a:solidFill>
                  <a:schemeClr val="tx2"/>
                </a:solidFill>
              </a:rPr>
              <a:t>Learning Journal </a:t>
            </a:r>
            <a:r>
              <a:rPr lang="en-US" sz="2400" dirty="0">
                <a:solidFill>
                  <a:schemeClr val="tx2"/>
                </a:solidFill>
              </a:rPr>
              <a:t>(p. 17). </a:t>
            </a:r>
          </a:p>
        </p:txBody>
      </p:sp>
    </p:spTree>
    <p:extLst>
      <p:ext uri="{BB962C8B-B14F-4D97-AF65-F5344CB8AC3E}">
        <p14:creationId xmlns:p14="http://schemas.microsoft.com/office/powerpoint/2010/main" val="389415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Putting Core Elements to Work</a:t>
            </a:r>
          </a:p>
          <a:p>
            <a:r>
              <a:rPr lang="en-US" sz="3200" dirty="0">
                <a:solidFill>
                  <a:schemeClr val="tx2"/>
                </a:solidFill>
              </a:rPr>
              <a:t>Examing Your Practice</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3.3</a:t>
            </a:r>
            <a:endParaRPr lang="en-US" sz="3600" dirty="0">
              <a:solidFill>
                <a:schemeClr val="accent6">
                  <a:lumMod val="20000"/>
                  <a:lumOff val="80000"/>
                </a:schemeClr>
              </a:solidFill>
            </a:endParaRPr>
          </a:p>
        </p:txBody>
      </p:sp>
      <p:sp>
        <p:nvSpPr>
          <p:cNvPr id="5" name="Subtitle 2">
            <a:extLst>
              <a:ext uri="{FF2B5EF4-FFF2-40B4-BE49-F238E27FC236}">
                <a16:creationId xmlns:a16="http://schemas.microsoft.com/office/drawing/2014/main" id="{EAD4F96B-15ED-D4F4-0F29-EDC19E8EF1C5}"/>
              </a:ext>
            </a:extLst>
          </p:cNvPr>
          <p:cNvSpPr txBox="1">
            <a:spLocks/>
          </p:cNvSpPr>
          <p:nvPr/>
        </p:nvSpPr>
        <p:spPr>
          <a:xfrm>
            <a:off x="387126" y="2045610"/>
            <a:ext cx="6675826" cy="397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0000"/>
              </a:lnSpc>
              <a:spcBef>
                <a:spcPts val="1200"/>
              </a:spcBef>
              <a:buClr>
                <a:schemeClr val="accent3">
                  <a:lumMod val="75000"/>
                </a:schemeClr>
              </a:buClr>
            </a:pPr>
            <a:r>
              <a:rPr lang="en-US" sz="2400" dirty="0"/>
              <a:t>Study the next three slides: </a:t>
            </a:r>
          </a:p>
          <a:p>
            <a:pPr marL="713232" indent="-256032">
              <a:lnSpc>
                <a:spcPct val="100000"/>
              </a:lnSpc>
              <a:spcBef>
                <a:spcPts val="0"/>
              </a:spcBef>
              <a:buClr>
                <a:schemeClr val="accent3">
                  <a:lumMod val="75000"/>
                </a:schemeClr>
              </a:buClr>
            </a:pPr>
            <a:r>
              <a:rPr lang="en-US" sz="2400" dirty="0"/>
              <a:t>Putting Curriculum to Work</a:t>
            </a:r>
          </a:p>
          <a:p>
            <a:pPr marL="713232" indent="-256032">
              <a:lnSpc>
                <a:spcPct val="100000"/>
              </a:lnSpc>
              <a:spcBef>
                <a:spcPts val="0"/>
              </a:spcBef>
              <a:buClr>
                <a:schemeClr val="accent3">
                  <a:lumMod val="75000"/>
                </a:schemeClr>
              </a:buClr>
            </a:pPr>
            <a:r>
              <a:rPr lang="en-US" sz="2400" dirty="0"/>
              <a:t>Putting Transformative </a:t>
            </a:r>
            <a:br>
              <a:rPr lang="en-US" sz="2400" dirty="0"/>
            </a:br>
            <a:r>
              <a:rPr lang="en-US" sz="2400" dirty="0"/>
              <a:t>Learning to Work</a:t>
            </a:r>
          </a:p>
          <a:p>
            <a:pPr marL="713232" indent="-256032">
              <a:lnSpc>
                <a:spcPct val="100000"/>
              </a:lnSpc>
              <a:spcBef>
                <a:spcPts val="0"/>
              </a:spcBef>
              <a:buClr>
                <a:schemeClr val="accent3">
                  <a:lumMod val="75000"/>
                </a:schemeClr>
              </a:buClr>
            </a:pPr>
            <a:r>
              <a:rPr lang="en-US" sz="2400" dirty="0"/>
              <a:t>Putting Equity to Work</a:t>
            </a:r>
          </a:p>
          <a:p>
            <a:pPr marL="347472" indent="-347472">
              <a:lnSpc>
                <a:spcPct val="100000"/>
              </a:lnSpc>
              <a:spcBef>
                <a:spcPts val="1200"/>
              </a:spcBef>
              <a:buClr>
                <a:schemeClr val="accent3">
                  <a:lumMod val="75000"/>
                </a:schemeClr>
              </a:buClr>
            </a:pPr>
            <a:r>
              <a:rPr lang="en-US" sz="2400" dirty="0"/>
              <a:t>Record actions that currently are routine in your own work and opportunities for expanding them in the </a:t>
            </a:r>
            <a:r>
              <a:rPr lang="en-US" sz="2400" i="1" dirty="0"/>
              <a:t>Learning Journal. </a:t>
            </a:r>
          </a:p>
          <a:p>
            <a:pPr marL="347472" indent="-347472">
              <a:lnSpc>
                <a:spcPct val="100000"/>
              </a:lnSpc>
              <a:spcBef>
                <a:spcPts val="1200"/>
              </a:spcBef>
              <a:buClr>
                <a:schemeClr val="accent3">
                  <a:lumMod val="75000"/>
                </a:schemeClr>
              </a:buClr>
            </a:pPr>
            <a:r>
              <a:rPr lang="en-US" sz="2400" dirty="0"/>
              <a:t>Learning teams: Discuss your observations. </a:t>
            </a:r>
          </a:p>
        </p:txBody>
      </p:sp>
      <p:sp>
        <p:nvSpPr>
          <p:cNvPr id="2" name="TextBox 1">
            <a:extLst>
              <a:ext uri="{FF2B5EF4-FFF2-40B4-BE49-F238E27FC236}">
                <a16:creationId xmlns:a16="http://schemas.microsoft.com/office/drawing/2014/main" id="{B0DDA989-5BB7-34E0-38E4-2FA4338A5516}"/>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3.3 in the </a:t>
            </a:r>
            <a:r>
              <a:rPr lang="en-US" sz="2400" i="1" dirty="0">
                <a:solidFill>
                  <a:schemeClr val="tx2"/>
                </a:solidFill>
              </a:rPr>
              <a:t>Learning Journal </a:t>
            </a:r>
            <a:r>
              <a:rPr lang="en-US" sz="2400" dirty="0">
                <a:solidFill>
                  <a:schemeClr val="tx2"/>
                </a:solidFill>
              </a:rPr>
              <a:t>(p. 17). </a:t>
            </a:r>
          </a:p>
        </p:txBody>
      </p:sp>
      <p:pic>
        <p:nvPicPr>
          <p:cNvPr id="4" name="Picture 3" descr="Teacher pointing at students.">
            <a:extLst>
              <a:ext uri="{FF2B5EF4-FFF2-40B4-BE49-F238E27FC236}">
                <a16:creationId xmlns:a16="http://schemas.microsoft.com/office/drawing/2014/main" id="{CEEF1359-9955-3C1F-4D23-4DB355EF1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00886" y="1879738"/>
            <a:ext cx="4303987" cy="4303987"/>
          </a:xfrm>
          <a:prstGeom prst="rect">
            <a:avLst/>
          </a:prstGeom>
        </p:spPr>
      </p:pic>
    </p:spTree>
    <p:extLst>
      <p:ext uri="{BB962C8B-B14F-4D97-AF65-F5344CB8AC3E}">
        <p14:creationId xmlns:p14="http://schemas.microsoft.com/office/powerpoint/2010/main" val="403534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191967"/>
            <a:ext cx="9697997" cy="584775"/>
          </a:xfrm>
          <a:prstGeom prst="rect">
            <a:avLst/>
          </a:prstGeom>
          <a:noFill/>
        </p:spPr>
        <p:txBody>
          <a:bodyPr wrap="square" rtlCol="0">
            <a:spAutoFit/>
          </a:bodyPr>
          <a:lstStyle/>
          <a:p>
            <a:r>
              <a:rPr lang="en-US" sz="3200" dirty="0">
                <a:solidFill>
                  <a:schemeClr val="bg1"/>
                </a:solidFill>
              </a:rPr>
              <a:t>Putting Curriculum to Work</a:t>
            </a:r>
            <a:endParaRPr lang="en-US" sz="32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7">
            <a:extLst>
              <a:ext uri="{FF2B5EF4-FFF2-40B4-BE49-F238E27FC236}">
                <a16:creationId xmlns:a16="http://schemas.microsoft.com/office/drawing/2014/main" id="{B1E53188-9AE7-1E7F-D349-295C2EC8971D}"/>
              </a:ext>
            </a:extLst>
          </p:cNvPr>
          <p:cNvGraphicFramePr>
            <a:graphicFrameLocks noGrp="1"/>
          </p:cNvGraphicFramePr>
          <p:nvPr>
            <p:extLst>
              <p:ext uri="{D42A27DB-BD31-4B8C-83A1-F6EECF244321}">
                <p14:modId xmlns:p14="http://schemas.microsoft.com/office/powerpoint/2010/main" val="1741700210"/>
              </p:ext>
            </p:extLst>
          </p:nvPr>
        </p:nvGraphicFramePr>
        <p:xfrm>
          <a:off x="1688659" y="968709"/>
          <a:ext cx="10224381" cy="5066331"/>
        </p:xfrm>
        <a:graphic>
          <a:graphicData uri="http://schemas.openxmlformats.org/drawingml/2006/table">
            <a:tbl>
              <a:tblPr>
                <a:tableStyleId>{5C22544A-7EE6-4342-B048-85BDC9FD1C3A}</a:tableStyleId>
              </a:tblPr>
              <a:tblGrid>
                <a:gridCol w="3408127">
                  <a:extLst>
                    <a:ext uri="{9D8B030D-6E8A-4147-A177-3AD203B41FA5}">
                      <a16:colId xmlns:a16="http://schemas.microsoft.com/office/drawing/2014/main" val="2129186880"/>
                    </a:ext>
                  </a:extLst>
                </a:gridCol>
                <a:gridCol w="3408127">
                  <a:extLst>
                    <a:ext uri="{9D8B030D-6E8A-4147-A177-3AD203B41FA5}">
                      <a16:colId xmlns:a16="http://schemas.microsoft.com/office/drawing/2014/main" val="1364120386"/>
                    </a:ext>
                  </a:extLst>
                </a:gridCol>
                <a:gridCol w="3408127">
                  <a:extLst>
                    <a:ext uri="{9D8B030D-6E8A-4147-A177-3AD203B41FA5}">
                      <a16:colId xmlns:a16="http://schemas.microsoft.com/office/drawing/2014/main" val="3239519207"/>
                    </a:ext>
                  </a:extLst>
                </a:gridCol>
              </a:tblGrid>
              <a:tr h="860091">
                <a:tc>
                  <a:txBody>
                    <a:bodyPr/>
                    <a:lstStyle/>
                    <a:p>
                      <a:r>
                        <a:rPr lang="en-US" sz="2400" b="0" dirty="0">
                          <a:solidFill>
                            <a:schemeClr val="bg1"/>
                          </a:solidFill>
                        </a:rPr>
                        <a:t>From developer to engineer</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Combine content and instructional expertise</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dirty="0">
                          <a:solidFill>
                            <a:schemeClr val="bg1"/>
                          </a:solidFill>
                        </a:rPr>
                        <a:t>Talking points, but not a script</a:t>
                      </a:r>
                      <a:endParaRPr lang="en-US" sz="2400" b="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1922100"/>
                  </a:ext>
                </a:extLst>
              </a:tr>
              <a:tr h="2409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Instead of thinking of standards as a starting point for developing their own lesson plans, teachers study and experience the underlying structures and internal logic in high-quality curriculum materials. After that learning experience, they can guide students through a well-designed sequence of learning.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Rather than focus on one aspect of a subject or on a particular instructional technique, curriculum-­based professional learning uses lessons directly from the curriculum to deepen teachers’ content knowledge. Teachers enhance their subject-matter expertise while practicing how to teach complex content to their students.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solidFill>
                            <a:schemeClr val="tx2"/>
                          </a:solidFill>
                        </a:rPr>
                        <a:t>Developing fluency in a curriculum does not mean simply following it to the letter; teachers should still adjust their instruction to meet students’ needs. Educative materials and support can help teachers become comfortable conducting learning activities that keep students on track to meet ambitious goals. They help teachers anticipate likely challenges and prompt them to rehearse instruction with a range of student questions and discoveries in mind.</a:t>
                      </a:r>
                      <a:endParaRPr lang="en-US"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5894829"/>
                  </a:ext>
                </a:extLst>
              </a:tr>
            </a:tbl>
          </a:graphicData>
        </a:graphic>
      </p:graphicFrame>
      <p:pic>
        <p:nvPicPr>
          <p:cNvPr id="8" name="Picture 7" descr="A picture containing table&#10;&#10;Description automatically generated">
            <a:extLst>
              <a:ext uri="{FF2B5EF4-FFF2-40B4-BE49-F238E27FC236}">
                <a16:creationId xmlns:a16="http://schemas.microsoft.com/office/drawing/2014/main" id="{40F28599-3A8C-4132-8663-ABF74A105A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428" y="334567"/>
            <a:ext cx="941493" cy="884349"/>
          </a:xfrm>
          <a:prstGeom prst="rect">
            <a:avLst/>
          </a:prstGeom>
          <a:effectLst>
            <a:outerShdw blurRad="204344" dist="199786" dir="8100000" algn="tr" rotWithShape="0">
              <a:prstClr val="black">
                <a:alpha val="40000"/>
              </a:prstClr>
            </a:outerShdw>
          </a:effectLst>
        </p:spPr>
      </p:pic>
    </p:spTree>
    <p:extLst>
      <p:ext uri="{BB962C8B-B14F-4D97-AF65-F5344CB8AC3E}">
        <p14:creationId xmlns:p14="http://schemas.microsoft.com/office/powerpoint/2010/main" val="3457160389"/>
      </p:ext>
    </p:extLst>
  </p:cSld>
  <p:clrMapOvr>
    <a:masterClrMapping/>
  </p:clrMapOvr>
</p:sld>
</file>

<file path=ppt/theme/theme1.xml><?xml version="1.0" encoding="utf-8"?>
<a:theme xmlns:a="http://schemas.openxmlformats.org/drawingml/2006/main" name="Office Theme">
  <a:themeElements>
    <a:clrScheme name="Elements">
      <a:dk1>
        <a:srgbClr val="000000"/>
      </a:dk1>
      <a:lt1>
        <a:srgbClr val="FFFFFF"/>
      </a:lt1>
      <a:dk2>
        <a:srgbClr val="111E43"/>
      </a:dk2>
      <a:lt2>
        <a:srgbClr val="41631F"/>
      </a:lt2>
      <a:accent1>
        <a:srgbClr val="7996C2"/>
      </a:accent1>
      <a:accent2>
        <a:srgbClr val="00ACCE"/>
      </a:accent2>
      <a:accent3>
        <a:srgbClr val="82C341"/>
      </a:accent3>
      <a:accent4>
        <a:srgbClr val="043673"/>
      </a:accent4>
      <a:accent5>
        <a:srgbClr val="F58546"/>
      </a:accent5>
      <a:accent6>
        <a:srgbClr val="75695C"/>
      </a:accent6>
      <a:hlink>
        <a:srgbClr val="5980A3"/>
      </a:hlink>
      <a:folHlink>
        <a:srgbClr val="5980A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3749</TotalTime>
  <Words>1508</Words>
  <Application>Microsoft Office PowerPoint</Application>
  <PresentationFormat>Widescreen</PresentationFormat>
  <Paragraphs>131</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Futura</vt:lpstr>
      <vt:lpstr>Futura Medium</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Thurmond</dc:creator>
  <cp:lastModifiedBy>werner knap</cp:lastModifiedBy>
  <cp:revision>124</cp:revision>
  <dcterms:created xsi:type="dcterms:W3CDTF">2022-08-06T15:30:29Z</dcterms:created>
  <dcterms:modified xsi:type="dcterms:W3CDTF">2022-08-26T15:28:39Z</dcterms:modified>
</cp:coreProperties>
</file>