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8" r:id="rId1"/>
  </p:sldMasterIdLst>
  <p:notesMasterIdLst>
    <p:notesMasterId r:id="rId19"/>
  </p:notesMasterIdLst>
  <p:sldIdLst>
    <p:sldId id="263" r:id="rId2"/>
    <p:sldId id="257" r:id="rId3"/>
    <p:sldId id="261" r:id="rId4"/>
    <p:sldId id="260" r:id="rId5"/>
    <p:sldId id="265" r:id="rId6"/>
    <p:sldId id="266" r:id="rId7"/>
    <p:sldId id="268" r:id="rId8"/>
    <p:sldId id="280" r:id="rId9"/>
    <p:sldId id="282" r:id="rId10"/>
    <p:sldId id="283" r:id="rId11"/>
    <p:sldId id="284" r:id="rId12"/>
    <p:sldId id="285" r:id="rId13"/>
    <p:sldId id="286" r:id="rId14"/>
    <p:sldId id="287" r:id="rId15"/>
    <p:sldId id="281" r:id="rId16"/>
    <p:sldId id="279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550"/>
    <a:srgbClr val="111E43"/>
    <a:srgbClr val="7CA064"/>
    <a:srgbClr val="7CA058"/>
    <a:srgbClr val="7CA08C"/>
    <a:srgbClr val="043673"/>
    <a:srgbClr val="3C3F50"/>
    <a:srgbClr val="3D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3129"/>
  </p:normalViewPr>
  <p:slideViewPr>
    <p:cSldViewPr snapToGrid="0" showGuides="1">
      <p:cViewPr varScale="1">
        <p:scale>
          <a:sx n="101" d="100"/>
          <a:sy n="101" d="100"/>
        </p:scale>
        <p:origin x="440" y="18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F190D-0EAD-4944-A559-ED1CEE4BF272}" type="datetimeFigureOut">
              <a:rPr lang="en-US"/>
              <a:t>8/25/22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E1DE-2576-B047-99A3-62A492381528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8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1DE-2576-B047-99A3-62A49238152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2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1DE-2576-B047-99A3-62A4923815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8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1DE-2576-B047-99A3-62A49238152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3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8/25/22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E3033C-460E-7255-3875-4B3A2D5F6E02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oogle Shape;25;p3">
            <a:extLst>
              <a:ext uri="{FF2B5EF4-FFF2-40B4-BE49-F238E27FC236}">
                <a16:creationId xmlns:a16="http://schemas.microsoft.com/office/drawing/2014/main" id="{75009081-C286-0DFC-5040-D2C87DE7D33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7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oogle Shape;25;p3">
            <a:extLst>
              <a:ext uri="{FF2B5EF4-FFF2-40B4-BE49-F238E27FC236}">
                <a16:creationId xmlns:a16="http://schemas.microsoft.com/office/drawing/2014/main" id="{E5D57008-8573-8345-BA64-FE79DB2D630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1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51F1C4-44C8-7826-96C0-B46EBCB5435B}"/>
              </a:ext>
            </a:extLst>
          </p:cNvPr>
          <p:cNvSpPr/>
          <p:nvPr userDrawn="1"/>
        </p:nvSpPr>
        <p:spPr>
          <a:xfrm>
            <a:off x="0" y="0"/>
            <a:ext cx="121920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5;p3">
            <a:extLst>
              <a:ext uri="{FF2B5EF4-FFF2-40B4-BE49-F238E27FC236}">
                <a16:creationId xmlns:a16="http://schemas.microsoft.com/office/drawing/2014/main" id="{2678EA88-24FC-8F62-2278-F8FD7B97E92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EF10FE-99CB-F9FB-5FA5-F6C7C1B0AB8B}"/>
              </a:ext>
            </a:extLst>
          </p:cNvPr>
          <p:cNvSpPr/>
          <p:nvPr userDrawn="1"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25;p3">
            <a:extLst>
              <a:ext uri="{FF2B5EF4-FFF2-40B4-BE49-F238E27FC236}">
                <a16:creationId xmlns:a16="http://schemas.microsoft.com/office/drawing/2014/main" id="{EE146FD8-6057-722C-3CC8-FC4C1B50CA3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114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6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5;p3">
            <a:extLst>
              <a:ext uri="{FF2B5EF4-FFF2-40B4-BE49-F238E27FC236}">
                <a16:creationId xmlns:a16="http://schemas.microsoft.com/office/drawing/2014/main" id="{C3D8C275-0A52-0B9B-2CCB-1466CFBBD271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oogle Shape;25;p3">
            <a:extLst>
              <a:ext uri="{FF2B5EF4-FFF2-40B4-BE49-F238E27FC236}">
                <a16:creationId xmlns:a16="http://schemas.microsoft.com/office/drawing/2014/main" id="{091AB712-FAE9-29B7-7EC4-25B5A8832003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8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Google Shape;25;p3">
            <a:extLst>
              <a:ext uri="{FF2B5EF4-FFF2-40B4-BE49-F238E27FC236}">
                <a16:creationId xmlns:a16="http://schemas.microsoft.com/office/drawing/2014/main" id="{B60E8D34-E39F-3363-4BD6-CBA15442D81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1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Google Shape;25;p3">
            <a:extLst>
              <a:ext uri="{FF2B5EF4-FFF2-40B4-BE49-F238E27FC236}">
                <a16:creationId xmlns:a16="http://schemas.microsoft.com/office/drawing/2014/main" id="{2A51A5FC-368A-55EA-CB5F-04A2D6D94E7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6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Google Shape;25;p3">
            <a:extLst>
              <a:ext uri="{FF2B5EF4-FFF2-40B4-BE49-F238E27FC236}">
                <a16:creationId xmlns:a16="http://schemas.microsoft.com/office/drawing/2014/main" id="{87BDA3C3-EEB2-3D2B-7FFE-27EE5617C0F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Google Shape;25;p3">
            <a:extLst>
              <a:ext uri="{FF2B5EF4-FFF2-40B4-BE49-F238E27FC236}">
                <a16:creationId xmlns:a16="http://schemas.microsoft.com/office/drawing/2014/main" id="{C2E52B3D-3336-6995-3D72-928189E9855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7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;p3">
            <a:extLst>
              <a:ext uri="{FF2B5EF4-FFF2-40B4-BE49-F238E27FC236}">
                <a16:creationId xmlns:a16="http://schemas.microsoft.com/office/drawing/2014/main" id="{94E82CC0-C9BC-A4DF-5996-18C2F4DB083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4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25;p3">
            <a:extLst>
              <a:ext uri="{FF2B5EF4-FFF2-40B4-BE49-F238E27FC236}">
                <a16:creationId xmlns:a16="http://schemas.microsoft.com/office/drawing/2014/main" id="{8B2D5E82-5BD7-1F8D-C020-0D1EE367183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9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25;p3">
            <a:extLst>
              <a:ext uri="{FF2B5EF4-FFF2-40B4-BE49-F238E27FC236}">
                <a16:creationId xmlns:a16="http://schemas.microsoft.com/office/drawing/2014/main" id="{C12E73AC-7D45-69AB-F047-B30D489370C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1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0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carnegie.org/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learningfirst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DDB344-FAF1-F52A-293C-C6D09E36C20B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5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8/25/22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53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5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5A7CE9A-8217-2322-3B18-C33BF3C6995B}"/>
              </a:ext>
            </a:extLst>
          </p:cNvPr>
          <p:cNvSpPr txBox="1">
            <a:spLocks/>
          </p:cNvSpPr>
          <p:nvPr userDrawn="1"/>
        </p:nvSpPr>
        <p:spPr>
          <a:xfrm>
            <a:off x="225469" y="6522225"/>
            <a:ext cx="117922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err="1">
                <a:solidFill>
                  <a:schemeClr val="tx2"/>
                </a:solidFill>
              </a:rPr>
              <a:t>learningfirst.org</a:t>
            </a:r>
            <a:r>
              <a:rPr lang="en-US" sz="1200" dirty="0">
                <a:solidFill>
                  <a:schemeClr val="tx2"/>
                </a:solidFill>
              </a:rPr>
              <a:t>																			                                   </a:t>
            </a:r>
            <a:r>
              <a:rPr lang="en-US" sz="1200" dirty="0" err="1">
                <a:solidFill>
                  <a:schemeClr val="tx2"/>
                </a:solidFill>
              </a:rPr>
              <a:t>carnegie.org</a:t>
            </a:r>
            <a:endParaRPr lang="en-US" sz="1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Google Shape;25;p3">
            <a:extLst>
              <a:ext uri="{FF2B5EF4-FFF2-40B4-BE49-F238E27FC236}">
                <a16:creationId xmlns:a16="http://schemas.microsoft.com/office/drawing/2014/main" id="{E1D5FB8E-CF93-6923-F8B2-24090C5BB008}"/>
              </a:ext>
            </a:extLst>
          </p:cNvPr>
          <p:cNvSpPr txBox="1">
            <a:spLocks/>
          </p:cNvSpPr>
          <p:nvPr userDrawn="1"/>
        </p:nvSpPr>
        <p:spPr>
          <a:xfrm>
            <a:off x="5029200" y="653672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200" b="0" i="0" u="none" strike="noStrike" kern="1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b="1">
                <a:solidFill>
                  <a:schemeClr val="tx2"/>
                </a:solidFill>
              </a:rPr>
              <a:pPr/>
              <a:t>‹#›</a:t>
            </a:fld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0" name="Rectangle 9">
            <a:hlinkClick r:id="rId16"/>
            <a:extLst>
              <a:ext uri="{FF2B5EF4-FFF2-40B4-BE49-F238E27FC236}">
                <a16:creationId xmlns:a16="http://schemas.microsoft.com/office/drawing/2014/main" id="{F8642C31-824F-2A1B-64A2-B2A8D43A98D8}"/>
              </a:ext>
            </a:extLst>
          </p:cNvPr>
          <p:cNvSpPr/>
          <p:nvPr userDrawn="1"/>
        </p:nvSpPr>
        <p:spPr>
          <a:xfrm>
            <a:off x="51150" y="6492875"/>
            <a:ext cx="219328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17"/>
            <a:extLst>
              <a:ext uri="{FF2B5EF4-FFF2-40B4-BE49-F238E27FC236}">
                <a16:creationId xmlns:a16="http://schemas.microsoft.com/office/drawing/2014/main" id="{6657619B-4C89-3B78-E393-1BA3BA2FD00E}"/>
              </a:ext>
            </a:extLst>
          </p:cNvPr>
          <p:cNvSpPr/>
          <p:nvPr userDrawn="1"/>
        </p:nvSpPr>
        <p:spPr>
          <a:xfrm>
            <a:off x="10941803" y="6536725"/>
            <a:ext cx="1250197" cy="321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7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4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hyperlink" Target="http://www.carnegie.org/Element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earningfirst.org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carnegie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aspeninstitute.org/wp-content/uploads/2017/04/Practice-What-You-Teach.pdf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carnegie.org/filer_public/47/94/47947a81-4fdf-421b-a5e8-fbb211898ee0/elements_report_november_2020.pdf?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rriculumpd.org/elements-podcast/the-elements-episode2" TargetMode="External"/><Relationship Id="rId7" Type="http://schemas.openxmlformats.org/officeDocument/2006/relationships/hyperlink" Target="https://images.all4ed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tandards.learningforward.org/" TargetMode="External"/><Relationship Id="rId5" Type="http://schemas.openxmlformats.org/officeDocument/2006/relationships/hyperlink" Target="https://www.openscied.org/professional-learning/" TargetMode="External"/><Relationship Id="rId4" Type="http://schemas.openxmlformats.org/officeDocument/2006/relationships/hyperlink" Target="https://vimeo.com/showcase/634555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h-6E1jCXe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2A22FF-4552-2D88-C923-1A9DFCBB4992}"/>
              </a:ext>
            </a:extLst>
          </p:cNvPr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111E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9570B6-1AFD-2E26-1944-11F92C0F108A}"/>
              </a:ext>
            </a:extLst>
          </p:cNvPr>
          <p:cNvSpPr txBox="1"/>
          <p:nvPr/>
        </p:nvSpPr>
        <p:spPr>
          <a:xfrm>
            <a:off x="332432" y="1727083"/>
            <a:ext cx="57996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Transforming Teaching: </a:t>
            </a:r>
            <a:br>
              <a:rPr lang="en-US" sz="4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The Elements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07119-34F5-613C-C1EB-1476C9679E3A}"/>
              </a:ext>
            </a:extLst>
          </p:cNvPr>
          <p:cNvSpPr txBox="1"/>
          <p:nvPr/>
        </p:nvSpPr>
        <p:spPr>
          <a:xfrm>
            <a:off x="7762681" y="5877164"/>
            <a:ext cx="31889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Download a copy of the report:</a:t>
            </a:r>
          </a:p>
          <a:p>
            <a:r>
              <a:rPr lang="en-US" sz="1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www.Carnegie.org</a:t>
            </a:r>
            <a:r>
              <a:rPr lang="en-US" sz="160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/Elements</a:t>
            </a:r>
            <a:r>
              <a:rPr lang="en-US" sz="160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035726-06EA-0F57-14A9-DA6AA50ADF03}"/>
              </a:ext>
            </a:extLst>
          </p:cNvPr>
          <p:cNvSpPr txBox="1"/>
          <p:nvPr/>
        </p:nvSpPr>
        <p:spPr>
          <a:xfrm>
            <a:off x="1852640" y="5156083"/>
            <a:ext cx="3589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This project is funded by the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Carnegie Corporation of New York. </a:t>
            </a:r>
          </a:p>
        </p:txBody>
      </p:sp>
      <p:pic>
        <p:nvPicPr>
          <p:cNvPr id="14" name="Content Placeholder 5" descr="The Elements cover.">
            <a:extLst>
              <a:ext uri="{FF2B5EF4-FFF2-40B4-BE49-F238E27FC236}">
                <a16:creationId xmlns:a16="http://schemas.microsoft.com/office/drawing/2014/main" id="{31A478D7-4985-C996-DBF4-068FF09EDD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413" y="348777"/>
            <a:ext cx="3969271" cy="5453594"/>
          </a:xfrm>
          <a:prstGeom prst="rect">
            <a:avLst/>
          </a:prstGeom>
          <a:ln>
            <a:noFill/>
          </a:ln>
          <a:effectLst>
            <a:outerShdw blurRad="334082" dist="66516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0CBA44B-446E-D228-7614-9E46F2F0A286}"/>
              </a:ext>
            </a:extLst>
          </p:cNvPr>
          <p:cNvSpPr txBox="1"/>
          <p:nvPr/>
        </p:nvSpPr>
        <p:spPr>
          <a:xfrm>
            <a:off x="339571" y="142931"/>
            <a:ext cx="73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FUTURA MEDIUM" panose="020B0602020204020303" pitchFamily="34" charset="-79"/>
              </a:rPr>
              <a:t>Lesson 2:</a:t>
            </a:r>
          </a:p>
          <a:p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Transformative Professional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EAAB7-D0B2-51EB-7C17-199524FFEA59}"/>
              </a:ext>
            </a:extLst>
          </p:cNvPr>
          <p:cNvSpPr txBox="1"/>
          <p:nvPr/>
        </p:nvSpPr>
        <p:spPr>
          <a:xfrm>
            <a:off x="1873031" y="3515061"/>
            <a:ext cx="326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Professional Learning Series </a:t>
            </a:r>
          </a:p>
          <a:p>
            <a:r>
              <a:rPr lang="en-US" sz="1600" dirty="0">
                <a:solidFill>
                  <a:schemeClr val="tx2"/>
                </a:solidFill>
              </a:rPr>
              <a:t>Developed by Stephanie Hirsh</a:t>
            </a:r>
          </a:p>
        </p:txBody>
      </p:sp>
      <p:pic>
        <p:nvPicPr>
          <p:cNvPr id="5" name="Picture 4" descr="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7C6635E6-6DB7-EC88-8A80-65C5F8403B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640" y="5725165"/>
            <a:ext cx="1540773" cy="72724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1CBB5797-BD21-923A-923D-C691495A83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870" y="3980032"/>
            <a:ext cx="1709218" cy="10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41C0B418-8926-6910-73BD-D385588DD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625191"/>
              </p:ext>
            </p:extLst>
          </p:nvPr>
        </p:nvGraphicFramePr>
        <p:xfrm>
          <a:off x="0" y="2116078"/>
          <a:ext cx="12192000" cy="3854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445300461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2430787891"/>
                    </a:ext>
                  </a:extLst>
                </a:gridCol>
              </a:tblGrid>
              <a:tr h="444068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Less Emphasis On</a:t>
                      </a:r>
                    </a:p>
                  </a:txBody>
                  <a:tcPr marL="365760" marR="36576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More Emphasis On</a:t>
                      </a:r>
                    </a:p>
                  </a:txBody>
                  <a:tcPr marL="182880" marR="36576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216468"/>
                  </a:ext>
                </a:extLst>
              </a:tr>
              <a:tr h="1017003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Curriculum orientation sessions that present information about new instructional materials to teachers</a:t>
                      </a:r>
                    </a:p>
                  </a:txBody>
                  <a:tcPr marL="365760" marR="365760" marT="8229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Professional learning sessions that provide opportunities to experience new instructional materials as “student” learners</a:t>
                      </a:r>
                    </a:p>
                  </a:txBody>
                  <a:tcPr marL="182880" marR="365760" marT="8229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866494"/>
                  </a:ext>
                </a:extLst>
              </a:tr>
              <a:tr h="988488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Professional development activities disconnected from the curriculum</a:t>
                      </a:r>
                    </a:p>
                  </a:txBody>
                  <a:tcPr marL="365760" marR="365760" marT="8229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Curriculum-anchored professional learning with intentional opportunities to reflect on beliefs about learning and teaching</a:t>
                      </a:r>
                    </a:p>
                  </a:txBody>
                  <a:tcPr marL="182880" marR="365760" marT="8229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13825"/>
                  </a:ext>
                </a:extLst>
              </a:tr>
              <a:tr h="107455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Training sessions that emphasize solely building teacher content knowledge</a:t>
                      </a:r>
                    </a:p>
                  </a:txBody>
                  <a:tcPr marL="365760" marR="365760" marT="8229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Facilitated conversations that address the connection between thinking and learning</a:t>
                      </a:r>
                    </a:p>
                  </a:txBody>
                  <a:tcPr marL="182880" marR="365760" marT="8229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1517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20BAF1C-9F0C-8492-5ECD-6D67D940654E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B5D97-197A-AD47-89C6-E4F6C370AE41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29706" y="142931"/>
            <a:ext cx="10562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Curriculum-based Professional Learning Shifts</a:t>
            </a:r>
          </a:p>
          <a:p>
            <a:r>
              <a:rPr lang="en-US" sz="3200" dirty="0">
                <a:solidFill>
                  <a:schemeClr val="tx2"/>
                </a:solidFill>
              </a:rPr>
              <a:t>Inventorying Current Practice, </a:t>
            </a:r>
            <a:r>
              <a:rPr lang="en-US" sz="3200" i="1" dirty="0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2.5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C7595-D4EC-DD03-7EFC-69600547522F}"/>
              </a:ext>
            </a:extLst>
          </p:cNvPr>
          <p:cNvSpPr txBox="1"/>
          <p:nvPr/>
        </p:nvSpPr>
        <p:spPr>
          <a:xfrm>
            <a:off x="258106" y="1601667"/>
            <a:ext cx="11511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90000"/>
                    <a:lumOff val="10000"/>
                  </a:schemeClr>
                </a:solidFill>
              </a:rPr>
              <a:t>Table 2.2: From Disconnected Learning to Deep Dives Into High-quality Curriculum</a:t>
            </a:r>
          </a:p>
        </p:txBody>
      </p:sp>
    </p:spTree>
    <p:extLst>
      <p:ext uri="{BB962C8B-B14F-4D97-AF65-F5344CB8AC3E}">
        <p14:creationId xmlns:p14="http://schemas.microsoft.com/office/powerpoint/2010/main" val="400258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0BAF1C-9F0C-8492-5ECD-6D67D940654E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B5D97-197A-AD47-89C6-E4F6C370AE41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29706" y="142931"/>
            <a:ext cx="10562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Curriculum-based Professional Learning Shifts</a:t>
            </a:r>
          </a:p>
          <a:p>
            <a:r>
              <a:rPr lang="en-US" sz="3200" dirty="0">
                <a:solidFill>
                  <a:schemeClr val="tx2"/>
                </a:solidFill>
              </a:rPr>
              <a:t>Inventorying Current Practice, </a:t>
            </a:r>
            <a:r>
              <a:rPr lang="en-US" sz="3200" i="1" dirty="0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2.5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9028E-3B8D-E7AD-A6C5-04F18926A67E}"/>
              </a:ext>
            </a:extLst>
          </p:cNvPr>
          <p:cNvSpPr txBox="1"/>
          <p:nvPr/>
        </p:nvSpPr>
        <p:spPr>
          <a:xfrm>
            <a:off x="258106" y="1601667"/>
            <a:ext cx="11511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90000"/>
                    <a:lumOff val="10000"/>
                  </a:schemeClr>
                </a:solidFill>
              </a:rPr>
              <a:t>Table 2.3: Less Adapting and More Scaffolding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EAD92CAC-BC1E-A33A-5783-4EE6ED2FE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830623"/>
              </p:ext>
            </p:extLst>
          </p:nvPr>
        </p:nvGraphicFramePr>
        <p:xfrm>
          <a:off x="0" y="2116078"/>
          <a:ext cx="12192000" cy="3123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445300461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2430787891"/>
                    </a:ext>
                  </a:extLst>
                </a:gridCol>
              </a:tblGrid>
              <a:tr h="450659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Less Emphasis On</a:t>
                      </a:r>
                    </a:p>
                  </a:txBody>
                  <a:tcPr marL="365760" marR="36576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More Emphasis On</a:t>
                      </a:r>
                    </a:p>
                  </a:txBody>
                  <a:tcPr marL="182880" marR="36576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216468"/>
                  </a:ext>
                </a:extLst>
              </a:tr>
              <a:tr h="1484118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Lowering expectations and compromising the rigor of instructional materials for </a:t>
                      </a:r>
                      <a:br>
                        <a:rPr lang="en-US" sz="2000">
                          <a:solidFill>
                            <a:schemeClr val="tx2"/>
                          </a:solidFill>
                        </a:rPr>
                      </a:b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selected students</a:t>
                      </a:r>
                    </a:p>
                  </a:txBody>
                  <a:tcPr marL="365760" marR="365760" marT="8229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Raising expectations for all students by scaffolding instructional materials appropriately to ensure all students engage with </a:t>
                      </a:r>
                      <a:br>
                        <a:rPr lang="en-US" sz="2000">
                          <a:solidFill>
                            <a:schemeClr val="tx2"/>
                          </a:solidFill>
                        </a:rPr>
                      </a:b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rigorous content</a:t>
                      </a:r>
                    </a:p>
                  </a:txBody>
                  <a:tcPr marL="182880" marR="365760" marT="8229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866494"/>
                  </a:ext>
                </a:extLst>
              </a:tr>
              <a:tr h="1189166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Adapting instructional materials based on perception of students’ abilities</a:t>
                      </a:r>
                    </a:p>
                  </a:txBody>
                  <a:tcPr marL="365760" marR="365760" marT="8229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Adapting instructional materials to meet the needs of students while maintaining the integrity of the materials</a:t>
                      </a:r>
                    </a:p>
                  </a:txBody>
                  <a:tcPr marL="182880" marR="365760" marT="8229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13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19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0BAF1C-9F0C-8492-5ECD-6D67D940654E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B5D97-197A-AD47-89C6-E4F6C370AE41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29706" y="142931"/>
            <a:ext cx="10562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Curriculum-based Professional Learning Shifts</a:t>
            </a:r>
          </a:p>
          <a:p>
            <a:r>
              <a:rPr lang="en-US" sz="3200" dirty="0">
                <a:solidFill>
                  <a:schemeClr val="tx2"/>
                </a:solidFill>
              </a:rPr>
              <a:t>Inventorying Current Practice, </a:t>
            </a:r>
            <a:r>
              <a:rPr lang="en-US" sz="3200" i="1" dirty="0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2.5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25395C7F-B32F-BF07-792E-901375608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156330"/>
              </p:ext>
            </p:extLst>
          </p:nvPr>
        </p:nvGraphicFramePr>
        <p:xfrm>
          <a:off x="0" y="2116078"/>
          <a:ext cx="12192000" cy="4180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445300461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2430787891"/>
                    </a:ext>
                  </a:extLst>
                </a:gridCol>
              </a:tblGrid>
              <a:tr h="444068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Less Emphasis On</a:t>
                      </a:r>
                    </a:p>
                  </a:txBody>
                  <a:tcPr marL="365760" marR="36576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More Emphasis On</a:t>
                      </a:r>
                    </a:p>
                  </a:txBody>
                  <a:tcPr marL="182880" marR="36576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216468"/>
                  </a:ext>
                </a:extLst>
              </a:tr>
              <a:tr h="1017003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Instructional vision development reserved for select groups of individuals</a:t>
                      </a:r>
                    </a:p>
                  </a:txBody>
                  <a:tcPr marL="365760" marR="365760" marT="8229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Broad-based leadership representation on development and implementation of instructional vision</a:t>
                      </a:r>
                    </a:p>
                  </a:txBody>
                  <a:tcPr marL="182880" marR="365760" marT="8229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866494"/>
                  </a:ext>
                </a:extLst>
              </a:tr>
              <a:tr h="988488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School systems attempting to implement multiple initiatives to improve curriculum, instruction, and assessment</a:t>
                      </a:r>
                    </a:p>
                  </a:txBody>
                  <a:tcPr marL="365760" marR="365760" marT="8229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School systems focusing instructional improvement efforts on curriculum implementation and curriculum-based professional learning</a:t>
                      </a:r>
                    </a:p>
                  </a:txBody>
                  <a:tcPr marL="182880" marR="365760" marT="8229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13825"/>
                  </a:ext>
                </a:extLst>
              </a:tr>
              <a:tr h="107455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Curriculum procurement and professional learning services purchase decisions siloed from other district decisions </a:t>
                      </a:r>
                    </a:p>
                  </a:txBody>
                  <a:tcPr marL="365760" marR="365760" marT="8229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Curriculum and professional learning services purchase decisions aligned with instructional vision and plans for realizing it</a:t>
                      </a:r>
                    </a:p>
                  </a:txBody>
                  <a:tcPr marL="182880" marR="365760" marT="8229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1517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210C7D0-D771-8632-68B7-0A0C0BA7E9FD}"/>
              </a:ext>
            </a:extLst>
          </p:cNvPr>
          <p:cNvSpPr txBox="1"/>
          <p:nvPr/>
        </p:nvSpPr>
        <p:spPr>
          <a:xfrm>
            <a:off x="258106" y="1601667"/>
            <a:ext cx="11511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90000"/>
                    <a:lumOff val="10000"/>
                  </a:schemeClr>
                </a:solidFill>
              </a:rPr>
              <a:t>Table 2.4: From Fragmentation to Coherence</a:t>
            </a:r>
          </a:p>
        </p:txBody>
      </p:sp>
    </p:spTree>
    <p:extLst>
      <p:ext uri="{BB962C8B-B14F-4D97-AF65-F5344CB8AC3E}">
        <p14:creationId xmlns:p14="http://schemas.microsoft.com/office/powerpoint/2010/main" val="1686418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0BAF1C-9F0C-8492-5ECD-6D67D940654E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B5D97-197A-AD47-89C6-E4F6C370AE41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29706" y="142931"/>
            <a:ext cx="10562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Curriculum-based Professional Learning Shifts</a:t>
            </a:r>
          </a:p>
          <a:p>
            <a:r>
              <a:rPr lang="en-US" sz="3200" dirty="0">
                <a:solidFill>
                  <a:schemeClr val="tx2"/>
                </a:solidFill>
              </a:rPr>
              <a:t>Inventorying Current Practice, </a:t>
            </a:r>
            <a:r>
              <a:rPr lang="en-US" sz="3200" i="1" dirty="0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2.5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8E28F3FF-AF5A-C3B0-AFA3-8D818FD17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34862"/>
              </p:ext>
            </p:extLst>
          </p:nvPr>
        </p:nvGraphicFramePr>
        <p:xfrm>
          <a:off x="0" y="2116077"/>
          <a:ext cx="12192000" cy="4187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445300461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2430787891"/>
                    </a:ext>
                  </a:extLst>
                </a:gridCol>
              </a:tblGrid>
              <a:tr h="434618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Less Emphasis On</a:t>
                      </a:r>
                    </a:p>
                  </a:txBody>
                  <a:tcPr marL="365760" marR="36576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More Emphasis On</a:t>
                      </a:r>
                    </a:p>
                  </a:txBody>
                  <a:tcPr marL="182880" marR="36576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216468"/>
                  </a:ext>
                </a:extLst>
              </a:tr>
              <a:tr h="700467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Collaborative groups organized </a:t>
                      </a:r>
                      <a:br>
                        <a:rPr lang="en-US" sz="2000">
                          <a:solidFill>
                            <a:schemeClr val="tx2"/>
                          </a:solidFill>
                        </a:rPr>
                      </a:b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by choice</a:t>
                      </a:r>
                    </a:p>
                  </a:txBody>
                  <a:tcPr marL="365760" marR="36576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Collaborative groups organized by grade levels and subjects using the same core curriculum</a:t>
                      </a:r>
                    </a:p>
                  </a:txBody>
                  <a:tcPr marL="182880" marR="3657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866494"/>
                  </a:ext>
                </a:extLst>
              </a:tr>
              <a:tr h="1219558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Using collaborative learning structures and professional learning communities to address several priorities</a:t>
                      </a:r>
                    </a:p>
                  </a:txBody>
                  <a:tcPr marL="365760" mar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Protecting professional learning community time for implementing new instructional materials</a:t>
                      </a:r>
                    </a:p>
                  </a:txBody>
                  <a:tcPr marL="182880" marR="3657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13825"/>
                  </a:ext>
                </a:extLst>
              </a:tr>
              <a:tr h="77995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All professional learning opportunities focusing attention on early-use models</a:t>
                      </a:r>
                    </a:p>
                  </a:txBody>
                  <a:tcPr marL="365760" mar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Professional learning opportunities distributed across models that address early use, ongoing support, and capacity building</a:t>
                      </a:r>
                    </a:p>
                  </a:txBody>
                  <a:tcPr marL="182880" marR="3657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15175"/>
                  </a:ext>
                </a:extLst>
              </a:tr>
              <a:tr h="1052337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Curriculum-based professional </a:t>
                      </a:r>
                      <a:br>
                        <a:rPr lang="en-US" sz="2000">
                          <a:solidFill>
                            <a:schemeClr val="tx2"/>
                          </a:solidFill>
                        </a:rPr>
                      </a:b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learning limited to curriculum orientations and/or summer sessions</a:t>
                      </a:r>
                    </a:p>
                  </a:txBody>
                  <a:tcPr marL="365760" marR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Curriculum-based professional learning that spans the entire year</a:t>
                      </a:r>
                    </a:p>
                  </a:txBody>
                  <a:tcPr marL="182880" marR="3657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8653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07606D5-7974-D107-E643-081204728A5E}"/>
              </a:ext>
            </a:extLst>
          </p:cNvPr>
          <p:cNvSpPr txBox="1"/>
          <p:nvPr/>
        </p:nvSpPr>
        <p:spPr>
          <a:xfrm>
            <a:off x="258106" y="1601667"/>
            <a:ext cx="1157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90000"/>
                    <a:lumOff val="10000"/>
                  </a:schemeClr>
                </a:solidFill>
              </a:rPr>
              <a:t>Table 2.5: From Retrofitting to Establishing New Structures</a:t>
            </a:r>
          </a:p>
        </p:txBody>
      </p:sp>
    </p:spTree>
    <p:extLst>
      <p:ext uri="{BB962C8B-B14F-4D97-AF65-F5344CB8AC3E}">
        <p14:creationId xmlns:p14="http://schemas.microsoft.com/office/powerpoint/2010/main" val="1058443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0BAF1C-9F0C-8492-5ECD-6D67D940654E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B5D97-197A-AD47-89C6-E4F6C370AE41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29706" y="142931"/>
            <a:ext cx="10562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Curriculum-based Professional Learning Shifts</a:t>
            </a:r>
          </a:p>
          <a:p>
            <a:r>
              <a:rPr lang="en-US" sz="3200" dirty="0">
                <a:solidFill>
                  <a:schemeClr val="tx2"/>
                </a:solidFill>
              </a:rPr>
              <a:t>Inventorying Current Practice, </a:t>
            </a:r>
            <a:r>
              <a:rPr lang="en-US" sz="3200" i="1" dirty="0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2.5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F129639-8A6B-444B-4DFD-C397B878C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1782"/>
              </p:ext>
            </p:extLst>
          </p:nvPr>
        </p:nvGraphicFramePr>
        <p:xfrm>
          <a:off x="0" y="2116078"/>
          <a:ext cx="12192000" cy="4213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445300461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2430787891"/>
                    </a:ext>
                  </a:extLst>
                </a:gridCol>
              </a:tblGrid>
              <a:tr h="444068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Less Emphasis On</a:t>
                      </a:r>
                    </a:p>
                  </a:txBody>
                  <a:tcPr marL="365760" marR="36576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More Emphasis On</a:t>
                      </a:r>
                    </a:p>
                  </a:txBody>
                  <a:tcPr marL="182880" marR="36576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216468"/>
                  </a:ext>
                </a:extLst>
              </a:tr>
              <a:tr h="1017003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One-size-fits-all approach to planning professional learning support for the use of new instructional materials</a:t>
                      </a:r>
                    </a:p>
                  </a:txBody>
                  <a:tcPr marL="365760" marR="365760" marT="8229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Different learning designs that support teachers at different stages of implementation using new instructional materials</a:t>
                      </a:r>
                    </a:p>
                  </a:txBody>
                  <a:tcPr marL="182880" marR="365760" marT="8229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866494"/>
                  </a:ext>
                </a:extLst>
              </a:tr>
              <a:tr h="988488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Feedback and reflective practices used solely during the monitoring and assessment phases of the learning cycle</a:t>
                      </a:r>
                    </a:p>
                  </a:txBody>
                  <a:tcPr marL="365760" marR="365760" marT="8229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Feedback and reflective practices embedded in every phase of the teacher learning cycles</a:t>
                      </a:r>
                    </a:p>
                  </a:txBody>
                  <a:tcPr marL="182880" marR="365760" marT="8229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13825"/>
                  </a:ext>
                </a:extLst>
              </a:tr>
              <a:tr h="107455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Change as an event that treats everyone involved the same</a:t>
                      </a:r>
                    </a:p>
                  </a:txBody>
                  <a:tcPr marL="365760" marR="365760" marT="8229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Change as a process that occurs over time and uses individualized support to accelerate implementation</a:t>
                      </a:r>
                    </a:p>
                  </a:txBody>
                  <a:tcPr marL="182880" marR="365760" marT="8229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1517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D07F5F-C8A8-C4AD-016E-AA8B840DEB21}"/>
              </a:ext>
            </a:extLst>
          </p:cNvPr>
          <p:cNvSpPr txBox="1"/>
          <p:nvPr/>
        </p:nvSpPr>
        <p:spPr>
          <a:xfrm>
            <a:off x="258106" y="1601667"/>
            <a:ext cx="11511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90000"/>
                    <a:lumOff val="10000"/>
                  </a:schemeClr>
                </a:solidFill>
              </a:rPr>
              <a:t>Table 2.6: Shifts in How Professional Learning is Designed and Implemented</a:t>
            </a:r>
          </a:p>
        </p:txBody>
      </p:sp>
    </p:spTree>
    <p:extLst>
      <p:ext uri="{BB962C8B-B14F-4D97-AF65-F5344CB8AC3E}">
        <p14:creationId xmlns:p14="http://schemas.microsoft.com/office/powerpoint/2010/main" val="77725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0BAF1C-9F0C-8492-5ECD-6D67D940654E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B5D97-197A-AD47-89C6-E4F6C370AE41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29706" y="142931"/>
            <a:ext cx="10562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Curriculum-based Professional Learning Shifts in Action</a:t>
            </a:r>
          </a:p>
          <a:p>
            <a:r>
              <a:rPr lang="en-US" sz="3200" dirty="0">
                <a:solidFill>
                  <a:schemeClr val="tx2"/>
                </a:solidFill>
              </a:rPr>
              <a:t>Reading and Reflecting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2.6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DF65A-626B-6DDC-ADB6-3B7EABC07F1A}"/>
              </a:ext>
            </a:extLst>
          </p:cNvPr>
          <p:cNvSpPr txBox="1"/>
          <p:nvPr/>
        </p:nvSpPr>
        <p:spPr>
          <a:xfrm>
            <a:off x="704850" y="1889732"/>
            <a:ext cx="84289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Select</a:t>
            </a:r>
            <a:r>
              <a:rPr lang="en-US" sz="2400" dirty="0">
                <a:solidFill>
                  <a:schemeClr val="tx2"/>
                </a:solidFill>
              </a:rPr>
              <a:t> one of these cases to read in </a:t>
            </a:r>
            <a:r>
              <a:rPr lang="en-US" sz="24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Practice What You Teach</a:t>
            </a:r>
            <a:r>
              <a:rPr lang="en-US" sz="2400" i="1" dirty="0">
                <a:solidFill>
                  <a:schemeClr val="tx2"/>
                </a:solidFill>
              </a:rPr>
              <a:t>:</a:t>
            </a:r>
          </a:p>
          <a:p>
            <a:pPr marL="708660" lvl="1" indent="-251460">
              <a:buClr>
                <a:schemeClr val="accent3">
                  <a:lumMod val="75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2"/>
                </a:solidFill>
              </a:rPr>
              <a:t>District of Columbia Public Schools LEAP Into </a:t>
            </a:r>
            <a:br>
              <a:rPr lang="en-US" sz="2400" i="1" dirty="0">
                <a:solidFill>
                  <a:schemeClr val="tx2"/>
                </a:solidFill>
              </a:rPr>
            </a:br>
            <a:r>
              <a:rPr lang="en-US" sz="2400" i="1" dirty="0">
                <a:solidFill>
                  <a:schemeClr val="tx2"/>
                </a:solidFill>
              </a:rPr>
              <a:t>School-based Professional Learning </a:t>
            </a:r>
            <a:r>
              <a:rPr lang="en-US" sz="2400" dirty="0">
                <a:solidFill>
                  <a:schemeClr val="tx2"/>
                </a:solidFill>
              </a:rPr>
              <a:t>(p. 7–9) OR </a:t>
            </a:r>
          </a:p>
          <a:p>
            <a:pPr marL="708660" lvl="1" indent="-251460">
              <a:buClr>
                <a:schemeClr val="accent3">
                  <a:lumMod val="75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2"/>
                </a:solidFill>
              </a:rPr>
              <a:t>Teaching Lab in West Virginia: Grassroots </a:t>
            </a:r>
            <a:br>
              <a:rPr lang="en-US" sz="2400" i="1" dirty="0">
                <a:solidFill>
                  <a:schemeClr val="tx2"/>
                </a:solidFill>
              </a:rPr>
            </a:br>
            <a:r>
              <a:rPr lang="en-US" sz="2400" i="1" dirty="0">
                <a:solidFill>
                  <a:schemeClr val="tx2"/>
                </a:solidFill>
              </a:rPr>
              <a:t>Take Hold in the Mountain State </a:t>
            </a:r>
            <a:r>
              <a:rPr lang="en-US" sz="2400" dirty="0">
                <a:solidFill>
                  <a:schemeClr val="tx2"/>
                </a:solidFill>
              </a:rPr>
              <a:t>(p. 9–11)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Identify</a:t>
            </a:r>
            <a:r>
              <a:rPr lang="en-US" sz="2400" dirty="0">
                <a:solidFill>
                  <a:schemeClr val="tx2"/>
                </a:solidFill>
              </a:rPr>
              <a:t> examples of the shifts in action.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Reflect</a:t>
            </a:r>
            <a:r>
              <a:rPr lang="en-US" sz="2400" dirty="0">
                <a:solidFill>
                  <a:schemeClr val="tx2"/>
                </a:solidFill>
              </a:rPr>
              <a:t> on what you want to learn and/or do next.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Complete </a:t>
            </a:r>
            <a:r>
              <a:rPr lang="en-US" sz="2400" dirty="0">
                <a:solidFill>
                  <a:schemeClr val="tx2"/>
                </a:solidFill>
              </a:rPr>
              <a:t>the table in the </a:t>
            </a:r>
            <a:r>
              <a:rPr lang="en-US" sz="2400" i="1" dirty="0">
                <a:solidFill>
                  <a:schemeClr val="tx2"/>
                </a:solidFill>
              </a:rPr>
              <a:t>Learning Journal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Share</a:t>
            </a:r>
            <a:r>
              <a:rPr lang="en-US" sz="2400" dirty="0">
                <a:solidFill>
                  <a:schemeClr val="tx2"/>
                </a:solidFill>
              </a:rPr>
              <a:t> your findings as appropriate with members of your learning team, a colleague, or a coach.</a:t>
            </a:r>
          </a:p>
        </p:txBody>
      </p:sp>
      <p:pic>
        <p:nvPicPr>
          <p:cNvPr id="9" name="Picture 8" descr="Cover of Practice What You Teach.">
            <a:hlinkClick r:id="rId2"/>
            <a:extLst>
              <a:ext uri="{FF2B5EF4-FFF2-40B4-BE49-F238E27FC236}">
                <a16:creationId xmlns:a16="http://schemas.microsoft.com/office/drawing/2014/main" id="{77DD4F33-4C1C-CE90-8E1A-0C42CC419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9089" y="2033824"/>
            <a:ext cx="2803707" cy="3629069"/>
          </a:xfrm>
          <a:prstGeom prst="rect">
            <a:avLst/>
          </a:prstGeom>
          <a:effectLst>
            <a:outerShdw blurRad="114000" dist="99551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C74500-A72F-4217-28ED-F375E4C914B2}"/>
              </a:ext>
            </a:extLst>
          </p:cNvPr>
          <p:cNvSpPr txBox="1"/>
          <p:nvPr/>
        </p:nvSpPr>
        <p:spPr>
          <a:xfrm>
            <a:off x="1629706" y="1300684"/>
            <a:ext cx="6813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bg2"/>
              </a:buClr>
            </a:pPr>
            <a:r>
              <a:rPr lang="en-US" sz="2400" dirty="0">
                <a:solidFill>
                  <a:schemeClr val="tx2"/>
                </a:solidFill>
              </a:rPr>
              <a:t>Refer to Protocol 2.6 in the </a:t>
            </a:r>
            <a:r>
              <a:rPr lang="en-US" sz="2400" i="1" dirty="0">
                <a:solidFill>
                  <a:schemeClr val="tx2"/>
                </a:solidFill>
              </a:rPr>
              <a:t>Learning Journal </a:t>
            </a:r>
            <a:r>
              <a:rPr lang="en-US" sz="2400" dirty="0">
                <a:solidFill>
                  <a:schemeClr val="tx2"/>
                </a:solidFill>
              </a:rPr>
              <a:t>(p. 15). </a:t>
            </a:r>
          </a:p>
        </p:txBody>
      </p:sp>
    </p:spTree>
    <p:extLst>
      <p:ext uri="{BB962C8B-B14F-4D97-AF65-F5344CB8AC3E}">
        <p14:creationId xmlns:p14="http://schemas.microsoft.com/office/powerpoint/2010/main" val="399209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0E2E0-82FC-5ACC-F9AF-E36D6EDABA7A}"/>
              </a:ext>
            </a:extLst>
          </p:cNvPr>
          <p:cNvSpPr/>
          <p:nvPr/>
        </p:nvSpPr>
        <p:spPr>
          <a:xfrm>
            <a:off x="1409700" y="0"/>
            <a:ext cx="10782300" cy="18144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722500" y="1045963"/>
            <a:ext cx="952809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buClr>
                <a:srgbClr val="266550"/>
              </a:buClr>
              <a:buSzPts val="3200"/>
            </a:pPr>
            <a:r>
              <a:rPr lang="en-US" sz="3200" dirty="0">
                <a:solidFill>
                  <a:schemeClr val="bg1"/>
                </a:solidFill>
              </a:rPr>
              <a:t>What’s Next?</a:t>
            </a:r>
            <a:br>
              <a:rPr lang="en-US" sz="3200" dirty="0"/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2.1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6CC682-E5E8-6165-0CBE-228EEAE88E0B}"/>
              </a:ext>
            </a:extLst>
          </p:cNvPr>
          <p:cNvSpPr/>
          <p:nvPr/>
        </p:nvSpPr>
        <p:spPr>
          <a:xfrm>
            <a:off x="0" y="0"/>
            <a:ext cx="1409700" cy="65012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BD8598-93B6-0FE6-B8B2-EA558C774BC1}"/>
              </a:ext>
            </a:extLst>
          </p:cNvPr>
          <p:cNvSpPr txBox="1"/>
          <p:nvPr/>
        </p:nvSpPr>
        <p:spPr>
          <a:xfrm>
            <a:off x="1722500" y="2162714"/>
            <a:ext cx="431971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Post session —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Read to reinforce: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Elements: Transforming Teaching and Curriculum-based Professional Learning</a:t>
            </a:r>
            <a:br>
              <a:rPr lang="en-US" sz="2800" i="1" u="sng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(pp. 4–11)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BE878-CDBC-D39C-D83F-E2D31923C45F}"/>
              </a:ext>
            </a:extLst>
          </p:cNvPr>
          <p:cNvSpPr txBox="1"/>
          <p:nvPr/>
        </p:nvSpPr>
        <p:spPr>
          <a:xfrm>
            <a:off x="6042210" y="2162714"/>
            <a:ext cx="30630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Lesson 3 —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Read to prepare: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Core Design Features         (pp. 12–22)</a:t>
            </a:r>
            <a:br>
              <a:rPr lang="en-US" sz="2800" u="sng" dirty="0">
                <a:solidFill>
                  <a:srgbClr val="0070C0"/>
                </a:solidFill>
              </a:rPr>
            </a:b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0" name="Picture 9" descr="The Elements Chart.">
            <a:extLst>
              <a:ext uri="{FF2B5EF4-FFF2-40B4-BE49-F238E27FC236}">
                <a16:creationId xmlns:a16="http://schemas.microsoft.com/office/drawing/2014/main" id="{78093976-DB12-E1BD-14CE-B50C0336F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0315" y="2860376"/>
            <a:ext cx="2351814" cy="34693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 descr="Core Elements">
            <a:extLst>
              <a:ext uri="{FF2B5EF4-FFF2-40B4-BE49-F238E27FC236}">
                <a16:creationId xmlns:a16="http://schemas.microsoft.com/office/drawing/2014/main" id="{360F78CD-AAC3-C022-86CC-C53C4553C1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306" y="2024692"/>
            <a:ext cx="1062126" cy="3121352"/>
          </a:xfrm>
          <a:prstGeom prst="rect">
            <a:avLst/>
          </a:prstGeom>
          <a:effectLst>
            <a:outerShdw blurRad="204344" dist="199786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20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50E2E0-82FC-5ACC-F9AF-E36D6EDABA7A}"/>
              </a:ext>
            </a:extLst>
          </p:cNvPr>
          <p:cNvSpPr/>
          <p:nvPr/>
        </p:nvSpPr>
        <p:spPr>
          <a:xfrm>
            <a:off x="1409700" y="0"/>
            <a:ext cx="10782300" cy="18144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722500" y="1048648"/>
            <a:ext cx="9863757" cy="407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buClr>
                <a:srgbClr val="266550"/>
              </a:buClr>
              <a:buSzPts val="3200"/>
            </a:pPr>
            <a:r>
              <a:rPr lang="en-US" sz="3200" dirty="0">
                <a:solidFill>
                  <a:schemeClr val="bg1"/>
                </a:solidFill>
              </a:rPr>
              <a:t>Additional Resources</a:t>
            </a:r>
            <a:br>
              <a:rPr lang="en-US" sz="3200" dirty="0"/>
            </a:br>
            <a:endParaRPr lang="en-US" sz="3200" b="1" dirty="0"/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Learning First Alliance Podcast 2: </a:t>
            </a:r>
            <a:r>
              <a:rPr lang="en-US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Leveraging The Elements</a:t>
            </a:r>
            <a:endParaRPr lang="en-US" sz="28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24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/>
                </a:solidFill>
              </a:rPr>
              <a:t>OpenSciEd</a:t>
            </a:r>
            <a:r>
              <a:rPr lang="en-US" sz="2800" dirty="0">
                <a:solidFill>
                  <a:schemeClr val="tx2"/>
                </a:solidFill>
              </a:rPr>
              <a:t> Professional Development Resources:</a:t>
            </a:r>
          </a:p>
          <a:p>
            <a:pPr marL="708660" lvl="1" indent="-251460">
              <a:lnSpc>
                <a:spcPct val="9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Facilitator PD Videos</a:t>
            </a:r>
            <a:endParaRPr lang="en-US" sz="2800">
              <a:solidFill>
                <a:srgbClr val="0070C0"/>
              </a:solidFill>
            </a:endParaRPr>
          </a:p>
          <a:p>
            <a:pPr marL="708660" lvl="1" indent="-251460">
              <a:lnSpc>
                <a:spcPct val="9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Professional Learning for Teachers</a:t>
            </a:r>
            <a:endParaRPr lang="en-US" sz="28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 Forward Revised Standards for Professional Learning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2.1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6CC682-E5E8-6165-0CBE-228EEAE88E0B}"/>
              </a:ext>
            </a:extLst>
          </p:cNvPr>
          <p:cNvSpPr/>
          <p:nvPr/>
        </p:nvSpPr>
        <p:spPr>
          <a:xfrm>
            <a:off x="0" y="0"/>
            <a:ext cx="1409700" cy="65012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901CF-C29A-AA3A-85F0-E99DD9213B28}"/>
              </a:ext>
            </a:extLst>
          </p:cNvPr>
          <p:cNvSpPr txBox="1"/>
          <p:nvPr/>
        </p:nvSpPr>
        <p:spPr>
          <a:xfrm>
            <a:off x="1686192" y="6023671"/>
            <a:ext cx="10236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Photo credits for Slides 2 and 5: Allison Shelley for </a:t>
            </a:r>
            <a:r>
              <a:rPr lang="en-US" sz="160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EDUimages</a:t>
            </a:r>
            <a:r>
              <a:rPr lang="en-US" sz="160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539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636762-3922-D8E3-66F4-8B44BBAEF0EE}"/>
              </a:ext>
            </a:extLst>
          </p:cNvPr>
          <p:cNvSpPr txBox="1"/>
          <p:nvPr/>
        </p:nvSpPr>
        <p:spPr>
          <a:xfrm>
            <a:off x="339571" y="142931"/>
            <a:ext cx="73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FUTURA MEDIUM" panose="020B0602020204020303" pitchFamily="34" charset="-79"/>
              </a:rPr>
              <a:t>Lesson 2:</a:t>
            </a:r>
          </a:p>
          <a:p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Transformative Professional Learning</a:t>
            </a:r>
          </a:p>
        </p:txBody>
      </p:sp>
      <p:pic>
        <p:nvPicPr>
          <p:cNvPr id="2" name="Picture 1" descr="A group of women in a room discussing.">
            <a:extLst>
              <a:ext uri="{FF2B5EF4-FFF2-40B4-BE49-F238E27FC236}">
                <a16:creationId xmlns:a16="http://schemas.microsoft.com/office/drawing/2014/main" id="{C970CFC7-AEF2-A502-958D-C24DB87FF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410538"/>
            <a:ext cx="6096000" cy="50882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3A89F6-FECB-2D20-A151-1587E642BDF6}"/>
              </a:ext>
            </a:extLst>
          </p:cNvPr>
          <p:cNvSpPr txBox="1"/>
          <p:nvPr/>
        </p:nvSpPr>
        <p:spPr>
          <a:xfrm>
            <a:off x="353909" y="1699005"/>
            <a:ext cx="50998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tx2"/>
                </a:solidFill>
              </a:rPr>
              <a:t>n this second lesson you will explore six differences between traditional and transformative professional learning. 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tx2"/>
                </a:solidFill>
              </a:rPr>
              <a:t>Ideally, you already are experiencing the differences. Meanwhile, dig into these lessons to sample the kind of professional learning you may want to seek more of in your future.  </a:t>
            </a:r>
          </a:p>
        </p:txBody>
      </p:sp>
    </p:spTree>
    <p:extLst>
      <p:ext uri="{BB962C8B-B14F-4D97-AF65-F5344CB8AC3E}">
        <p14:creationId xmlns:p14="http://schemas.microsoft.com/office/powerpoint/2010/main" val="379066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CDF11B1-ED7D-411B-EDE1-74472845E25D}"/>
              </a:ext>
            </a:extLst>
          </p:cNvPr>
          <p:cNvSpPr/>
          <p:nvPr/>
        </p:nvSpPr>
        <p:spPr>
          <a:xfrm>
            <a:off x="6096001" y="1415894"/>
            <a:ext cx="6096000" cy="507328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75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19F45-0F80-167C-CF99-8F3219E0CDF4}"/>
              </a:ext>
            </a:extLst>
          </p:cNvPr>
          <p:cNvSpPr txBox="1"/>
          <p:nvPr/>
        </p:nvSpPr>
        <p:spPr>
          <a:xfrm>
            <a:off x="8484244" y="2626012"/>
            <a:ext cx="3599726" cy="50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solidFill>
                  <a:schemeClr val="tx2"/>
                </a:solidFill>
                <a:cs typeface="Futura Medium" panose="020B0602020204020303" pitchFamily="34" charset="-79"/>
              </a:rPr>
              <a:t>To complete lesson protocols </a:t>
            </a:r>
            <a:br>
              <a:rPr lang="en-US" sz="1600" b="1" dirty="0">
                <a:solidFill>
                  <a:schemeClr val="tx2"/>
                </a:solidFill>
                <a:cs typeface="Futura Medium" panose="020B0602020204020303" pitchFamily="34" charset="-79"/>
              </a:rPr>
            </a:br>
            <a:r>
              <a:rPr lang="en-US" sz="1600" b="1" dirty="0">
                <a:solidFill>
                  <a:schemeClr val="tx2"/>
                </a:solidFill>
                <a:cs typeface="Futura Medium" panose="020B0602020204020303" pitchFamily="34" charset="-79"/>
              </a:rPr>
              <a:t>see pp. 9–15 in the </a:t>
            </a:r>
            <a:r>
              <a:rPr lang="en-US" sz="1600" b="1" i="1" dirty="0">
                <a:solidFill>
                  <a:schemeClr val="tx2"/>
                </a:solidFill>
                <a:cs typeface="Futura Medium" panose="020B0602020204020303" pitchFamily="34" charset="-79"/>
              </a:rPr>
              <a:t>Learning Journal.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9FA72-FD9E-DC59-1C90-BD2641174E58}"/>
              </a:ext>
            </a:extLst>
          </p:cNvPr>
          <p:cNvSpPr txBox="1"/>
          <p:nvPr/>
        </p:nvSpPr>
        <p:spPr>
          <a:xfrm>
            <a:off x="339571" y="142931"/>
            <a:ext cx="73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FUTURA MEDIUM" panose="020B0602020204020303" pitchFamily="34" charset="-79"/>
              </a:rPr>
              <a:t>Lesson 2:</a:t>
            </a:r>
          </a:p>
          <a:p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Transformative Professional Learning</a:t>
            </a:r>
          </a:p>
        </p:txBody>
      </p:sp>
      <p:pic>
        <p:nvPicPr>
          <p:cNvPr id="9" name="Picture 8" descr="Learning Journal cover.">
            <a:extLst>
              <a:ext uri="{FF2B5EF4-FFF2-40B4-BE49-F238E27FC236}">
                <a16:creationId xmlns:a16="http://schemas.microsoft.com/office/drawing/2014/main" id="{5109D94D-4C20-DAD4-A0E1-1134816EF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195" y="241454"/>
            <a:ext cx="1784565" cy="2324893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268977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8364D47-6001-32DD-3FC9-ECFFA57AA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602654"/>
              </p:ext>
            </p:extLst>
          </p:nvPr>
        </p:nvGraphicFramePr>
        <p:xfrm>
          <a:off x="1163119" y="2246276"/>
          <a:ext cx="5652588" cy="2986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2588">
                  <a:extLst>
                    <a:ext uri="{9D8B030D-6E8A-4147-A177-3AD203B41FA5}">
                      <a16:colId xmlns:a16="http://schemas.microsoft.com/office/drawing/2014/main" val="710998270"/>
                    </a:ext>
                  </a:extLst>
                </a:gridCol>
              </a:tblGrid>
              <a:tr h="974779">
                <a:tc>
                  <a:txBody>
                    <a:bodyPr/>
                    <a:lstStyle/>
                    <a:p>
                      <a:pPr marL="251460" lvl="0" indent="-251460">
                        <a:lnSpc>
                          <a:spcPct val="100000"/>
                        </a:lnSpc>
                        <a:spcAft>
                          <a:spcPts val="120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cs typeface="Futura Medium" panose="020B0602020204020303" pitchFamily="34" charset="-79"/>
                        </a:rPr>
                        <a:t>Explore the differences, or shifts, between 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cs typeface="Futura Medium" panose="020B0602020204020303" pitchFamily="34" charset="-79"/>
                        </a:rPr>
                        <a:t>traditional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  <a:cs typeface="Futura Medium" panose="020B0602020204020303" pitchFamily="34" charset="-79"/>
                        </a:rPr>
                        <a:t> and 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cs typeface="Futura Medium" panose="020B0602020204020303" pitchFamily="34" charset="-79"/>
                        </a:rPr>
                        <a:t>transformative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  <a:cs typeface="Futura Medium" panose="020B0602020204020303" pitchFamily="34" charset="-79"/>
                        </a:rPr>
                        <a:t> professional learning.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5513"/>
                  </a:ext>
                </a:extLst>
              </a:tr>
              <a:tr h="974779">
                <a:tc>
                  <a:txBody>
                    <a:bodyPr/>
                    <a:lstStyle/>
                    <a:p>
                      <a:pPr marL="251460" lvl="0" indent="-251460">
                        <a:lnSpc>
                          <a:spcPct val="100000"/>
                        </a:lnSpc>
                        <a:spcAft>
                          <a:spcPts val="120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cs typeface="Futura Medium" panose="020B0602020204020303" pitchFamily="34" charset="-79"/>
                        </a:rPr>
                        <a:t>Assess the degree to which their professional learning is transformative.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499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341515"/>
                  </a:ext>
                </a:extLst>
              </a:tr>
              <a:tr h="974779">
                <a:tc>
                  <a:txBody>
                    <a:bodyPr/>
                    <a:lstStyle/>
                    <a:p>
                      <a:pPr marL="251460" lvl="0" indent="-251460">
                        <a:lnSpc>
                          <a:spcPct val="100000"/>
                        </a:lnSpc>
                        <a:spcAft>
                          <a:spcPts val="120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cs typeface="Futura Medium" panose="020B0602020204020303" pitchFamily="34" charset="-79"/>
                        </a:rPr>
                        <a:t>Consider implications of the recommended shifts for the professional learning they are responsible for planning or regularly experience.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04422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D7EAF58-5183-E1B7-A388-34D2D18299F7}"/>
              </a:ext>
            </a:extLst>
          </p:cNvPr>
          <p:cNvSpPr txBox="1"/>
          <p:nvPr/>
        </p:nvSpPr>
        <p:spPr>
          <a:xfrm>
            <a:off x="1059278" y="1732961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cs typeface="Futura Medium" panose="020B0602020204020303" pitchFamily="34" charset="-79"/>
              </a:rPr>
              <a:t>Participants will: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416DC5-3488-B717-2B10-C4CAC17285D6}"/>
              </a:ext>
            </a:extLst>
          </p:cNvPr>
          <p:cNvSpPr txBox="1"/>
          <p:nvPr/>
        </p:nvSpPr>
        <p:spPr>
          <a:xfrm>
            <a:off x="9144001" y="5688067"/>
            <a:ext cx="2395876" cy="50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solidFill>
                  <a:schemeClr val="tx2"/>
                </a:solidFill>
                <a:cs typeface="Futura Medium" panose="020B0602020204020303" pitchFamily="34" charset="-79"/>
              </a:rPr>
              <a:t>Recommended time for Lesson 2</a:t>
            </a:r>
          </a:p>
        </p:txBody>
      </p:sp>
      <p:grpSp>
        <p:nvGrpSpPr>
          <p:cNvPr id="26" name="Group 25" descr="Stopwatch.">
            <a:extLst>
              <a:ext uri="{FF2B5EF4-FFF2-40B4-BE49-F238E27FC236}">
                <a16:creationId xmlns:a16="http://schemas.microsoft.com/office/drawing/2014/main" id="{58B06E22-12B5-7499-B6B5-45AA85E88BE6}"/>
              </a:ext>
            </a:extLst>
          </p:cNvPr>
          <p:cNvGrpSpPr/>
          <p:nvPr/>
        </p:nvGrpSpPr>
        <p:grpSpPr>
          <a:xfrm>
            <a:off x="9329235" y="3187584"/>
            <a:ext cx="2008468" cy="2453695"/>
            <a:chOff x="9397337" y="3324939"/>
            <a:chExt cx="2008468" cy="245369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DC0AFF6-DB49-A92F-AFB5-CD734FABDB71}"/>
                </a:ext>
              </a:extLst>
            </p:cNvPr>
            <p:cNvGrpSpPr/>
            <p:nvPr/>
          </p:nvGrpSpPr>
          <p:grpSpPr>
            <a:xfrm>
              <a:off x="9397337" y="3324939"/>
              <a:ext cx="2008468" cy="2453695"/>
              <a:chOff x="9397337" y="3324939"/>
              <a:chExt cx="2008468" cy="2453695"/>
            </a:xfrm>
          </p:grpSpPr>
          <p:pic>
            <p:nvPicPr>
              <p:cNvPr id="23" name="Picture 22" descr="A picture containing clock&#10;&#10;Description automatically generated">
                <a:extLst>
                  <a:ext uri="{FF2B5EF4-FFF2-40B4-BE49-F238E27FC236}">
                    <a16:creationId xmlns:a16="http://schemas.microsoft.com/office/drawing/2014/main" id="{58831D5C-1B69-BBD3-E902-743A8A28F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97337" y="3324939"/>
                <a:ext cx="2008468" cy="2453695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DA6B431-BAA1-5F02-255F-76E5D0F3F5BF}"/>
                  </a:ext>
                </a:extLst>
              </p:cNvPr>
              <p:cNvSpPr/>
              <p:nvPr/>
            </p:nvSpPr>
            <p:spPr>
              <a:xfrm>
                <a:off x="9575414" y="3944204"/>
                <a:ext cx="1652314" cy="165231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  <a:alpha val="75343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A43B24-C87C-A828-0C5F-351AF219ACCD}"/>
                </a:ext>
              </a:extLst>
            </p:cNvPr>
            <p:cNvSpPr txBox="1"/>
            <p:nvPr/>
          </p:nvSpPr>
          <p:spPr>
            <a:xfrm>
              <a:off x="9842599" y="4169598"/>
              <a:ext cx="1125629" cy="1246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tx2"/>
                  </a:solidFill>
                </a:rPr>
                <a:t>Individuals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b="1" dirty="0">
                  <a:solidFill>
                    <a:schemeClr val="tx2"/>
                  </a:solidFill>
                </a:rPr>
                <a:t>30 min.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tx2"/>
                  </a:solidFill>
                </a:rPr>
                <a:t>•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tx2"/>
                  </a:solidFill>
                </a:rPr>
                <a:t>Teams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b="1" dirty="0">
                  <a:solidFill>
                    <a:schemeClr val="tx2"/>
                  </a:solidFill>
                </a:rPr>
                <a:t>45–60 min</a:t>
              </a:r>
              <a:r>
                <a:rPr lang="en-US" sz="1400" b="1" dirty="0">
                  <a:solidFill>
                    <a:schemeClr val="tx2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628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riting in a book.">
            <a:extLst>
              <a:ext uri="{FF2B5EF4-FFF2-40B4-BE49-F238E27FC236}">
                <a16:creationId xmlns:a16="http://schemas.microsoft.com/office/drawing/2014/main" id="{85E68FE6-65DF-0023-A06B-BBEE35F529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498771"/>
          </a:xfrm>
          <a:prstGeom prst="rect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0BAF1C-9F0C-8492-5ECD-6D67D940654E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B5D97-197A-AD47-89C6-E4F6C370AE41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29706" y="142931"/>
            <a:ext cx="10562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Where are you now? </a:t>
            </a:r>
          </a:p>
          <a:p>
            <a:r>
              <a:rPr lang="en-US" sz="3200" dirty="0">
                <a:solidFill>
                  <a:schemeClr val="tx2"/>
                </a:solidFill>
              </a:rPr>
              <a:t>Reflective Writing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2.1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DF65A-626B-6DDC-ADB6-3B7EABC07F1A}"/>
              </a:ext>
            </a:extLst>
          </p:cNvPr>
          <p:cNvSpPr txBox="1"/>
          <p:nvPr/>
        </p:nvSpPr>
        <p:spPr>
          <a:xfrm>
            <a:off x="1645775" y="1858967"/>
            <a:ext cx="85052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>
                <a:solidFill>
                  <a:schemeClr val="tx2"/>
                </a:solidFill>
              </a:rPr>
              <a:t>Reflect on these statements</a:t>
            </a:r>
            <a:r>
              <a:rPr lang="en-US" sz="2400" b="1" dirty="0">
                <a:solidFill>
                  <a:schemeClr val="tx2"/>
                </a:solidFill>
              </a:rPr>
              <a:t>:</a:t>
            </a:r>
          </a:p>
          <a:p>
            <a:pPr marL="342900" lvl="0" indent="-34290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 am wondering how curriculum-based professional learning differs from other types of professional learning… </a:t>
            </a:r>
          </a:p>
          <a:p>
            <a:pPr marL="342900" lvl="0" indent="-34290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 am curious about the shifts required to move toward curriculum-based professional learning… </a:t>
            </a:r>
          </a:p>
          <a:p>
            <a:pPr marL="342900" lvl="0" indent="-34290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 am interested in learning more about the changing emphases involved in curriculum-based professional learning… </a:t>
            </a:r>
          </a:p>
          <a:p>
            <a:pPr marL="342900" lvl="0" indent="-34290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 am committed to professional learning that helps improve teachers’ practices and leads to better student outcomes…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FAFE5-D6F9-F47E-9AC0-7B388224E6F1}"/>
              </a:ext>
            </a:extLst>
          </p:cNvPr>
          <p:cNvSpPr txBox="1"/>
          <p:nvPr/>
        </p:nvSpPr>
        <p:spPr>
          <a:xfrm>
            <a:off x="1629706" y="1300684"/>
            <a:ext cx="6813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bg2"/>
              </a:buClr>
            </a:pPr>
            <a:r>
              <a:rPr lang="en-US" sz="2400" dirty="0">
                <a:solidFill>
                  <a:schemeClr val="tx2"/>
                </a:solidFill>
              </a:rPr>
              <a:t>Refer to Protocol 2.1 in the </a:t>
            </a:r>
            <a:r>
              <a:rPr lang="en-US" sz="2400" i="1" dirty="0">
                <a:solidFill>
                  <a:schemeClr val="tx2"/>
                </a:solidFill>
              </a:rPr>
              <a:t>Learning Journal </a:t>
            </a:r>
            <a:r>
              <a:rPr lang="en-US" sz="2400" dirty="0">
                <a:solidFill>
                  <a:schemeClr val="tx2"/>
                </a:solidFill>
              </a:rPr>
              <a:t>(p. 9). </a:t>
            </a:r>
          </a:p>
        </p:txBody>
      </p:sp>
    </p:spTree>
    <p:extLst>
      <p:ext uri="{BB962C8B-B14F-4D97-AF65-F5344CB8AC3E}">
        <p14:creationId xmlns:p14="http://schemas.microsoft.com/office/powerpoint/2010/main" val="535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udents and teacher looking at the model of a skeleton.">
            <a:extLst>
              <a:ext uri="{FF2B5EF4-FFF2-40B4-BE49-F238E27FC236}">
                <a16:creationId xmlns:a16="http://schemas.microsoft.com/office/drawing/2014/main" id="{86BAF0A6-3596-D668-53E5-9A15D948CA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495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29706" y="142931"/>
            <a:ext cx="10562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Transformative Teaching</a:t>
            </a:r>
          </a:p>
          <a:p>
            <a:r>
              <a:rPr lang="en-US" sz="3200" dirty="0">
                <a:solidFill>
                  <a:schemeClr val="tx2"/>
                </a:solidFill>
              </a:rPr>
              <a:t>Journal Writing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2.2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EB667-416D-B0DB-D58A-57E1DD01CD77}"/>
              </a:ext>
            </a:extLst>
          </p:cNvPr>
          <p:cNvSpPr txBox="1"/>
          <p:nvPr/>
        </p:nvSpPr>
        <p:spPr>
          <a:xfrm>
            <a:off x="1657349" y="2411582"/>
            <a:ext cx="33892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What do you remember about your middle school science experience? Think about the role of the teacher and your role as student. Record your thoughts in the </a:t>
            </a:r>
            <a:r>
              <a:rPr lang="en-US" sz="2400" i="1" dirty="0">
                <a:solidFill>
                  <a:schemeClr val="tx2"/>
                </a:solidFill>
              </a:rPr>
              <a:t>Learning Journal.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EF948-C1DE-0BBA-DEF8-09C163C2E63F}"/>
              </a:ext>
            </a:extLst>
          </p:cNvPr>
          <p:cNvSpPr txBox="1"/>
          <p:nvPr/>
        </p:nvSpPr>
        <p:spPr>
          <a:xfrm>
            <a:off x="1629706" y="1300684"/>
            <a:ext cx="43213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bg2"/>
              </a:buClr>
            </a:pPr>
            <a:r>
              <a:rPr lang="en-US" sz="2400" dirty="0">
                <a:solidFill>
                  <a:schemeClr val="tx2"/>
                </a:solidFill>
              </a:rPr>
              <a:t>Refer to Protocol 2.2 in the </a:t>
            </a:r>
            <a:r>
              <a:rPr lang="en-US" sz="2400" i="1" dirty="0">
                <a:solidFill>
                  <a:schemeClr val="tx2"/>
                </a:solidFill>
              </a:rPr>
              <a:t>Learning Journal </a:t>
            </a:r>
            <a:r>
              <a:rPr lang="en-US" sz="2400" dirty="0">
                <a:solidFill>
                  <a:schemeClr val="tx2"/>
                </a:solidFill>
              </a:rPr>
              <a:t>(p. 10). </a:t>
            </a:r>
          </a:p>
        </p:txBody>
      </p:sp>
    </p:spTree>
    <p:extLst>
      <p:ext uri="{BB962C8B-B14F-4D97-AF65-F5344CB8AC3E}">
        <p14:creationId xmlns:p14="http://schemas.microsoft.com/office/powerpoint/2010/main" val="389415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29706" y="142931"/>
            <a:ext cx="10562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Transformative Teaching</a:t>
            </a:r>
          </a:p>
          <a:p>
            <a:r>
              <a:rPr lang="en-US" sz="3200" dirty="0">
                <a:solidFill>
                  <a:schemeClr val="tx2"/>
                </a:solidFill>
              </a:rPr>
              <a:t>Video Analysis</a:t>
            </a:r>
            <a:endParaRPr lang="en-US" sz="3200" i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2.3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AFF612-0D9D-C225-C2A0-1984F35D3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4146" y="5774165"/>
            <a:ext cx="1939586" cy="573438"/>
          </a:xfrm>
          <a:prstGeom prst="rect">
            <a:avLst/>
          </a:prstGeom>
        </p:spPr>
      </p:pic>
      <p:pic>
        <p:nvPicPr>
          <p:cNvPr id="14" name="Picture 13" descr="Movie intro showing teacher with students in classroom.">
            <a:hlinkClick r:id="rId3"/>
            <a:extLst>
              <a:ext uri="{FF2B5EF4-FFF2-40B4-BE49-F238E27FC236}">
                <a16:creationId xmlns:a16="http://schemas.microsoft.com/office/drawing/2014/main" id="{05FE1D61-0A37-66DF-AF6E-9BDE5A81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2056" y="1996336"/>
            <a:ext cx="6716867" cy="3789753"/>
          </a:xfrm>
          <a:prstGeom prst="rect">
            <a:avLst/>
          </a:prstGeom>
        </p:spPr>
      </p:pic>
      <p:sp>
        <p:nvSpPr>
          <p:cNvPr id="15" name="Oval 14">
            <a:hlinkClick r:id="rId3"/>
            <a:extLst>
              <a:ext uri="{FF2B5EF4-FFF2-40B4-BE49-F238E27FC236}">
                <a16:creationId xmlns:a16="http://schemas.microsoft.com/office/drawing/2014/main" id="{B4B41193-7E38-C7A8-3373-DD4E375A3436}"/>
              </a:ext>
            </a:extLst>
          </p:cNvPr>
          <p:cNvSpPr/>
          <p:nvPr/>
        </p:nvSpPr>
        <p:spPr>
          <a:xfrm>
            <a:off x="5809992" y="5016544"/>
            <a:ext cx="1400706" cy="140070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Play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video.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51440A-6BA8-6E22-63E7-FC2A128F0A67}"/>
              </a:ext>
            </a:extLst>
          </p:cNvPr>
          <p:cNvSpPr txBox="1"/>
          <p:nvPr/>
        </p:nvSpPr>
        <p:spPr>
          <a:xfrm>
            <a:off x="359202" y="1996336"/>
            <a:ext cx="446099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Watch the OpenSciEd </a:t>
            </a:r>
            <a:r>
              <a:rPr lang="en-US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During the video note what the students are doing and what the teacher is doing.</a:t>
            </a:r>
          </a:p>
          <a:p>
            <a:pPr marL="342900" indent="-34290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After watching the video answer the questions in the </a:t>
            </a:r>
            <a:r>
              <a:rPr lang="en-US" sz="2400" i="1" dirty="0">
                <a:solidFill>
                  <a:schemeClr val="tx2"/>
                </a:solidFill>
              </a:rPr>
              <a:t>Learning Journal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With a partner or your learning team, share a highlight from your responses.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EA2CF-BFE9-3549-AE2D-40B574F11C2F}"/>
              </a:ext>
            </a:extLst>
          </p:cNvPr>
          <p:cNvSpPr txBox="1"/>
          <p:nvPr/>
        </p:nvSpPr>
        <p:spPr>
          <a:xfrm>
            <a:off x="1629706" y="1300684"/>
            <a:ext cx="6813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bg2"/>
              </a:buClr>
            </a:pPr>
            <a:r>
              <a:rPr lang="en-US" sz="2400" dirty="0">
                <a:solidFill>
                  <a:schemeClr val="tx2"/>
                </a:solidFill>
              </a:rPr>
              <a:t>Refer to Protocol 2.3 in the </a:t>
            </a:r>
            <a:r>
              <a:rPr lang="en-US" sz="2400" i="1" dirty="0">
                <a:solidFill>
                  <a:schemeClr val="tx2"/>
                </a:solidFill>
              </a:rPr>
              <a:t>Learning Journal </a:t>
            </a:r>
            <a:r>
              <a:rPr lang="en-US" sz="2400" dirty="0">
                <a:solidFill>
                  <a:schemeClr val="tx2"/>
                </a:solidFill>
              </a:rPr>
              <a:t>(p. 10). </a:t>
            </a:r>
          </a:p>
        </p:txBody>
      </p:sp>
    </p:spTree>
    <p:extLst>
      <p:ext uri="{BB962C8B-B14F-4D97-AF65-F5344CB8AC3E}">
        <p14:creationId xmlns:p14="http://schemas.microsoft.com/office/powerpoint/2010/main" val="403534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29706" y="142931"/>
            <a:ext cx="10562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Transformative Professional Learning</a:t>
            </a:r>
          </a:p>
          <a:p>
            <a:r>
              <a:rPr lang="en-US" sz="3200" dirty="0">
                <a:solidFill>
                  <a:schemeClr val="tx2"/>
                </a:solidFill>
              </a:rPr>
              <a:t>Examining Assumptions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2.4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AD7EFC-D387-FD35-7BF9-99795E66B856}"/>
              </a:ext>
            </a:extLst>
          </p:cNvPr>
          <p:cNvSpPr txBox="1"/>
          <p:nvPr/>
        </p:nvSpPr>
        <p:spPr>
          <a:xfrm>
            <a:off x="7965599" y="1892686"/>
            <a:ext cx="390633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460" indent="-25146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This approach to curriculum-based professional learning is challenging to design and facilitate. It requires substantive shifts in the ways we approach professional learning.</a:t>
            </a:r>
          </a:p>
          <a:p>
            <a:pPr marL="251460" indent="-25146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What do you think? Record your thoughts in your </a:t>
            </a:r>
            <a:r>
              <a:rPr lang="en-US" sz="2400" i="1" dirty="0">
                <a:solidFill>
                  <a:schemeClr val="tx2"/>
                </a:solidFill>
              </a:rPr>
              <a:t>Learning Journal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endParaRPr lang="en-US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8B37C6B8-A185-132C-744D-0F3EC1040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775242"/>
              </p:ext>
            </p:extLst>
          </p:nvPr>
        </p:nvGraphicFramePr>
        <p:xfrm>
          <a:off x="320062" y="2012290"/>
          <a:ext cx="7422392" cy="4058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3241">
                  <a:extLst>
                    <a:ext uri="{9D8B030D-6E8A-4147-A177-3AD203B41FA5}">
                      <a16:colId xmlns:a16="http://schemas.microsoft.com/office/drawing/2014/main" val="4211018902"/>
                    </a:ext>
                  </a:extLst>
                </a:gridCol>
                <a:gridCol w="5809151">
                  <a:extLst>
                    <a:ext uri="{9D8B030D-6E8A-4147-A177-3AD203B41FA5}">
                      <a16:colId xmlns:a16="http://schemas.microsoft.com/office/drawing/2014/main" val="2436172484"/>
                    </a:ext>
                  </a:extLst>
                </a:gridCol>
              </a:tblGrid>
              <a:tr h="1894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My Assumption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: </a:t>
                      </a:r>
                    </a:p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T="137160" marB="1371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lvl="1" indent="0">
                        <a:tabLst/>
                      </a:pPr>
                      <a:r>
                        <a:rPr lang="en-US" sz="2400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Few teachers were initially prepared to teach using the learning approaches contained in new, high-quality educative instructional materials.</a:t>
                      </a:r>
                    </a:p>
                  </a:txBody>
                  <a:tcPr marT="137160" marB="1371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50816"/>
                  </a:ext>
                </a:extLst>
              </a:tr>
              <a:tr h="2164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My Assumption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: </a:t>
                      </a:r>
                    </a:p>
                    <a:p>
                      <a:endParaRPr lang="en-US" sz="2400">
                        <a:solidFill>
                          <a:schemeClr val="tx2"/>
                        </a:solidFill>
                      </a:endParaRPr>
                    </a:p>
                  </a:txBody>
                  <a:tcPr marT="137160" marB="13716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Teachers </a:t>
                      </a:r>
                      <a:r>
                        <a:rPr lang="en-US" sz="2400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appreciate and benefit from professional learning that allows them to experience these new approaches as a “student learner” before implementing </a:t>
                      </a:r>
                      <a:br>
                        <a:rPr lang="en-US" sz="2400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 in their classroom.  </a:t>
                      </a:r>
                    </a:p>
                  </a:txBody>
                  <a:tcPr marT="137160" marB="13716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5626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4C807C4-185A-ED9F-2BE4-E70F62B4670D}"/>
              </a:ext>
            </a:extLst>
          </p:cNvPr>
          <p:cNvSpPr txBox="1"/>
          <p:nvPr/>
        </p:nvSpPr>
        <p:spPr>
          <a:xfrm>
            <a:off x="1629706" y="1300684"/>
            <a:ext cx="6813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bg2"/>
              </a:buClr>
            </a:pPr>
            <a:r>
              <a:rPr lang="en-US" sz="2400" dirty="0">
                <a:solidFill>
                  <a:schemeClr val="tx2"/>
                </a:solidFill>
              </a:rPr>
              <a:t>Refer to Protocol 2.4 in the </a:t>
            </a:r>
            <a:r>
              <a:rPr lang="en-US" sz="2400" i="1" dirty="0">
                <a:solidFill>
                  <a:schemeClr val="tx2"/>
                </a:solidFill>
              </a:rPr>
              <a:t>Learning Journal </a:t>
            </a:r>
            <a:r>
              <a:rPr lang="en-US" sz="2400" dirty="0">
                <a:solidFill>
                  <a:schemeClr val="tx2"/>
                </a:solidFill>
              </a:rPr>
              <a:t>(p. 11). </a:t>
            </a:r>
          </a:p>
        </p:txBody>
      </p:sp>
    </p:spTree>
    <p:extLst>
      <p:ext uri="{BB962C8B-B14F-4D97-AF65-F5344CB8AC3E}">
        <p14:creationId xmlns:p14="http://schemas.microsoft.com/office/powerpoint/2010/main" val="86215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0BAF1C-9F0C-8492-5ECD-6D67D940654E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B5D97-197A-AD47-89C6-E4F6C370AE41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29706" y="142931"/>
            <a:ext cx="10562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Curriculum-based Professional Learning Shifts</a:t>
            </a:r>
          </a:p>
          <a:p>
            <a:r>
              <a:rPr lang="en-US" sz="3200" dirty="0">
                <a:solidFill>
                  <a:schemeClr val="tx2"/>
                </a:solidFill>
              </a:rPr>
              <a:t>Inventorying Current 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2.5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DF65A-626B-6DDC-ADB6-3B7EABC07F1A}"/>
              </a:ext>
            </a:extLst>
          </p:cNvPr>
          <p:cNvSpPr txBox="1"/>
          <p:nvPr/>
        </p:nvSpPr>
        <p:spPr>
          <a:xfrm>
            <a:off x="1629706" y="1968471"/>
            <a:ext cx="94084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accent3">
                  <a:lumMod val="75000"/>
                </a:schemeClr>
              </a:buClr>
            </a:pPr>
            <a:r>
              <a:rPr lang="en-US" sz="2400" b="1" dirty="0">
                <a:solidFill>
                  <a:schemeClr val="tx2"/>
                </a:solidFill>
              </a:rPr>
              <a:t>First, </a:t>
            </a:r>
            <a:r>
              <a:rPr lang="en-US" sz="2400" dirty="0">
                <a:solidFill>
                  <a:schemeClr val="tx2"/>
                </a:solidFill>
              </a:rPr>
              <a:t>review Slides 9–14. </a:t>
            </a:r>
            <a:r>
              <a:rPr lang="en-US" sz="2400" b="1" dirty="0">
                <a:solidFill>
                  <a:schemeClr val="tx2"/>
                </a:solidFill>
              </a:rPr>
              <a:t>Then . . 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Consider where your current and desired practices are in relation to each shift.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Select a minimum of three shifts to dig deeper.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Complete the inventory in the </a:t>
            </a:r>
            <a:r>
              <a:rPr lang="en-US" sz="2400" i="1" dirty="0">
                <a:solidFill>
                  <a:schemeClr val="tx2"/>
                </a:solidFill>
              </a:rPr>
              <a:t>Learning Journal </a:t>
            </a:r>
            <a:r>
              <a:rPr lang="en-US" sz="2400" dirty="0">
                <a:solidFill>
                  <a:schemeClr val="tx2"/>
                </a:solidFill>
              </a:rPr>
              <a:t>(pp. 12–15)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for these shifts.</a:t>
            </a:r>
          </a:p>
          <a:p>
            <a:pPr marL="342900" indent="-342900"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Share desired responses with members of your learning team.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DB9A7-D928-4546-D94C-6012AE5CCF73}"/>
              </a:ext>
            </a:extLst>
          </p:cNvPr>
          <p:cNvSpPr txBox="1"/>
          <p:nvPr/>
        </p:nvSpPr>
        <p:spPr>
          <a:xfrm>
            <a:off x="1629706" y="1300684"/>
            <a:ext cx="7628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bg2"/>
              </a:buClr>
            </a:pPr>
            <a:r>
              <a:rPr lang="en-US" sz="2400" dirty="0">
                <a:solidFill>
                  <a:schemeClr val="tx2"/>
                </a:solidFill>
              </a:rPr>
              <a:t>Refer to Protocol 2.5 in the </a:t>
            </a:r>
            <a:r>
              <a:rPr lang="en-US" sz="2400" i="1" dirty="0">
                <a:solidFill>
                  <a:schemeClr val="tx2"/>
                </a:solidFill>
              </a:rPr>
              <a:t>Learning Journal </a:t>
            </a:r>
            <a:r>
              <a:rPr lang="en-US" sz="2400" dirty="0">
                <a:solidFill>
                  <a:schemeClr val="tx2"/>
                </a:solidFill>
              </a:rPr>
              <a:t>(p. 11–15). </a:t>
            </a:r>
          </a:p>
        </p:txBody>
      </p:sp>
    </p:spTree>
    <p:extLst>
      <p:ext uri="{BB962C8B-B14F-4D97-AF65-F5344CB8AC3E}">
        <p14:creationId xmlns:p14="http://schemas.microsoft.com/office/powerpoint/2010/main" val="376065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0BAF1C-9F0C-8492-5ECD-6D67D940654E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B5D97-197A-AD47-89C6-E4F6C370AE41}"/>
              </a:ext>
            </a:extLst>
          </p:cNvPr>
          <p:cNvSpPr/>
          <p:nvPr/>
        </p:nvSpPr>
        <p:spPr>
          <a:xfrm>
            <a:off x="0" y="0"/>
            <a:ext cx="1409700" cy="140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070-1D1A-C99B-823F-08C21DDDDDA2}"/>
              </a:ext>
            </a:extLst>
          </p:cNvPr>
          <p:cNvSpPr txBox="1"/>
          <p:nvPr/>
        </p:nvSpPr>
        <p:spPr>
          <a:xfrm>
            <a:off x="1629706" y="142931"/>
            <a:ext cx="10562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Curriculum-based Professional Learning Shifts</a:t>
            </a:r>
          </a:p>
          <a:p>
            <a:r>
              <a:rPr lang="en-US" sz="3200" dirty="0">
                <a:solidFill>
                  <a:schemeClr val="tx2"/>
                </a:solidFill>
              </a:rPr>
              <a:t>Inventorying Current Practice, </a:t>
            </a:r>
            <a:r>
              <a:rPr lang="en-US" sz="3200" i="1" dirty="0">
                <a:solidFill>
                  <a:schemeClr val="tx2"/>
                </a:solidFill>
              </a:rPr>
              <a:t>continued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5C2F9-ACCE-4EE2-C907-AF3B0E8DF95A}"/>
              </a:ext>
            </a:extLst>
          </p:cNvPr>
          <p:cNvSpPr txBox="1"/>
          <p:nvPr/>
        </p:nvSpPr>
        <p:spPr>
          <a:xfrm>
            <a:off x="0" y="191967"/>
            <a:ext cx="1409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Protocol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2.5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6974E1D-84F6-3315-CBB8-19F21813F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734165"/>
              </p:ext>
            </p:extLst>
          </p:nvPr>
        </p:nvGraphicFramePr>
        <p:xfrm>
          <a:off x="0" y="2116077"/>
          <a:ext cx="12192000" cy="4186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445300461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2430787891"/>
                    </a:ext>
                  </a:extLst>
                </a:gridCol>
              </a:tblGrid>
              <a:tr h="439194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Less Emphasis On</a:t>
                      </a:r>
                    </a:p>
                  </a:txBody>
                  <a:tcPr marL="365760" marR="36576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bg1"/>
                          </a:solidFill>
                        </a:rPr>
                        <a:t>More Emphasis On</a:t>
                      </a:r>
                    </a:p>
                  </a:txBody>
                  <a:tcPr marL="182880" marR="36576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216468"/>
                  </a:ext>
                </a:extLst>
              </a:tr>
              <a:tr h="75278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Teacher as curriculum developer</a:t>
                      </a:r>
                    </a:p>
                  </a:txBody>
                  <a:tcPr marL="365760" marR="36576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Teacher as learning facilitator using high-quality instructional materials to support student learning</a:t>
                      </a:r>
                    </a:p>
                  </a:txBody>
                  <a:tcPr marL="182880" marR="3657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866494"/>
                  </a:ext>
                </a:extLst>
              </a:tr>
              <a:tr h="82376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Old curriculum realigned to new standards</a:t>
                      </a:r>
                    </a:p>
                  </a:txBody>
                  <a:tcPr marL="365760" marR="36576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Newly developed educative instructional materials that help teachers develop content knowledge and pedagogical content knowledge</a:t>
                      </a:r>
                    </a:p>
                  </a:txBody>
                  <a:tcPr marL="182880" marR="3657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1382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Scripted curriculum</a:t>
                      </a:r>
                    </a:p>
                  </a:txBody>
                  <a:tcPr marL="365760" marR="36576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Educative curriculum that guides effective implementation and provides annotated support for meeting needs of individual learners</a:t>
                      </a:r>
                    </a:p>
                  </a:txBody>
                  <a:tcPr marL="182880" marR="3657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15175"/>
                  </a:ext>
                </a:extLst>
              </a:tr>
              <a:tr h="1332872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Professional learning that focuses </a:t>
                      </a:r>
                      <a:br>
                        <a:rPr lang="en-US" sz="2000">
                          <a:solidFill>
                            <a:schemeClr val="tx2"/>
                          </a:solidFill>
                        </a:rPr>
                      </a:b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on deepening teachers’ content knowledge and asking them to </a:t>
                      </a:r>
                      <a:br>
                        <a:rPr lang="en-US" sz="2000">
                          <a:solidFill>
                            <a:schemeClr val="tx2"/>
                          </a:solidFill>
                        </a:rPr>
                      </a:b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apply it to their teaching</a:t>
                      </a:r>
                    </a:p>
                  </a:txBody>
                  <a:tcPr marL="365760" marR="36576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Professional learning grounded in using high-quality instructional materials that simultaneously deepen teacher knowledge of content and how to teach that content to students</a:t>
                      </a:r>
                    </a:p>
                  </a:txBody>
                  <a:tcPr marL="182880" marR="3657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8653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26C7595-D4EC-DD03-7EFC-69600547522F}"/>
              </a:ext>
            </a:extLst>
          </p:cNvPr>
          <p:cNvSpPr txBox="1"/>
          <p:nvPr/>
        </p:nvSpPr>
        <p:spPr>
          <a:xfrm>
            <a:off x="258106" y="1601667"/>
            <a:ext cx="1157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90000"/>
                    <a:lumOff val="10000"/>
                  </a:schemeClr>
                </a:solidFill>
              </a:rPr>
              <a:t>Table 2.1: From Curriculum Developer to Learning Facilitator</a:t>
            </a:r>
          </a:p>
        </p:txBody>
      </p:sp>
    </p:spTree>
    <p:extLst>
      <p:ext uri="{BB962C8B-B14F-4D97-AF65-F5344CB8AC3E}">
        <p14:creationId xmlns:p14="http://schemas.microsoft.com/office/powerpoint/2010/main" val="3223496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s">
      <a:dk1>
        <a:srgbClr val="000000"/>
      </a:dk1>
      <a:lt1>
        <a:srgbClr val="FFFFFF"/>
      </a:lt1>
      <a:dk2>
        <a:srgbClr val="111E43"/>
      </a:dk2>
      <a:lt2>
        <a:srgbClr val="41631F"/>
      </a:lt2>
      <a:accent1>
        <a:srgbClr val="7996C2"/>
      </a:accent1>
      <a:accent2>
        <a:srgbClr val="00ACCE"/>
      </a:accent2>
      <a:accent3>
        <a:srgbClr val="82C341"/>
      </a:accent3>
      <a:accent4>
        <a:srgbClr val="043673"/>
      </a:accent4>
      <a:accent5>
        <a:srgbClr val="F58546"/>
      </a:accent5>
      <a:accent6>
        <a:srgbClr val="75695C"/>
      </a:accent6>
      <a:hlink>
        <a:srgbClr val="5980A3"/>
      </a:hlink>
      <a:folHlink>
        <a:srgbClr val="5980A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3454</TotalTime>
  <Words>1440</Words>
  <Application>Microsoft Macintosh PowerPoint</Application>
  <PresentationFormat>Widescreen</PresentationFormat>
  <Paragraphs>182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Futura</vt:lpstr>
      <vt:lpstr>Futura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Thurmond</dc:creator>
  <cp:lastModifiedBy>Jane Thurmond</cp:lastModifiedBy>
  <cp:revision>117</cp:revision>
  <dcterms:created xsi:type="dcterms:W3CDTF">2022-08-06T15:30:29Z</dcterms:created>
  <dcterms:modified xsi:type="dcterms:W3CDTF">2022-08-25T21:01:16Z</dcterms:modified>
</cp:coreProperties>
</file>