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8" r:id="rId1"/>
  </p:sldMasterIdLst>
  <p:notesMasterIdLst>
    <p:notesMasterId r:id="rId20"/>
  </p:notesMasterIdLst>
  <p:sldIdLst>
    <p:sldId id="263" r:id="rId2"/>
    <p:sldId id="257" r:id="rId3"/>
    <p:sldId id="261" r:id="rId4"/>
    <p:sldId id="260" r:id="rId5"/>
    <p:sldId id="264" r:id="rId6"/>
    <p:sldId id="265" r:id="rId7"/>
    <p:sldId id="266" r:id="rId8"/>
    <p:sldId id="267" r:id="rId9"/>
    <p:sldId id="268" r:id="rId10"/>
    <p:sldId id="269" r:id="rId11"/>
    <p:sldId id="270" r:id="rId12"/>
    <p:sldId id="271" r:id="rId13"/>
    <p:sldId id="273" r:id="rId14"/>
    <p:sldId id="272" r:id="rId15"/>
    <p:sldId id="276" r:id="rId16"/>
    <p:sldId id="277" r:id="rId17"/>
    <p:sldId id="279"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E43"/>
    <a:srgbClr val="266550"/>
    <a:srgbClr val="7CA064"/>
    <a:srgbClr val="7CA058"/>
    <a:srgbClr val="7CA08C"/>
    <a:srgbClr val="043673"/>
    <a:srgbClr val="3C3F50"/>
    <a:srgbClr val="3D3F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9"/>
    <p:restoredTop sz="84513"/>
  </p:normalViewPr>
  <p:slideViewPr>
    <p:cSldViewPr snapToGrid="0" showGuides="1">
      <p:cViewPr varScale="1">
        <p:scale>
          <a:sx n="96" d="100"/>
          <a:sy n="96" d="100"/>
        </p:scale>
        <p:origin x="8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ner knap" userId="4408232b732eac3d" providerId="LiveId" clId="{216CD9BA-A733-4824-BFA4-E099CD822EC6}"/>
    <pc:docChg chg="modSld">
      <pc:chgData name="werner knap" userId="4408232b732eac3d" providerId="LiveId" clId="{216CD9BA-A733-4824-BFA4-E099CD822EC6}" dt="2022-08-26T15:17:21.883" v="0" actId="27107"/>
      <pc:docMkLst>
        <pc:docMk/>
      </pc:docMkLst>
      <pc:sldChg chg="modSp mod">
        <pc:chgData name="werner knap" userId="4408232b732eac3d" providerId="LiveId" clId="{216CD9BA-A733-4824-BFA4-E099CD822EC6}" dt="2022-08-26T15:17:21.883" v="0" actId="27107"/>
        <pc:sldMkLst>
          <pc:docMk/>
          <pc:sldMk cId="3445198289" sldId="276"/>
        </pc:sldMkLst>
        <pc:spChg chg="mod">
          <ac:chgData name="werner knap" userId="4408232b732eac3d" providerId="LiveId" clId="{216CD9BA-A733-4824-BFA4-E099CD822EC6}" dt="2022-08-26T15:17:21.883" v="0" actId="27107"/>
          <ac:spMkLst>
            <pc:docMk/>
            <pc:sldMk cId="3445198289" sldId="276"/>
            <ac:spMk id="6" creationId="{8B398070-1D1A-C99B-823F-08C21DDDDD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F190D-0EAD-4944-A559-ED1CEE4BF272}" type="datetimeFigureOut">
              <a:rPr lang="en-US"/>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E1DE-2576-B047-99A3-62A492381528}" type="slidenum">
              <a:rPr/>
              <a:t>‹#›</a:t>
            </a:fld>
            <a:endParaRPr lang="en-US"/>
          </a:p>
        </p:txBody>
      </p:sp>
    </p:spTree>
    <p:extLst>
      <p:ext uri="{BB962C8B-B14F-4D97-AF65-F5344CB8AC3E}">
        <p14:creationId xmlns:p14="http://schemas.microsoft.com/office/powerpoint/2010/main" val="65598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0BE1DE-2576-B047-99A3-62A492381528}" type="slidenum">
              <a:rPr lang="en-US"/>
              <a:t>1</a:t>
            </a:fld>
            <a:endParaRPr lang="en-US"/>
          </a:p>
        </p:txBody>
      </p:sp>
    </p:spTree>
    <p:extLst>
      <p:ext uri="{BB962C8B-B14F-4D97-AF65-F5344CB8AC3E}">
        <p14:creationId xmlns:p14="http://schemas.microsoft.com/office/powerpoint/2010/main" val="333036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5</a:t>
            </a:fld>
            <a:endParaRPr lang="en-US" dirty="0"/>
          </a:p>
        </p:txBody>
      </p:sp>
    </p:spTree>
    <p:extLst>
      <p:ext uri="{BB962C8B-B14F-4D97-AF65-F5344CB8AC3E}">
        <p14:creationId xmlns:p14="http://schemas.microsoft.com/office/powerpoint/2010/main" val="217884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10</a:t>
            </a:fld>
            <a:endParaRPr lang="en-US" dirty="0"/>
          </a:p>
        </p:txBody>
      </p:sp>
    </p:spTree>
    <p:extLst>
      <p:ext uri="{BB962C8B-B14F-4D97-AF65-F5344CB8AC3E}">
        <p14:creationId xmlns:p14="http://schemas.microsoft.com/office/powerpoint/2010/main" val="391140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SH instructions in the Learning Journal:</a:t>
            </a:r>
          </a:p>
          <a:p>
            <a:r>
              <a:rPr lang="en-US" sz="1200" b="1" kern="1200" dirty="0">
                <a:solidFill>
                  <a:schemeClr val="tx1"/>
                </a:solidFill>
                <a:effectLst/>
                <a:latin typeface="+mn-lt"/>
                <a:ea typeface="+mn-ea"/>
                <a:cs typeface="+mn-cs"/>
              </a:rPr>
              <a:t>• Watch the video and make notes while the Elements are introduced to you.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Reflect on all your experiences related to selecting and implementing new curricular material.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Consider the immediate and long-term support for implementation.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What do you anticipate will be included among the Elements?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Make a list using the table on the following page.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Record additional thoughts to support your learning.  </a:t>
            </a:r>
            <a:endParaRPr lang="en-US" sz="1200" kern="1200" dirty="0">
              <a:solidFill>
                <a:schemeClr val="tx1"/>
              </a:solidFill>
              <a:effectLst/>
              <a:latin typeface="+mn-lt"/>
              <a:ea typeface="+mn-ea"/>
              <a:cs typeface="+mn-cs"/>
            </a:endParaRPr>
          </a:p>
          <a:p>
            <a:endParaRPr lang="en-US" dirty="0"/>
          </a:p>
          <a:p>
            <a:r>
              <a:rPr lang="en-US" dirty="0"/>
              <a:t>And these are instructions that were on SH draft of Protocol 1.4 in the PP. They were written as a paragraph:</a:t>
            </a:r>
          </a:p>
          <a:p>
            <a:r>
              <a:rPr lang="en-US" sz="1200" dirty="0">
                <a:solidFill>
                  <a:srgbClr val="002060"/>
                </a:solidFill>
              </a:rPr>
              <a:t>Refer to Protocol 1.4 in the Learning Journal. Reflect on all your experiences related to selecting and implementing new curricular materials. Consider the immediate and long-term support for implementation. What do you anticipate will be included among the Elements?  Then watch the video on the next slide and see how many Elements you successfully identified. </a:t>
            </a:r>
          </a:p>
          <a:p>
            <a:endParaRPr lang="en-US" dirty="0"/>
          </a:p>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a:t>13</a:t>
            </a:fld>
            <a:endParaRPr lang="en-US"/>
          </a:p>
        </p:txBody>
      </p:sp>
    </p:spTree>
    <p:extLst>
      <p:ext uri="{BB962C8B-B14F-4D97-AF65-F5344CB8AC3E}">
        <p14:creationId xmlns:p14="http://schemas.microsoft.com/office/powerpoint/2010/main" val="369871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0BE1DE-2576-B047-99A3-62A492381528}" type="slidenum">
              <a:rPr lang="en-US" smtClean="0"/>
              <a:t>18</a:t>
            </a:fld>
            <a:endParaRPr lang="en-US" dirty="0"/>
          </a:p>
        </p:txBody>
      </p:sp>
    </p:spTree>
    <p:extLst>
      <p:ext uri="{BB962C8B-B14F-4D97-AF65-F5344CB8AC3E}">
        <p14:creationId xmlns:p14="http://schemas.microsoft.com/office/powerpoint/2010/main" val="1632130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8/26/2022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
        <p:nvSpPr>
          <p:cNvPr id="7" name="Rectangle 6">
            <a:extLst>
              <a:ext uri="{FF2B5EF4-FFF2-40B4-BE49-F238E27FC236}">
                <a16:creationId xmlns:a16="http://schemas.microsoft.com/office/drawing/2014/main" id="{25E3033C-460E-7255-3875-4B3A2D5F6E02}"/>
              </a:ext>
            </a:extLst>
          </p:cNvPr>
          <p:cNvSpPr/>
          <p:nvPr userDrawn="1"/>
        </p:nvSpPr>
        <p:spPr>
          <a:xfrm>
            <a:off x="0" y="6400800"/>
            <a:ext cx="12192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75009081-C286-0DFC-5040-D2C87DE7D33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57097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E5D57008-8573-8345-BA64-FE79DB2D630B}"/>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096012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151F1C4-44C8-7826-96C0-B46EBCB5435B}"/>
              </a:ext>
            </a:extLst>
          </p:cNvPr>
          <p:cNvSpPr/>
          <p:nvPr userDrawn="1"/>
        </p:nvSpPr>
        <p:spPr>
          <a:xfrm>
            <a:off x="0" y="0"/>
            <a:ext cx="121920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25;p3">
            <a:extLst>
              <a:ext uri="{FF2B5EF4-FFF2-40B4-BE49-F238E27FC236}">
                <a16:creationId xmlns:a16="http://schemas.microsoft.com/office/drawing/2014/main" id="{2678EA88-24FC-8F62-2278-F8FD7B97E928}"/>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81353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EF10FE-99CB-F9FB-5FA5-F6C7C1B0AB8B}"/>
              </a:ext>
            </a:extLst>
          </p:cNvPr>
          <p:cNvSpPr/>
          <p:nvPr userDrawn="1"/>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25;p3">
            <a:extLst>
              <a:ext uri="{FF2B5EF4-FFF2-40B4-BE49-F238E27FC236}">
                <a16:creationId xmlns:a16="http://schemas.microsoft.com/office/drawing/2014/main" id="{EE146FD8-6057-722C-3CC8-FC4C1B50CA32}"/>
              </a:ext>
            </a:extLst>
          </p:cNvPr>
          <p:cNvSpPr txBox="1">
            <a:spLocks noGrp="1"/>
          </p:cNvSpPr>
          <p:nvPr>
            <p:ph type="sldNum" idx="4"/>
          </p:nvPr>
        </p:nvSpPr>
        <p:spPr>
          <a:xfrm>
            <a:off x="5029200" y="6531148"/>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629668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Google Shape;25;p3">
            <a:extLst>
              <a:ext uri="{FF2B5EF4-FFF2-40B4-BE49-F238E27FC236}">
                <a16:creationId xmlns:a16="http://schemas.microsoft.com/office/drawing/2014/main" id="{C3D8C275-0A52-0B9B-2CCB-1466CFBBD271}"/>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67843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Google Shape;25;p3">
            <a:extLst>
              <a:ext uri="{FF2B5EF4-FFF2-40B4-BE49-F238E27FC236}">
                <a16:creationId xmlns:a16="http://schemas.microsoft.com/office/drawing/2014/main" id="{091AB712-FAE9-29B7-7EC4-25B5A8832003}"/>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0"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2416889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Google Shape;25;p3">
            <a:extLst>
              <a:ext uri="{FF2B5EF4-FFF2-40B4-BE49-F238E27FC236}">
                <a16:creationId xmlns:a16="http://schemas.microsoft.com/office/drawing/2014/main" id="{B60E8D34-E39F-3363-4BD6-CBA15442D81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393813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Google Shape;25;p3">
            <a:extLst>
              <a:ext uri="{FF2B5EF4-FFF2-40B4-BE49-F238E27FC236}">
                <a16:creationId xmlns:a16="http://schemas.microsoft.com/office/drawing/2014/main" id="{2A51A5FC-368A-55EA-CB5F-04A2D6D94E7C}"/>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460761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Google Shape;25;p3">
            <a:extLst>
              <a:ext uri="{FF2B5EF4-FFF2-40B4-BE49-F238E27FC236}">
                <a16:creationId xmlns:a16="http://schemas.microsoft.com/office/drawing/2014/main" id="{87BDA3C3-EEB2-3D2B-7FFE-27EE5617C0FB}"/>
              </a:ext>
            </a:extLst>
          </p:cNvPr>
          <p:cNvSpPr txBox="1">
            <a:spLocks noGrp="1"/>
          </p:cNvSpPr>
          <p:nvPr>
            <p:ph type="sldNum" idx="10"/>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1492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Google Shape;25;p3">
            <a:extLst>
              <a:ext uri="{FF2B5EF4-FFF2-40B4-BE49-F238E27FC236}">
                <a16:creationId xmlns:a16="http://schemas.microsoft.com/office/drawing/2014/main" id="{C2E52B3D-3336-6995-3D72-928189E9855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97247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Google Shape;25;p3">
            <a:extLst>
              <a:ext uri="{FF2B5EF4-FFF2-40B4-BE49-F238E27FC236}">
                <a16:creationId xmlns:a16="http://schemas.microsoft.com/office/drawing/2014/main" id="{94E82CC0-C9BC-A4DF-5996-18C2F4DB0839}"/>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77874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8B2D5E82-5BD7-1F8D-C020-0D1EE367183F}"/>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375799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Google Shape;25;p3">
            <a:extLst>
              <a:ext uri="{FF2B5EF4-FFF2-40B4-BE49-F238E27FC236}">
                <a16:creationId xmlns:a16="http://schemas.microsoft.com/office/drawing/2014/main" id="{C12E73AC-7D45-69AB-F047-B30D489370C2}"/>
              </a:ext>
            </a:extLst>
          </p:cNvPr>
          <p:cNvSpPr txBox="1">
            <a:spLocks noGrp="1"/>
          </p:cNvSpPr>
          <p:nvPr>
            <p:ph type="sldNum" idx="4"/>
          </p:nvPr>
        </p:nvSpPr>
        <p:spPr>
          <a:xfrm>
            <a:off x="5029200" y="6536725"/>
            <a:ext cx="2133600" cy="273844"/>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800"/>
              <a:buFont typeface="Arial"/>
              <a:buNone/>
              <a:defRPr sz="1200" b="1" i="0" u="none" strike="noStrike" cap="none">
                <a:solidFill>
                  <a:schemeClr val="tx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88888"/>
                </a:solidFill>
                <a:latin typeface="Arial"/>
                <a:ea typeface="Arial"/>
                <a:cs typeface="Arial"/>
                <a:sym typeface="Arial"/>
              </a:defRPr>
            </a:lvl9pPr>
          </a:lstStyle>
          <a:p>
            <a:fld id="{00000000-1234-1234-1234-123412341234}" type="slidenum">
              <a:rPr lang="en-US"/>
              <a:pPr/>
              <a:t>‹#›</a:t>
            </a:fld>
            <a:endParaRPr lang="en-US"/>
          </a:p>
        </p:txBody>
      </p:sp>
    </p:spTree>
    <p:extLst>
      <p:ext uri="{BB962C8B-B14F-4D97-AF65-F5344CB8AC3E}">
        <p14:creationId xmlns:p14="http://schemas.microsoft.com/office/powerpoint/2010/main" val="124780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carnegie.org/" TargetMode="External"/><Relationship Id="rId2" Type="http://schemas.openxmlformats.org/officeDocument/2006/relationships/slideLayout" Target="../slideLayouts/slideLayout2.xml"/><Relationship Id="rId16" Type="http://schemas.openxmlformats.org/officeDocument/2006/relationships/hyperlink" Target="http://www.learningfirst.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DDDB344-FAF1-F52A-293C-C6D09E36C20B}"/>
              </a:ext>
            </a:extLst>
          </p:cNvPr>
          <p:cNvSpPr/>
          <p:nvPr userDrawn="1"/>
        </p:nvSpPr>
        <p:spPr>
          <a:xfrm>
            <a:off x="0" y="6492875"/>
            <a:ext cx="12192000" cy="36512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531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a:t>8/26/2022</a:t>
            </a:fld>
            <a:endParaRPr lang="en-US" dirty="0"/>
          </a:p>
        </p:txBody>
      </p:sp>
      <p:sp>
        <p:nvSpPr>
          <p:cNvPr id="5" name="Footer Placeholder 4"/>
          <p:cNvSpPr>
            <a:spLocks noGrp="1"/>
          </p:cNvSpPr>
          <p:nvPr>
            <p:ph type="ftr" sz="quarter" idx="3"/>
          </p:nvPr>
        </p:nvSpPr>
        <p:spPr>
          <a:xfrm>
            <a:off x="4038600" y="652531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5253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00000-1234-1234-1234-123412341234}" type="slidenum">
              <a:rPr lang="en-US"/>
              <a:pPr/>
              <a:t>‹#›</a:t>
            </a:fld>
            <a:endParaRPr lang="en-US" dirty="0"/>
          </a:p>
        </p:txBody>
      </p:sp>
      <p:sp>
        <p:nvSpPr>
          <p:cNvPr id="7" name="Slide Number Placeholder 4">
            <a:extLst>
              <a:ext uri="{FF2B5EF4-FFF2-40B4-BE49-F238E27FC236}">
                <a16:creationId xmlns:a16="http://schemas.microsoft.com/office/drawing/2014/main" id="{45A7CE9A-8217-2322-3B18-C33BF3C6995B}"/>
              </a:ext>
            </a:extLst>
          </p:cNvPr>
          <p:cNvSpPr txBox="1">
            <a:spLocks/>
          </p:cNvSpPr>
          <p:nvPr userDrawn="1"/>
        </p:nvSpPr>
        <p:spPr>
          <a:xfrm>
            <a:off x="225469" y="6522225"/>
            <a:ext cx="11792212" cy="365125"/>
          </a:xfrm>
          <a:prstGeom prst="rect">
            <a:avLst/>
          </a:prstGeom>
        </p:spPr>
        <p:txBody>
          <a:bodyPr/>
          <a:lstStyle>
            <a:defPPr>
              <a:defRPr lang="en-US"/>
            </a:defPPr>
            <a:lvl1pPr marL="0" algn="r"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err="1">
                <a:solidFill>
                  <a:schemeClr val="tx2"/>
                </a:solidFill>
              </a:rPr>
              <a:t>learningfirst.org</a:t>
            </a:r>
            <a:r>
              <a:rPr lang="en-US" sz="1200" dirty="0">
                <a:solidFill>
                  <a:schemeClr val="tx2"/>
                </a:solidFill>
              </a:rPr>
              <a:t>																			                                   </a:t>
            </a:r>
            <a:r>
              <a:rPr lang="en-US" sz="1200" dirty="0" err="1">
                <a:solidFill>
                  <a:schemeClr val="tx2"/>
                </a:solidFill>
              </a:rPr>
              <a:t>carnegie.org</a:t>
            </a:r>
            <a:endParaRPr lang="en-US" sz="1200" dirty="0">
              <a:solidFill>
                <a:schemeClr val="tx2"/>
              </a:solidFill>
            </a:endParaRPr>
          </a:p>
          <a:p>
            <a:endParaRPr lang="en-US" dirty="0"/>
          </a:p>
        </p:txBody>
      </p:sp>
      <p:sp>
        <p:nvSpPr>
          <p:cNvPr id="9" name="Google Shape;25;p3">
            <a:extLst>
              <a:ext uri="{FF2B5EF4-FFF2-40B4-BE49-F238E27FC236}">
                <a16:creationId xmlns:a16="http://schemas.microsoft.com/office/drawing/2014/main" id="{E1D5FB8E-CF93-6923-F8B2-24090C5BB008}"/>
              </a:ext>
            </a:extLst>
          </p:cNvPr>
          <p:cNvSpPr txBox="1">
            <a:spLocks/>
          </p:cNvSpPr>
          <p:nvPr userDrawn="1"/>
        </p:nvSpPr>
        <p:spPr>
          <a:xfrm>
            <a:off x="5029200" y="6536725"/>
            <a:ext cx="2133600" cy="273844"/>
          </a:xfrm>
          <a:prstGeom prst="rect">
            <a:avLst/>
          </a:prstGeom>
          <a:noFill/>
          <a:ln>
            <a:noFill/>
          </a:ln>
        </p:spPr>
        <p:txBody>
          <a:bodyPr spcFirstLastPara="1" wrap="square" lIns="91425" tIns="45700" rIns="91425" bIns="45700" anchor="ctr" anchorCtr="0">
            <a:noAutofit/>
          </a:bodyPr>
          <a:lstStyle>
            <a:defPPr>
              <a:defRPr lang="en-US"/>
            </a:defPPr>
            <a:lvl1pPr marL="0" marR="0" lvl="0" indent="0" algn="ctr" defTabSz="457200" rtl="0" eaLnBrk="1" latinLnBrk="0" hangingPunct="1">
              <a:lnSpc>
                <a:spcPct val="100000"/>
              </a:lnSpc>
              <a:spcBef>
                <a:spcPts val="0"/>
              </a:spcBef>
              <a:spcAft>
                <a:spcPts val="0"/>
              </a:spcAft>
              <a:buClr>
                <a:srgbClr val="000000"/>
              </a:buClr>
              <a:buSzPts val="800"/>
              <a:buFont typeface="Arial"/>
              <a:buNone/>
              <a:defRPr sz="1200" b="0" i="0" u="none" strike="noStrike" kern="1200" cap="none">
                <a:solidFill>
                  <a:schemeClr val="accent1"/>
                </a:solidFill>
                <a:latin typeface="Arial"/>
                <a:ea typeface="Arial"/>
                <a:cs typeface="Arial"/>
                <a:sym typeface="Arial"/>
              </a:defRPr>
            </a:lvl1pPr>
            <a:lvl2pPr marL="0" marR="0" lvl="1"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2pPr>
            <a:lvl3pPr marL="0" marR="0" lvl="2"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3pPr>
            <a:lvl4pPr marL="0" marR="0" lvl="3"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4pPr>
            <a:lvl5pPr marL="0" marR="0" lvl="4"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5pPr>
            <a:lvl6pPr marL="0" marR="0" lvl="5"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6pPr>
            <a:lvl7pPr marL="0" marR="0" lvl="6"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7pPr>
            <a:lvl8pPr marL="0" marR="0" lvl="7"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8pPr>
            <a:lvl9pPr marL="0" marR="0" lvl="8" indent="0" algn="r" defTabSz="457200" rtl="0" eaLnBrk="1" latinLnBrk="0" hangingPunct="1">
              <a:lnSpc>
                <a:spcPct val="100000"/>
              </a:lnSpc>
              <a:spcBef>
                <a:spcPts val="0"/>
              </a:spcBef>
              <a:spcAft>
                <a:spcPts val="0"/>
              </a:spcAft>
              <a:buClr>
                <a:srgbClr val="000000"/>
              </a:buClr>
              <a:buSzPts val="800"/>
              <a:buFont typeface="Arial"/>
              <a:buNone/>
              <a:defRPr sz="800" b="0" i="0" u="none" strike="noStrike" kern="1200" cap="none">
                <a:solidFill>
                  <a:srgbClr val="888888"/>
                </a:solidFill>
                <a:latin typeface="Arial"/>
                <a:ea typeface="Arial"/>
                <a:cs typeface="Arial"/>
                <a:sym typeface="Arial"/>
              </a:defRPr>
            </a:lvl9pPr>
          </a:lstStyle>
          <a:p>
            <a:fld id="{00000000-1234-1234-1234-123412341234}" type="slidenum">
              <a:rPr lang="en-US" b="1">
                <a:solidFill>
                  <a:schemeClr val="tx2"/>
                </a:solidFill>
              </a:rPr>
              <a:pPr/>
              <a:t>‹#›</a:t>
            </a:fld>
            <a:endParaRPr lang="en-US" b="1">
              <a:solidFill>
                <a:schemeClr val="tx2"/>
              </a:solidFill>
            </a:endParaRPr>
          </a:p>
        </p:txBody>
      </p:sp>
      <p:sp>
        <p:nvSpPr>
          <p:cNvPr id="10" name="Rectangle 9">
            <a:hlinkClick r:id="rId16"/>
            <a:extLst>
              <a:ext uri="{FF2B5EF4-FFF2-40B4-BE49-F238E27FC236}">
                <a16:creationId xmlns:a16="http://schemas.microsoft.com/office/drawing/2014/main" id="{BCF25D40-A6C8-F86B-D513-3F621D6A6FAC}"/>
              </a:ext>
            </a:extLst>
          </p:cNvPr>
          <p:cNvSpPr/>
          <p:nvPr userDrawn="1"/>
        </p:nvSpPr>
        <p:spPr>
          <a:xfrm>
            <a:off x="51150" y="6492875"/>
            <a:ext cx="2193285"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7"/>
            <a:extLst>
              <a:ext uri="{FF2B5EF4-FFF2-40B4-BE49-F238E27FC236}">
                <a16:creationId xmlns:a16="http://schemas.microsoft.com/office/drawing/2014/main" id="{9368B3A7-7265-5624-9BB0-5251FF083255}"/>
              </a:ext>
            </a:extLst>
          </p:cNvPr>
          <p:cNvSpPr/>
          <p:nvPr userDrawn="1"/>
        </p:nvSpPr>
        <p:spPr>
          <a:xfrm>
            <a:off x="10941803" y="6536725"/>
            <a:ext cx="1250197" cy="3212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674243"/>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41" r:id="rId14"/>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carnegie.org/Elements" TargetMode="External"/><Relationship Id="rId7" Type="http://schemas.openxmlformats.org/officeDocument/2006/relationships/hyperlink" Target="http://www.learningfirst.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carnegie.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arnegie.org/Element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ijFnSloECo"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media.carnegie.org/filer_public/47/94/47947a81-4fdf-421b-a5e8-fbb211898ee0/elements_report_november_2020.pdf?" TargetMode="Externa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hyperlink" Target="https://www.carnegie.org/our-work/article/how-curriculum-based-professional-learning-can-boost-student-outcomes/" TargetMode="External"/><Relationship Id="rId7" Type="http://schemas.openxmlformats.org/officeDocument/2006/relationships/hyperlink" Target="http://www.gettyimages.com/"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twitter.com/hirshlf?lang=en" TargetMode="External"/><Relationship Id="rId5" Type="http://schemas.openxmlformats.org/officeDocument/2006/relationships/hyperlink" Target="https://www.edreports.org/impact/why-materials-matter" TargetMode="External"/><Relationship Id="rId4" Type="http://schemas.openxmlformats.org/officeDocument/2006/relationships/hyperlink" Target="https://www.curriculumpd.org/elements-podcast/the-elements-episode-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2A22FF-4552-2D88-C923-1A9DFCBB4992}"/>
              </a:ext>
            </a:extLst>
          </p:cNvPr>
          <p:cNvSpPr/>
          <p:nvPr/>
        </p:nvSpPr>
        <p:spPr>
          <a:xfrm>
            <a:off x="0" y="1"/>
            <a:ext cx="12192000" cy="3429000"/>
          </a:xfrm>
          <a:prstGeom prst="rect">
            <a:avLst/>
          </a:prstGeom>
          <a:solidFill>
            <a:srgbClr val="111E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39570B6-1AFD-2E26-1944-11F92C0F108A}"/>
              </a:ext>
            </a:extLst>
          </p:cNvPr>
          <p:cNvSpPr txBox="1"/>
          <p:nvPr/>
        </p:nvSpPr>
        <p:spPr>
          <a:xfrm>
            <a:off x="332432" y="1727083"/>
            <a:ext cx="5799665" cy="1415772"/>
          </a:xfrm>
          <a:prstGeom prst="rect">
            <a:avLst/>
          </a:prstGeom>
          <a:noFill/>
        </p:spPr>
        <p:txBody>
          <a:bodyPr wrap="square" rtlCol="0">
            <a:spAutoFit/>
          </a:bodyPr>
          <a:lstStyle/>
          <a:p>
            <a:r>
              <a:rPr lang="en-US" sz="3200" b="1" dirty="0">
                <a:solidFill>
                  <a:schemeClr val="accent3">
                    <a:lumMod val="75000"/>
                  </a:schemeClr>
                </a:solidFill>
                <a:latin typeface="Futura" panose="020B0602020204020303" pitchFamily="34" charset="-79"/>
                <a:cs typeface="Futura" panose="020B0602020204020303" pitchFamily="34" charset="-79"/>
              </a:rPr>
              <a:t>Transforming Teaching: </a:t>
            </a:r>
            <a:br>
              <a:rPr lang="en-US" sz="4800" dirty="0">
                <a:solidFill>
                  <a:schemeClr val="accent3">
                    <a:lumMod val="75000"/>
                  </a:schemeClr>
                </a:solidFill>
              </a:rPr>
            </a:br>
            <a:r>
              <a:rPr lang="en-US" sz="5400" b="1" dirty="0">
                <a:solidFill>
                  <a:schemeClr val="accent3">
                    <a:lumMod val="75000"/>
                  </a:schemeClr>
                </a:solidFill>
                <a:latin typeface="Futura" panose="020B0602020204020303" pitchFamily="34" charset="-79"/>
                <a:cs typeface="Futura" panose="020B0602020204020303" pitchFamily="34" charset="-79"/>
              </a:rPr>
              <a:t>The Elements</a:t>
            </a:r>
          </a:p>
        </p:txBody>
      </p:sp>
      <p:sp>
        <p:nvSpPr>
          <p:cNvPr id="9" name="TextBox 8">
            <a:extLst>
              <a:ext uri="{FF2B5EF4-FFF2-40B4-BE49-F238E27FC236}">
                <a16:creationId xmlns:a16="http://schemas.microsoft.com/office/drawing/2014/main" id="{7B007119-34F5-613C-C1EB-1476C9679E3A}"/>
              </a:ext>
            </a:extLst>
          </p:cNvPr>
          <p:cNvSpPr txBox="1"/>
          <p:nvPr/>
        </p:nvSpPr>
        <p:spPr>
          <a:xfrm>
            <a:off x="7762681" y="5877164"/>
            <a:ext cx="3188913" cy="584775"/>
          </a:xfrm>
          <a:prstGeom prst="rect">
            <a:avLst/>
          </a:prstGeom>
          <a:noFill/>
          <a:ln>
            <a:noFill/>
          </a:ln>
        </p:spPr>
        <p:txBody>
          <a:bodyPr wrap="square" rtlCol="0">
            <a:spAutoFit/>
          </a:bodyPr>
          <a:lstStyle/>
          <a:p>
            <a:r>
              <a:rPr lang="en-US" sz="1600" dirty="0">
                <a:solidFill>
                  <a:schemeClr val="tx2"/>
                </a:solidFill>
              </a:rPr>
              <a:t>Download a copy of the report:</a:t>
            </a:r>
          </a:p>
          <a:p>
            <a:r>
              <a:rPr lang="en-US" sz="1600" dirty="0">
                <a:solidFill>
                  <a:srgbClr val="0070C0"/>
                </a:solidFill>
                <a:hlinkClick r:id="rId3">
                  <a:extLst>
                    <a:ext uri="{A12FA001-AC4F-418D-AE19-62706E023703}">
                      <ahyp:hlinkClr xmlns:ahyp="http://schemas.microsoft.com/office/drawing/2018/hyperlinkcolor" val="tx"/>
                    </a:ext>
                  </a:extLst>
                </a:hlinkClick>
              </a:rPr>
              <a:t>www.Carnegie.org</a:t>
            </a:r>
            <a:r>
              <a:rPr lang="en-US" sz="1600">
                <a:solidFill>
                  <a:srgbClr val="0070C0"/>
                </a:solidFill>
                <a:hlinkClick r:id="rId3">
                  <a:extLst>
                    <a:ext uri="{A12FA001-AC4F-418D-AE19-62706E023703}">
                      <ahyp:hlinkClr xmlns:ahyp="http://schemas.microsoft.com/office/drawing/2018/hyperlinkcolor" val="tx"/>
                    </a:ext>
                  </a:extLst>
                </a:hlinkClick>
              </a:rPr>
              <a:t>/Elements</a:t>
            </a:r>
            <a:r>
              <a:rPr lang="en-US" sz="1600">
                <a:solidFill>
                  <a:srgbClr val="0070C0"/>
                </a:solidFill>
              </a:rPr>
              <a:t> </a:t>
            </a:r>
          </a:p>
        </p:txBody>
      </p:sp>
      <p:sp>
        <p:nvSpPr>
          <p:cNvPr id="10" name="TextBox 9">
            <a:extLst>
              <a:ext uri="{FF2B5EF4-FFF2-40B4-BE49-F238E27FC236}">
                <a16:creationId xmlns:a16="http://schemas.microsoft.com/office/drawing/2014/main" id="{36035726-06EA-0F57-14A9-DA6AA50ADF03}"/>
              </a:ext>
            </a:extLst>
          </p:cNvPr>
          <p:cNvSpPr txBox="1"/>
          <p:nvPr/>
        </p:nvSpPr>
        <p:spPr>
          <a:xfrm>
            <a:off x="1852640" y="5156083"/>
            <a:ext cx="3589155" cy="584775"/>
          </a:xfrm>
          <a:prstGeom prst="rect">
            <a:avLst/>
          </a:prstGeom>
          <a:noFill/>
        </p:spPr>
        <p:txBody>
          <a:bodyPr wrap="square">
            <a:spAutoFit/>
          </a:bodyPr>
          <a:lstStyle/>
          <a:p>
            <a:r>
              <a:rPr lang="en-US" sz="1600" dirty="0">
                <a:solidFill>
                  <a:schemeClr val="tx2"/>
                </a:solidFill>
              </a:rPr>
              <a:t>This project is funded by the </a:t>
            </a:r>
            <a:br>
              <a:rPr lang="en-US" sz="1600" dirty="0">
                <a:solidFill>
                  <a:schemeClr val="tx2"/>
                </a:solidFill>
              </a:rPr>
            </a:br>
            <a:r>
              <a:rPr lang="en-US" sz="1600" dirty="0">
                <a:solidFill>
                  <a:schemeClr val="tx2"/>
                </a:solidFill>
              </a:rPr>
              <a:t>Carnegie Corporation of New York. </a:t>
            </a:r>
          </a:p>
        </p:txBody>
      </p:sp>
      <p:pic>
        <p:nvPicPr>
          <p:cNvPr id="13" name="Picture 12" descr="Text&#10;&#10;Description automatically generated">
            <a:hlinkClick r:id="rId4"/>
            <a:extLst>
              <a:ext uri="{FF2B5EF4-FFF2-40B4-BE49-F238E27FC236}">
                <a16:creationId xmlns:a16="http://schemas.microsoft.com/office/drawing/2014/main" id="{972457FD-958E-AFE5-1B8E-CD518133CE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52640" y="5725165"/>
            <a:ext cx="1540773" cy="727245"/>
          </a:xfrm>
          <a:prstGeom prst="rect">
            <a:avLst/>
          </a:prstGeom>
        </p:spPr>
      </p:pic>
      <p:pic>
        <p:nvPicPr>
          <p:cNvPr id="14" name="Content Placeholder 5" descr="The Elements cover.">
            <a:extLst>
              <a:ext uri="{FF2B5EF4-FFF2-40B4-BE49-F238E27FC236}">
                <a16:creationId xmlns:a16="http://schemas.microsoft.com/office/drawing/2014/main" id="{31A478D7-4985-C996-DBF4-068FF09EDD3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77413" y="348777"/>
            <a:ext cx="3969271" cy="5453594"/>
          </a:xfrm>
          <a:prstGeom prst="rect">
            <a:avLst/>
          </a:prstGeom>
          <a:ln>
            <a:noFill/>
          </a:ln>
          <a:effectLst>
            <a:outerShdw blurRad="334082" dist="66516" dir="2700000" algn="tl" rotWithShape="0">
              <a:prstClr val="black">
                <a:alpha val="40000"/>
              </a:prstClr>
            </a:outerShdw>
          </a:effectLst>
        </p:spPr>
      </p:pic>
      <p:sp>
        <p:nvSpPr>
          <p:cNvPr id="25" name="TextBox 24">
            <a:extLst>
              <a:ext uri="{FF2B5EF4-FFF2-40B4-BE49-F238E27FC236}">
                <a16:creationId xmlns:a16="http://schemas.microsoft.com/office/drawing/2014/main" id="{00CBA44B-446E-D228-7614-9E46F2F0A286}"/>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1:</a:t>
            </a:r>
          </a:p>
          <a:p>
            <a:r>
              <a:rPr lang="en-US" sz="3200" dirty="0">
                <a:solidFill>
                  <a:schemeClr val="accent6">
                    <a:lumMod val="20000"/>
                    <a:lumOff val="80000"/>
                  </a:schemeClr>
                </a:solidFill>
              </a:rPr>
              <a:t>The Elements</a:t>
            </a:r>
          </a:p>
        </p:txBody>
      </p:sp>
      <p:sp>
        <p:nvSpPr>
          <p:cNvPr id="3" name="TextBox 2">
            <a:extLst>
              <a:ext uri="{FF2B5EF4-FFF2-40B4-BE49-F238E27FC236}">
                <a16:creationId xmlns:a16="http://schemas.microsoft.com/office/drawing/2014/main" id="{58DEAAB7-D0B2-51EB-7C17-199524FFEA59}"/>
              </a:ext>
            </a:extLst>
          </p:cNvPr>
          <p:cNvSpPr txBox="1"/>
          <p:nvPr/>
        </p:nvSpPr>
        <p:spPr>
          <a:xfrm>
            <a:off x="1873031" y="3515061"/>
            <a:ext cx="3267682" cy="584775"/>
          </a:xfrm>
          <a:prstGeom prst="rect">
            <a:avLst/>
          </a:prstGeom>
          <a:noFill/>
        </p:spPr>
        <p:txBody>
          <a:bodyPr wrap="square" rtlCol="0">
            <a:spAutoFit/>
          </a:bodyPr>
          <a:lstStyle/>
          <a:p>
            <a:r>
              <a:rPr lang="en-US" sz="1600" dirty="0">
                <a:solidFill>
                  <a:schemeClr val="tx2"/>
                </a:solidFill>
              </a:rPr>
              <a:t>Professional Learning Series </a:t>
            </a:r>
          </a:p>
          <a:p>
            <a:r>
              <a:rPr lang="en-US" sz="1600" dirty="0">
                <a:solidFill>
                  <a:schemeClr val="tx2"/>
                </a:solidFill>
              </a:rPr>
              <a:t>Developed by Stephanie Hirsh</a:t>
            </a:r>
          </a:p>
        </p:txBody>
      </p:sp>
      <p:pic>
        <p:nvPicPr>
          <p:cNvPr id="4" name="Picture 3" descr="Logo, company name&#10;&#10;Description automatically generated">
            <a:hlinkClick r:id="rId7"/>
            <a:extLst>
              <a:ext uri="{FF2B5EF4-FFF2-40B4-BE49-F238E27FC236}">
                <a16:creationId xmlns:a16="http://schemas.microsoft.com/office/drawing/2014/main" id="{D2CBF437-C1DD-70AE-3997-41528F51104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01870" y="3980032"/>
            <a:ext cx="1709218" cy="1057579"/>
          </a:xfrm>
          <a:prstGeom prst="rect">
            <a:avLst/>
          </a:prstGeom>
        </p:spPr>
      </p:pic>
    </p:spTree>
    <p:extLst>
      <p:ext uri="{BB962C8B-B14F-4D97-AF65-F5344CB8AC3E}">
        <p14:creationId xmlns:p14="http://schemas.microsoft.com/office/powerpoint/2010/main" val="275115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Key Terms</a:t>
            </a:r>
          </a:p>
          <a:p>
            <a:r>
              <a:rPr lang="en-US" sz="3200" dirty="0">
                <a:solidFill>
                  <a:schemeClr val="tx2"/>
                </a:solidFill>
              </a:rPr>
              <a:t>Review and Distinguish, </a:t>
            </a:r>
            <a:r>
              <a:rPr lang="en-US" sz="3200" i="1" dirty="0">
                <a:solidFill>
                  <a:schemeClr val="tx2"/>
                </a:solidFill>
              </a:rPr>
              <a:t>continued</a:t>
            </a:r>
            <a:endParaRPr lang="en-US" sz="3200" dirty="0">
              <a:solidFill>
                <a:schemeClr val="tx2"/>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1.3</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85F8290-0843-B9E7-03F7-B2E60562EB68}"/>
              </a:ext>
            </a:extLst>
          </p:cNvPr>
          <p:cNvSpPr txBox="1"/>
          <p:nvPr/>
        </p:nvSpPr>
        <p:spPr>
          <a:xfrm>
            <a:off x="1657349" y="1676174"/>
            <a:ext cx="8877302" cy="3477875"/>
          </a:xfrm>
          <a:prstGeom prst="rect">
            <a:avLst/>
          </a:prstGeom>
          <a:noFill/>
        </p:spPr>
        <p:txBody>
          <a:bodyPr wrap="square" rtlCol="0">
            <a:spAutoFit/>
          </a:bodyPr>
          <a:lstStyle/>
          <a:p>
            <a:pPr marL="342900" indent="-342900">
              <a:spcBef>
                <a:spcPts val="1200"/>
              </a:spcBef>
              <a:buClr>
                <a:schemeClr val="accent3">
                  <a:lumMod val="75000"/>
                </a:schemeClr>
              </a:buClr>
              <a:buFont typeface="Arial" panose="020B0604020202020204" pitchFamily="34" charset="0"/>
              <a:buChar char="•"/>
            </a:pPr>
            <a:r>
              <a:rPr lang="en-US" sz="2000" b="1" dirty="0">
                <a:solidFill>
                  <a:schemeClr val="tx2"/>
                </a:solidFill>
              </a:rPr>
              <a:t>High-quality instructional materials and curriculum materials </a:t>
            </a:r>
            <a:r>
              <a:rPr lang="en-US" sz="2000" dirty="0">
                <a:solidFill>
                  <a:schemeClr val="tx2"/>
                </a:solidFill>
              </a:rPr>
              <a:t>include specific learning goals with unit plans and sets of detailed lessons aligned to content standards, student-centered approaches to inquiry-based learning, research-based teaching strategies, teacher support materials, and embedded formative assessments. Such materials help teachers effectively implement coherent instructional units and courses organized around a clear scope and sequence. </a:t>
            </a:r>
          </a:p>
          <a:p>
            <a:pPr marL="342900" indent="-342900">
              <a:spcBef>
                <a:spcPts val="1200"/>
              </a:spcBef>
              <a:buClr>
                <a:schemeClr val="accent3">
                  <a:lumMod val="75000"/>
                </a:schemeClr>
              </a:buClr>
              <a:buFont typeface="Arial" panose="020B0604020202020204" pitchFamily="34" charset="0"/>
              <a:buChar char="•"/>
            </a:pPr>
            <a:r>
              <a:rPr lang="en-US" sz="2000" dirty="0">
                <a:solidFill>
                  <a:schemeClr val="tx2"/>
                </a:solidFill>
              </a:rPr>
              <a:t>When high-quality instructional and curriculum materials support both student and teacher learning, they are considered </a:t>
            </a:r>
            <a:r>
              <a:rPr lang="en-US" sz="2000" b="1" dirty="0">
                <a:solidFill>
                  <a:schemeClr val="tx2"/>
                </a:solidFill>
              </a:rPr>
              <a:t>educative curriculum materials</a:t>
            </a:r>
            <a:r>
              <a:rPr lang="en-US" sz="2000" dirty="0">
                <a:solidFill>
                  <a:schemeClr val="tx2"/>
                </a:solidFill>
              </a:rPr>
              <a:t>.</a:t>
            </a:r>
          </a:p>
          <a:p>
            <a:pPr marL="342900" indent="-342900">
              <a:spcBef>
                <a:spcPts val="1200"/>
              </a:spcBef>
              <a:buClr>
                <a:schemeClr val="accent3">
                  <a:lumMod val="75000"/>
                </a:schemeClr>
              </a:buClr>
              <a:buFont typeface="Arial" panose="020B0604020202020204" pitchFamily="34" charset="0"/>
              <a:buChar char="•"/>
            </a:pPr>
            <a:r>
              <a:rPr lang="en-US" sz="2000" dirty="0">
                <a:solidFill>
                  <a:schemeClr val="tx2"/>
                </a:solidFill>
              </a:rPr>
              <a:t>Professional learning focused on supporting the implementation of high-quality instructional materials is </a:t>
            </a:r>
            <a:r>
              <a:rPr lang="en-US" sz="2000" b="1" dirty="0">
                <a:solidFill>
                  <a:schemeClr val="tx2"/>
                </a:solidFill>
              </a:rPr>
              <a:t>curriculum-based professional learning.</a:t>
            </a:r>
          </a:p>
        </p:txBody>
      </p:sp>
    </p:spTree>
    <p:extLst>
      <p:ext uri="{BB962C8B-B14F-4D97-AF65-F5344CB8AC3E}">
        <p14:creationId xmlns:p14="http://schemas.microsoft.com/office/powerpoint/2010/main" val="416099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What is </a:t>
            </a:r>
            <a:r>
              <a:rPr lang="en-US" sz="3200" i="1" dirty="0">
                <a:solidFill>
                  <a:schemeClr val="bg1"/>
                </a:solidFill>
              </a:rPr>
              <a:t>The Elements</a:t>
            </a:r>
            <a:r>
              <a:rPr lang="en-US" sz="3200" dirty="0">
                <a:solidFill>
                  <a:schemeClr val="bg1"/>
                </a:solidFill>
              </a:rPr>
              <a:t>?</a:t>
            </a:r>
            <a:endParaRPr lang="en-US" sz="3200" dirty="0">
              <a:solidFill>
                <a:schemeClr val="accent1"/>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433229-3682-9FFB-3F5E-B1D5D25C74AD}"/>
              </a:ext>
            </a:extLst>
          </p:cNvPr>
          <p:cNvSpPr txBox="1"/>
          <p:nvPr/>
        </p:nvSpPr>
        <p:spPr>
          <a:xfrm>
            <a:off x="1722500" y="2074570"/>
            <a:ext cx="4950149" cy="3831818"/>
          </a:xfrm>
          <a:prstGeom prst="rect">
            <a:avLst/>
          </a:prstGeom>
          <a:noFill/>
        </p:spPr>
        <p:txBody>
          <a:bodyPr wrap="square" rtlCol="0">
            <a:spAutoFit/>
          </a:bodyPr>
          <a:lstStyle/>
          <a:p>
            <a:pPr lvl="0">
              <a:lnSpc>
                <a:spcPts val="3000"/>
              </a:lnSpc>
              <a:buClr>
                <a:srgbClr val="266550"/>
              </a:buClr>
              <a:buSzPts val="2000"/>
            </a:pPr>
            <a:r>
              <a:rPr lang="en-US" sz="2400" dirty="0">
                <a:solidFill>
                  <a:schemeClr val="tx2"/>
                </a:solidFill>
              </a:rPr>
              <a:t>A </a:t>
            </a:r>
            <a:r>
              <a:rPr lang="en-US" sz="2400" b="1" dirty="0">
                <a:solidFill>
                  <a:schemeClr val="tx2"/>
                </a:solidFill>
              </a:rPr>
              <a:t>Challenge Paper </a:t>
            </a:r>
            <a:r>
              <a:rPr lang="en-US" sz="2400" dirty="0">
                <a:solidFill>
                  <a:schemeClr val="tx2"/>
                </a:solidFill>
              </a:rPr>
              <a:t>from Carnegie Corporation of New York, </a:t>
            </a:r>
            <a:r>
              <a:rPr lang="en-US" sz="2400" i="1" dirty="0">
                <a:solidFill>
                  <a:schemeClr val="tx2"/>
                </a:solidFill>
              </a:rPr>
              <a:t>The Elements </a:t>
            </a:r>
            <a:r>
              <a:rPr lang="en-US" sz="2400" dirty="0">
                <a:solidFill>
                  <a:schemeClr val="tx2"/>
                </a:solidFill>
              </a:rPr>
              <a:t>explores how </a:t>
            </a:r>
            <a:r>
              <a:rPr lang="en-US" sz="2400" b="1" dirty="0">
                <a:solidFill>
                  <a:schemeClr val="tx2"/>
                </a:solidFill>
              </a:rPr>
              <a:t>professional learning </a:t>
            </a:r>
            <a:r>
              <a:rPr lang="en-US" sz="2400" dirty="0">
                <a:solidFill>
                  <a:schemeClr val="tx2"/>
                </a:solidFill>
              </a:rPr>
              <a:t>anchored in high-quality curriculum materials can allow teachers to experience the instruction that their students will, change instructional practices, and lead to better student outcomes.</a:t>
            </a:r>
          </a:p>
          <a:p>
            <a:endParaRPr lang="en-US" dirty="0"/>
          </a:p>
        </p:txBody>
      </p:sp>
      <p:sp>
        <p:nvSpPr>
          <p:cNvPr id="8" name="TextBox 7">
            <a:extLst>
              <a:ext uri="{FF2B5EF4-FFF2-40B4-BE49-F238E27FC236}">
                <a16:creationId xmlns:a16="http://schemas.microsoft.com/office/drawing/2014/main" id="{A392B04D-156D-45F5-8B07-18C7EC54AAC1}"/>
              </a:ext>
            </a:extLst>
          </p:cNvPr>
          <p:cNvSpPr txBox="1"/>
          <p:nvPr/>
        </p:nvSpPr>
        <p:spPr>
          <a:xfrm>
            <a:off x="7243339" y="5594978"/>
            <a:ext cx="3985623" cy="584775"/>
          </a:xfrm>
          <a:prstGeom prst="rect">
            <a:avLst/>
          </a:prstGeom>
          <a:noFill/>
          <a:ln>
            <a:noFill/>
          </a:ln>
        </p:spPr>
        <p:txBody>
          <a:bodyPr wrap="square" rtlCol="0">
            <a:spAutoFit/>
          </a:bodyPr>
          <a:lstStyle/>
          <a:p>
            <a:r>
              <a:rPr lang="en-US" sz="1600" dirty="0">
                <a:solidFill>
                  <a:schemeClr val="tx2"/>
                </a:solidFill>
              </a:rPr>
              <a:t>Explore and download a copy of the report:</a:t>
            </a:r>
          </a:p>
          <a:p>
            <a:r>
              <a:rPr lang="en-US" sz="1600" dirty="0">
                <a:solidFill>
                  <a:srgbClr val="0070C0"/>
                </a:solidFill>
                <a:hlinkClick r:id="rId2">
                  <a:extLst>
                    <a:ext uri="{A12FA001-AC4F-418D-AE19-62706E023703}">
                      <ahyp:hlinkClr xmlns:ahyp="http://schemas.microsoft.com/office/drawing/2018/hyperlinkcolor" val="tx"/>
                    </a:ext>
                  </a:extLst>
                </a:hlinkClick>
              </a:rPr>
              <a:t>www.Carnegie.org</a:t>
            </a:r>
            <a:r>
              <a:rPr lang="en-US" sz="1600">
                <a:solidFill>
                  <a:srgbClr val="0070C0"/>
                </a:solidFill>
                <a:hlinkClick r:id="rId2">
                  <a:extLst>
                    <a:ext uri="{A12FA001-AC4F-418D-AE19-62706E023703}">
                      <ahyp:hlinkClr xmlns:ahyp="http://schemas.microsoft.com/office/drawing/2018/hyperlinkcolor" val="tx"/>
                    </a:ext>
                  </a:extLst>
                </a:hlinkClick>
              </a:rPr>
              <a:t>/Elements</a:t>
            </a:r>
            <a:r>
              <a:rPr lang="en-US" sz="1600">
                <a:solidFill>
                  <a:srgbClr val="0070C0"/>
                </a:solidFill>
              </a:rPr>
              <a:t> </a:t>
            </a:r>
          </a:p>
        </p:txBody>
      </p:sp>
      <p:pic>
        <p:nvPicPr>
          <p:cNvPr id="9" name="Content Placeholder 5" descr="The Elements Cover.">
            <a:extLst>
              <a:ext uri="{FF2B5EF4-FFF2-40B4-BE49-F238E27FC236}">
                <a16:creationId xmlns:a16="http://schemas.microsoft.com/office/drawing/2014/main" id="{C035B3C8-BF85-A6B3-875C-38CA8A8370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12789" y="406653"/>
            <a:ext cx="3655055" cy="5021876"/>
          </a:xfrm>
          <a:prstGeom prst="rect">
            <a:avLst/>
          </a:prstGeom>
          <a:ln>
            <a:noFill/>
          </a:ln>
          <a:effectLst>
            <a:outerShdw blurRad="334082" dist="66516" dir="2700000" algn="tl" rotWithShape="0">
              <a:prstClr val="black">
                <a:alpha val="40000"/>
              </a:prstClr>
            </a:outerShdw>
          </a:effectLst>
        </p:spPr>
      </p:pic>
    </p:spTree>
    <p:extLst>
      <p:ext uri="{BB962C8B-B14F-4D97-AF65-F5344CB8AC3E}">
        <p14:creationId xmlns:p14="http://schemas.microsoft.com/office/powerpoint/2010/main" val="329676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1" y="122376"/>
            <a:ext cx="9059800" cy="1569660"/>
          </a:xfrm>
          <a:prstGeom prst="rect">
            <a:avLst/>
          </a:prstGeom>
          <a:noFill/>
        </p:spPr>
        <p:txBody>
          <a:bodyPr wrap="square" rtlCol="0">
            <a:spAutoFit/>
          </a:bodyPr>
          <a:lstStyle/>
          <a:p>
            <a:r>
              <a:rPr lang="en-US" sz="3200" dirty="0">
                <a:solidFill>
                  <a:schemeClr val="bg1"/>
                </a:solidFill>
                <a:ea typeface="Poppins"/>
                <a:cs typeface="Poppins"/>
                <a:sym typeface="Poppins"/>
              </a:rPr>
              <a:t>In addition to taking a deep dive into the research base, the following organizations and school systems contributed to the report. </a:t>
            </a:r>
            <a:endParaRPr lang="en-US" sz="3200" dirty="0">
              <a:solidFill>
                <a:schemeClr val="bg1"/>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oogle Shape;168;p10">
            <a:extLst>
              <a:ext uri="{FF2B5EF4-FFF2-40B4-BE49-F238E27FC236}">
                <a16:creationId xmlns:a16="http://schemas.microsoft.com/office/drawing/2014/main" id="{EE3673A0-5184-6C3A-5F11-583E3E4F4CD2}"/>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654778" y="2362200"/>
            <a:ext cx="4804694" cy="3874306"/>
          </a:xfrm>
          <a:prstGeom prst="rect">
            <a:avLst/>
          </a:prstGeom>
          <a:noFill/>
          <a:ln>
            <a:noFill/>
          </a:ln>
        </p:spPr>
      </p:pic>
      <p:sp>
        <p:nvSpPr>
          <p:cNvPr id="5" name="TextBox 4">
            <a:extLst>
              <a:ext uri="{FF2B5EF4-FFF2-40B4-BE49-F238E27FC236}">
                <a16:creationId xmlns:a16="http://schemas.microsoft.com/office/drawing/2014/main" id="{DBC4D1D3-DE36-441E-6A06-C8CC5DF84E6D}"/>
              </a:ext>
            </a:extLst>
          </p:cNvPr>
          <p:cNvSpPr txBox="1"/>
          <p:nvPr/>
        </p:nvSpPr>
        <p:spPr>
          <a:xfrm>
            <a:off x="1717558" y="1936789"/>
            <a:ext cx="5055069" cy="369332"/>
          </a:xfrm>
          <a:prstGeom prst="rect">
            <a:avLst/>
          </a:prstGeom>
          <a:noFill/>
        </p:spPr>
        <p:txBody>
          <a:bodyPr wrap="square" rtlCol="0">
            <a:spAutoFit/>
          </a:bodyPr>
          <a:lstStyle/>
          <a:p>
            <a:r>
              <a:rPr lang="en-US" b="1" dirty="0">
                <a:solidFill>
                  <a:schemeClr val="tx2"/>
                </a:solidFill>
              </a:rPr>
              <a:t>Carnegie Corporation of New York Grantees:</a:t>
            </a:r>
          </a:p>
        </p:txBody>
      </p:sp>
      <p:sp>
        <p:nvSpPr>
          <p:cNvPr id="11" name="Google Shape;171;p10">
            <a:extLst>
              <a:ext uri="{FF2B5EF4-FFF2-40B4-BE49-F238E27FC236}">
                <a16:creationId xmlns:a16="http://schemas.microsoft.com/office/drawing/2014/main" id="{A649428B-C189-8B53-1E7D-B4FD9E11E9FB}"/>
              </a:ext>
            </a:extLst>
          </p:cNvPr>
          <p:cNvSpPr txBox="1">
            <a:spLocks/>
          </p:cNvSpPr>
          <p:nvPr/>
        </p:nvSpPr>
        <p:spPr>
          <a:xfrm>
            <a:off x="6788631" y="1944546"/>
            <a:ext cx="5285771" cy="4407706"/>
          </a:xfrm>
          <a:prstGeom prst="rect">
            <a:avLst/>
          </a:prstGeom>
          <a:noFill/>
          <a:ln>
            <a:noFill/>
          </a:ln>
        </p:spPr>
        <p:txBody>
          <a:bodyPr spcFirstLastPara="1" wrap="square" lIns="0" tIns="45700" rIns="0" bIns="45700" anchor="t"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Clr>
                <a:srgbClr val="266550"/>
              </a:buClr>
              <a:buSzPts val="2000"/>
              <a:buFont typeface="Arial" panose="020B0604020202020204" pitchFamily="34" charset="0"/>
              <a:buNone/>
            </a:pPr>
            <a:r>
              <a:rPr lang="en-US" sz="1800" b="1" dirty="0">
                <a:solidFill>
                  <a:schemeClr val="tx2"/>
                </a:solidFill>
              </a:rPr>
              <a:t>Teachers and System Leaders:</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Baltimore City Schools, Maryland</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Boston Public Schools, Massachusetts</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Caldwell Parish School District, Louisiana</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Charlotte-Mecklenburg Schools, North Carolina</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D.C. Public Schools</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Lafayette Parish School System, Louisiana</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Lawrence Public Schools, Kansas City, Missouri</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Sullivan County Schools, Tennessee</a:t>
            </a:r>
          </a:p>
          <a:p>
            <a:pPr marL="0" indent="0">
              <a:lnSpc>
                <a:spcPct val="100000"/>
              </a:lnSpc>
              <a:spcBef>
                <a:spcPts val="1200"/>
              </a:spcBef>
              <a:buClr>
                <a:srgbClr val="266550"/>
              </a:buClr>
              <a:buSzPts val="1400"/>
              <a:buFont typeface="Arial" panose="020B0604020202020204" pitchFamily="34" charset="0"/>
              <a:buNone/>
            </a:pPr>
            <a:r>
              <a:rPr lang="en-US" sz="2000" dirty="0">
                <a:solidFill>
                  <a:schemeClr val="tx2"/>
                </a:solidFill>
              </a:rPr>
              <a:t>Sunnyside Unified School District, Tucson, Arizona</a:t>
            </a:r>
          </a:p>
          <a:p>
            <a:pPr marL="0" indent="0">
              <a:buClr>
                <a:schemeClr val="dk1"/>
              </a:buClr>
              <a:buSzPts val="2800"/>
              <a:buFont typeface="Arial" panose="020B0604020202020204" pitchFamily="34" charset="0"/>
              <a:buNone/>
            </a:pPr>
            <a:endParaRPr lang="en-US" dirty="0"/>
          </a:p>
        </p:txBody>
      </p:sp>
      <p:cxnSp>
        <p:nvCxnSpPr>
          <p:cNvPr id="13" name="Straight Connector 12">
            <a:extLst>
              <a:ext uri="{FF2B5EF4-FFF2-40B4-BE49-F238E27FC236}">
                <a16:creationId xmlns:a16="http://schemas.microsoft.com/office/drawing/2014/main" id="{5837624B-7310-A56D-DFAE-9A7DAEB2EB6A}"/>
              </a:ext>
            </a:extLst>
          </p:cNvPr>
          <p:cNvCxnSpPr>
            <a:cxnSpLocks/>
          </p:cNvCxnSpPr>
          <p:nvPr/>
        </p:nvCxnSpPr>
        <p:spPr>
          <a:xfrm>
            <a:off x="6480772" y="2059234"/>
            <a:ext cx="0" cy="416569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84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The Elements</a:t>
            </a:r>
          </a:p>
          <a:p>
            <a:r>
              <a:rPr lang="en-US" sz="3200" dirty="0">
                <a:solidFill>
                  <a:schemeClr val="tx2"/>
                </a:solidFill>
              </a:rPr>
              <a:t>Identifying the Elements</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1.4</a:t>
            </a:r>
            <a:endParaRPr lang="en-US" sz="3600" dirty="0">
              <a:solidFill>
                <a:schemeClr val="accent6">
                  <a:lumMod val="20000"/>
                  <a:lumOff val="80000"/>
                </a:schemeClr>
              </a:solidFill>
            </a:endParaRPr>
          </a:p>
        </p:txBody>
      </p:sp>
      <p:sp>
        <p:nvSpPr>
          <p:cNvPr id="4" name="TextBox 3">
            <a:extLst>
              <a:ext uri="{FF2B5EF4-FFF2-40B4-BE49-F238E27FC236}">
                <a16:creationId xmlns:a16="http://schemas.microsoft.com/office/drawing/2014/main" id="{2E8C54CD-E8E0-8B21-B512-9E478AE38943}"/>
              </a:ext>
            </a:extLst>
          </p:cNvPr>
          <p:cNvSpPr txBox="1"/>
          <p:nvPr/>
        </p:nvSpPr>
        <p:spPr>
          <a:xfrm>
            <a:off x="1629705" y="1300684"/>
            <a:ext cx="7614655"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1.4 in the </a:t>
            </a:r>
            <a:r>
              <a:rPr lang="en-US" sz="2400" i="1" dirty="0">
                <a:solidFill>
                  <a:schemeClr val="tx2"/>
                </a:solidFill>
              </a:rPr>
              <a:t>Learning Journal </a:t>
            </a:r>
            <a:r>
              <a:rPr lang="en-US" sz="2400" dirty="0">
                <a:solidFill>
                  <a:schemeClr val="tx2"/>
                </a:solidFill>
              </a:rPr>
              <a:t>(pp. 7–8). </a:t>
            </a:r>
          </a:p>
        </p:txBody>
      </p:sp>
      <p:pic>
        <p:nvPicPr>
          <p:cNvPr id="5" name="Picture 4" descr="The Elements video intro.">
            <a:hlinkClick r:id="rId3"/>
            <a:extLst>
              <a:ext uri="{FF2B5EF4-FFF2-40B4-BE49-F238E27FC236}">
                <a16:creationId xmlns:a16="http://schemas.microsoft.com/office/drawing/2014/main" id="{62F8F062-F8F1-A1AE-040D-C92CACF1E9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70558" y="2196280"/>
            <a:ext cx="5601552" cy="2977978"/>
          </a:xfrm>
          <a:prstGeom prst="rect">
            <a:avLst/>
          </a:prstGeom>
        </p:spPr>
      </p:pic>
      <p:sp>
        <p:nvSpPr>
          <p:cNvPr id="8" name="Oval 7">
            <a:hlinkClick r:id="rId3"/>
            <a:extLst>
              <a:ext uri="{FF2B5EF4-FFF2-40B4-BE49-F238E27FC236}">
                <a16:creationId xmlns:a16="http://schemas.microsoft.com/office/drawing/2014/main" id="{10C31E99-06F2-E3D3-BF56-B2A03146B5BE}"/>
              </a:ext>
            </a:extLst>
          </p:cNvPr>
          <p:cNvSpPr/>
          <p:nvPr/>
        </p:nvSpPr>
        <p:spPr>
          <a:xfrm>
            <a:off x="10002585" y="4756828"/>
            <a:ext cx="1393561" cy="1393561"/>
          </a:xfrm>
          <a:prstGeom prst="ellipse">
            <a:avLst/>
          </a:prstGeom>
          <a:gradFill flip="none" rotWithShape="1">
            <a:gsLst>
              <a:gs pos="0">
                <a:schemeClr val="accent4">
                  <a:lumMod val="60000"/>
                  <a:lumOff val="40000"/>
                </a:schemeClr>
              </a:gs>
              <a:gs pos="86000">
                <a:schemeClr val="accent1">
                  <a:lumMod val="45000"/>
                  <a:lumOff val="55000"/>
                </a:schemeClr>
              </a:gs>
              <a:gs pos="99000">
                <a:schemeClr val="accent1">
                  <a:lumMod val="30000"/>
                  <a:lumOff val="70000"/>
                </a:schemeClr>
              </a:gs>
            </a:gsLst>
            <a:path path="circle">
              <a:fillToRect l="100000" t="100000"/>
            </a:path>
            <a:tileRect r="-100000" b="-100000"/>
          </a:gra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Play</a:t>
            </a:r>
          </a:p>
          <a:p>
            <a:pPr algn="ctr"/>
            <a:r>
              <a:rPr lang="en-US" sz="2400" b="1" dirty="0">
                <a:solidFill>
                  <a:schemeClr val="bg1"/>
                </a:solidFill>
              </a:rPr>
              <a:t>video.</a:t>
            </a:r>
          </a:p>
        </p:txBody>
      </p:sp>
      <p:sp>
        <p:nvSpPr>
          <p:cNvPr id="9" name="TextBox 8">
            <a:extLst>
              <a:ext uri="{FF2B5EF4-FFF2-40B4-BE49-F238E27FC236}">
                <a16:creationId xmlns:a16="http://schemas.microsoft.com/office/drawing/2014/main" id="{1E70175D-1B8A-3825-083B-514AE7898581}"/>
              </a:ext>
            </a:extLst>
          </p:cNvPr>
          <p:cNvSpPr txBox="1"/>
          <p:nvPr/>
        </p:nvSpPr>
        <p:spPr>
          <a:xfrm>
            <a:off x="319890" y="2079441"/>
            <a:ext cx="5474704" cy="3477875"/>
          </a:xfrm>
          <a:prstGeom prst="rect">
            <a:avLst/>
          </a:prstGeom>
          <a:noFill/>
        </p:spPr>
        <p:txBody>
          <a:bodyPr wrap="square" rtlCol="0">
            <a:spAutoFit/>
          </a:bodyPr>
          <a:lstStyle/>
          <a:p>
            <a:pPr marL="342900" lvl="0" indent="-342900">
              <a:buClr>
                <a:schemeClr val="accent3">
                  <a:lumMod val="75000"/>
                </a:schemeClr>
              </a:buClr>
              <a:buFont typeface="+mj-lt"/>
              <a:buAutoNum type="arabicPeriod"/>
            </a:pPr>
            <a:r>
              <a:rPr lang="en-US" sz="2000">
                <a:solidFill>
                  <a:schemeClr val="tx2"/>
                </a:solidFill>
              </a:rPr>
              <a:t>Reflect on your previous experiences with curriculum-based professional learning. </a:t>
            </a:r>
            <a:br>
              <a:rPr lang="en-US" sz="2000">
                <a:solidFill>
                  <a:schemeClr val="tx2"/>
                </a:solidFill>
              </a:rPr>
            </a:br>
            <a:r>
              <a:rPr lang="en-US" sz="2000">
                <a:solidFill>
                  <a:schemeClr val="tx2"/>
                </a:solidFill>
              </a:rPr>
              <a:t>What contributed to its success?</a:t>
            </a:r>
          </a:p>
          <a:p>
            <a:pPr marL="342900" lvl="0" indent="-342900">
              <a:spcBef>
                <a:spcPts val="1200"/>
              </a:spcBef>
              <a:buClr>
                <a:schemeClr val="accent3">
                  <a:lumMod val="75000"/>
                </a:schemeClr>
              </a:buClr>
              <a:buFont typeface="+mj-lt"/>
              <a:buAutoNum type="arabicPeriod"/>
            </a:pPr>
            <a:r>
              <a:rPr lang="en-US" sz="2000" dirty="0">
                <a:solidFill>
                  <a:schemeClr val="tx2"/>
                </a:solidFill>
              </a:rPr>
              <a:t>Watch the </a:t>
            </a:r>
            <a:r>
              <a:rPr lang="en-US" sz="2000" dirty="0">
                <a:solidFill>
                  <a:srgbClr val="0070C0"/>
                </a:solidFill>
                <a:hlinkClick r:id="rId3">
                  <a:extLst>
                    <a:ext uri="{A12FA001-AC4F-418D-AE19-62706E023703}">
                      <ahyp:hlinkClr xmlns:ahyp="http://schemas.microsoft.com/office/drawing/2018/hyperlinkcolor" val="tx"/>
                    </a:ext>
                  </a:extLst>
                </a:hlinkClick>
              </a:rPr>
              <a:t>video</a:t>
            </a:r>
            <a:r>
              <a:rPr lang="en-US" sz="2000" dirty="0">
                <a:solidFill>
                  <a:schemeClr val="tx2"/>
                </a:solidFill>
              </a:rPr>
              <a:t> </a:t>
            </a:r>
            <a:r>
              <a:rPr lang="en-US" sz="2000">
                <a:solidFill>
                  <a:schemeClr val="tx2"/>
                </a:solidFill>
              </a:rPr>
              <a:t>and makes notes as elements are introduced to you. </a:t>
            </a:r>
          </a:p>
          <a:p>
            <a:pPr marL="342900" lvl="0" indent="-342900">
              <a:spcBef>
                <a:spcPts val="1200"/>
              </a:spcBef>
              <a:buClr>
                <a:schemeClr val="accent3">
                  <a:lumMod val="75000"/>
                </a:schemeClr>
              </a:buClr>
              <a:buFont typeface="+mj-lt"/>
              <a:buAutoNum type="arabicPeriod"/>
            </a:pPr>
            <a:r>
              <a:rPr lang="en-US" sz="2000">
                <a:solidFill>
                  <a:schemeClr val="tx2"/>
                </a:solidFill>
              </a:rPr>
              <a:t>Check which elements were consistent with your previous experiences.</a:t>
            </a:r>
          </a:p>
          <a:p>
            <a:pPr marL="342900" lvl="0" indent="-342900">
              <a:spcBef>
                <a:spcPts val="1200"/>
              </a:spcBef>
              <a:buClr>
                <a:schemeClr val="accent3">
                  <a:lumMod val="75000"/>
                </a:schemeClr>
              </a:buClr>
              <a:buFont typeface="+mj-lt"/>
              <a:buAutoNum type="arabicPeriod"/>
            </a:pPr>
            <a:r>
              <a:rPr lang="en-US" sz="2000">
                <a:solidFill>
                  <a:schemeClr val="tx2"/>
                </a:solidFill>
              </a:rPr>
              <a:t>Check which elements were new to you.</a:t>
            </a:r>
          </a:p>
          <a:p>
            <a:pPr marL="342900" lvl="0" indent="-342900">
              <a:spcBef>
                <a:spcPts val="1200"/>
              </a:spcBef>
              <a:buClr>
                <a:schemeClr val="accent3">
                  <a:lumMod val="75000"/>
                </a:schemeClr>
              </a:buClr>
              <a:buFont typeface="+mj-lt"/>
              <a:buAutoNum type="arabicPeriod"/>
            </a:pPr>
            <a:r>
              <a:rPr lang="en-US" sz="2000">
                <a:solidFill>
                  <a:schemeClr val="tx2"/>
                </a:solidFill>
              </a:rPr>
              <a:t>Share an observation with your learning team. </a:t>
            </a:r>
          </a:p>
        </p:txBody>
      </p:sp>
    </p:spTree>
    <p:extLst>
      <p:ext uri="{BB962C8B-B14F-4D97-AF65-F5344CB8AC3E}">
        <p14:creationId xmlns:p14="http://schemas.microsoft.com/office/powerpoint/2010/main" val="366364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55273"/>
            <a:ext cx="9697997" cy="584775"/>
          </a:xfrm>
          <a:prstGeom prst="rect">
            <a:avLst/>
          </a:prstGeom>
          <a:noFill/>
        </p:spPr>
        <p:txBody>
          <a:bodyPr wrap="square" rtlCol="0">
            <a:spAutoFit/>
          </a:bodyPr>
          <a:lstStyle/>
          <a:p>
            <a:r>
              <a:rPr lang="en-US" sz="3200" dirty="0">
                <a:solidFill>
                  <a:schemeClr val="bg1"/>
                </a:solidFill>
              </a:rPr>
              <a:t>The Elements</a:t>
            </a:r>
            <a:endParaRPr lang="en-US" sz="3200" dirty="0">
              <a:solidFill>
                <a:schemeClr val="accent1"/>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433229-3682-9FFB-3F5E-B1D5D25C74AD}"/>
              </a:ext>
            </a:extLst>
          </p:cNvPr>
          <p:cNvSpPr txBox="1"/>
          <p:nvPr/>
        </p:nvSpPr>
        <p:spPr>
          <a:xfrm>
            <a:off x="1722501" y="2117102"/>
            <a:ext cx="4180588" cy="3046988"/>
          </a:xfrm>
          <a:prstGeom prst="rect">
            <a:avLst/>
          </a:prstGeom>
          <a:noFill/>
        </p:spPr>
        <p:txBody>
          <a:bodyPr wrap="square" rtlCol="0">
            <a:spAutoFit/>
          </a:bodyPr>
          <a:lstStyle/>
          <a:p>
            <a:pPr lvl="0">
              <a:spcAft>
                <a:spcPts val="0"/>
              </a:spcAft>
              <a:buClr>
                <a:srgbClr val="266550"/>
              </a:buClr>
              <a:buSzPts val="2000"/>
            </a:pPr>
            <a:r>
              <a:rPr lang="en-US" sz="2400" dirty="0">
                <a:solidFill>
                  <a:schemeClr val="tx2"/>
                </a:solidFill>
              </a:rPr>
              <a:t>A core set of actions, approaches, and enabling conditions grounded in research and evidence that effective schools and systems put into place to reinforce and amplify the power of high-quality curriculum and skillful teaching. </a:t>
            </a:r>
          </a:p>
        </p:txBody>
      </p:sp>
      <p:pic>
        <p:nvPicPr>
          <p:cNvPr id="5" name="Picture 4" descr="The Elements chart.">
            <a:extLst>
              <a:ext uri="{FF2B5EF4-FFF2-40B4-BE49-F238E27FC236}">
                <a16:creationId xmlns:a16="http://schemas.microsoft.com/office/drawing/2014/main" id="{3D166A7B-D6D7-EE79-BCC6-D557A78574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59140" y="381964"/>
            <a:ext cx="3993766" cy="5891515"/>
          </a:xfrm>
          <a:prstGeom prst="rect">
            <a:avLst/>
          </a:prstGeom>
          <a:ln w="6350">
            <a:solidFill>
              <a:schemeClr val="tx1"/>
            </a:solidFill>
          </a:ln>
        </p:spPr>
      </p:pic>
    </p:spTree>
    <p:extLst>
      <p:ext uri="{BB962C8B-B14F-4D97-AF65-F5344CB8AC3E}">
        <p14:creationId xmlns:p14="http://schemas.microsoft.com/office/powerpoint/2010/main" val="213468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2" y="1055273"/>
            <a:ext cx="3983818" cy="5333768"/>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It’s a simple concept. </a:t>
            </a:r>
            <a:br>
              <a:rPr lang="en-US" sz="3200" dirty="0"/>
            </a:br>
            <a:endParaRPr lang="en-US" sz="3200" b="1" dirty="0"/>
          </a:p>
          <a:p>
            <a:pPr marL="365760" lvl="0" indent="-365760">
              <a:spcBef>
                <a:spcPts val="1200"/>
              </a:spcBef>
              <a:spcAft>
                <a:spcPts val="600"/>
              </a:spcAft>
              <a:buClr>
                <a:schemeClr val="accent3">
                  <a:lumMod val="75000"/>
                </a:schemeClr>
              </a:buClr>
              <a:buSzPts val="3200"/>
              <a:buFont typeface="Arial" panose="020B0604020202020204" pitchFamily="34" charset="0"/>
              <a:buChar char="•"/>
            </a:pPr>
            <a:r>
              <a:rPr lang="en-US" sz="2400" dirty="0">
                <a:solidFill>
                  <a:schemeClr val="tx2"/>
                </a:solidFill>
              </a:rPr>
              <a:t>Teachers experience </a:t>
            </a:r>
            <a:br>
              <a:rPr lang="en-US" sz="2400" dirty="0">
                <a:solidFill>
                  <a:schemeClr val="tx2"/>
                </a:solidFill>
              </a:rPr>
            </a:br>
            <a:r>
              <a:rPr lang="en-US" sz="2400" dirty="0">
                <a:solidFill>
                  <a:schemeClr val="tx2"/>
                </a:solidFill>
              </a:rPr>
              <a:t>the same kind of inquiry-based learning that they want their students to experience.</a:t>
            </a:r>
          </a:p>
          <a:p>
            <a:pPr marL="365760" lvl="0" indent="-365760">
              <a:spcBef>
                <a:spcPts val="1200"/>
              </a:spcBef>
              <a:spcAft>
                <a:spcPts val="600"/>
              </a:spcAft>
              <a:buClr>
                <a:schemeClr val="accent3">
                  <a:lumMod val="75000"/>
                </a:schemeClr>
              </a:buClr>
              <a:buSzPts val="3200"/>
              <a:buFont typeface="Arial" panose="020B0604020202020204" pitchFamily="34" charset="0"/>
              <a:buChar char="•"/>
            </a:pPr>
            <a:r>
              <a:rPr lang="en-US" sz="2400" dirty="0">
                <a:solidFill>
                  <a:schemeClr val="tx2"/>
                </a:solidFill>
              </a:rPr>
              <a:t>But is it that simple to do?  </a:t>
            </a:r>
            <a:br>
              <a:rPr lang="en-US" sz="2400" dirty="0">
                <a:solidFill>
                  <a:schemeClr val="tx2"/>
                </a:solidFill>
              </a:rPr>
            </a:br>
            <a:r>
              <a:rPr lang="en-US" sz="2400" dirty="0">
                <a:solidFill>
                  <a:schemeClr val="tx2"/>
                </a:solidFill>
              </a:rPr>
              <a:t>This shift is what we will </a:t>
            </a:r>
            <a:br>
              <a:rPr lang="en-US" sz="2400" dirty="0">
                <a:solidFill>
                  <a:schemeClr val="tx2"/>
                </a:solidFill>
              </a:rPr>
            </a:br>
            <a:r>
              <a:rPr lang="en-US" sz="2400" dirty="0">
                <a:solidFill>
                  <a:schemeClr val="tx2"/>
                </a:solidFill>
              </a:rPr>
              <a:t>explore over the next </a:t>
            </a:r>
            <a:br>
              <a:rPr lang="en-US" sz="2400" dirty="0">
                <a:solidFill>
                  <a:schemeClr val="tx2"/>
                </a:solidFill>
              </a:rPr>
            </a:br>
            <a:r>
              <a:rPr lang="en-US" sz="2400" dirty="0">
                <a:solidFill>
                  <a:schemeClr val="tx2"/>
                </a:solidFill>
              </a:rPr>
              <a:t>six lessons. </a:t>
            </a:r>
          </a:p>
          <a:p>
            <a:endParaRPr lang="en-US" sz="3200" dirty="0">
              <a:solidFill>
                <a:schemeClr val="accent1"/>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sitting around a table looking at papers and computers.">
            <a:extLst>
              <a:ext uri="{FF2B5EF4-FFF2-40B4-BE49-F238E27FC236}">
                <a16:creationId xmlns:a16="http://schemas.microsoft.com/office/drawing/2014/main" id="{EBFAFBDB-1230-B535-56BE-48E1F75175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0" y="1814413"/>
            <a:ext cx="6096000" cy="4668030"/>
          </a:xfrm>
          <a:prstGeom prst="rect">
            <a:avLst/>
          </a:prstGeom>
        </p:spPr>
      </p:pic>
    </p:spTree>
    <p:extLst>
      <p:ext uri="{BB962C8B-B14F-4D97-AF65-F5344CB8AC3E}">
        <p14:creationId xmlns:p14="http://schemas.microsoft.com/office/powerpoint/2010/main" val="344519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The Elements</a:t>
            </a:r>
          </a:p>
          <a:p>
            <a:r>
              <a:rPr lang="en-US" sz="3200" dirty="0">
                <a:solidFill>
                  <a:schemeClr val="tx2"/>
                </a:solidFill>
              </a:rPr>
              <a:t>Thinking Forward</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1.5</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7BDF65A-626B-6DDC-ADB6-3B7EABC07F1A}"/>
              </a:ext>
            </a:extLst>
          </p:cNvPr>
          <p:cNvSpPr txBox="1"/>
          <p:nvPr/>
        </p:nvSpPr>
        <p:spPr>
          <a:xfrm>
            <a:off x="1585264" y="1995562"/>
            <a:ext cx="9152593" cy="1184940"/>
          </a:xfrm>
          <a:prstGeom prst="rect">
            <a:avLst/>
          </a:prstGeom>
          <a:noFill/>
        </p:spPr>
        <p:txBody>
          <a:bodyPr wrap="square" rtlCol="0">
            <a:spAutoFit/>
          </a:bodyPr>
          <a:lstStyle/>
          <a:p>
            <a:pPr marL="365760" indent="-365760">
              <a:spcBef>
                <a:spcPts val="1200"/>
              </a:spcBef>
              <a:spcAft>
                <a:spcPts val="600"/>
              </a:spcAft>
              <a:buClr>
                <a:schemeClr val="accent3">
                  <a:lumMod val="75000"/>
                </a:schemeClr>
              </a:buClr>
              <a:buFont typeface="Arial" panose="020B0604020202020204" pitchFamily="34" charset="0"/>
              <a:buChar char="•"/>
            </a:pPr>
            <a:r>
              <a:rPr lang="en-US" sz="2400" dirty="0">
                <a:solidFill>
                  <a:schemeClr val="tx2"/>
                </a:solidFill>
              </a:rPr>
              <a:t>Use the protocol to capture your key learnings and reflections from this introductory lesson and plan your next actions. </a:t>
            </a:r>
          </a:p>
          <a:p>
            <a:endParaRPr lang="en-US" dirty="0"/>
          </a:p>
        </p:txBody>
      </p:sp>
      <p:pic>
        <p:nvPicPr>
          <p:cNvPr id="11" name="Picture 10" descr="A person with a book.">
            <a:extLst>
              <a:ext uri="{FF2B5EF4-FFF2-40B4-BE49-F238E27FC236}">
                <a16:creationId xmlns:a16="http://schemas.microsoft.com/office/drawing/2014/main" id="{9D2A9E7E-9E28-5E76-0A1B-D31E94B9ECE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13594" y="3275972"/>
            <a:ext cx="2920433" cy="2920433"/>
          </a:xfrm>
          <a:prstGeom prst="rect">
            <a:avLst/>
          </a:prstGeom>
        </p:spPr>
      </p:pic>
      <p:pic>
        <p:nvPicPr>
          <p:cNvPr id="13" name="Picture 12" descr="Two people at a table.">
            <a:extLst>
              <a:ext uri="{FF2B5EF4-FFF2-40B4-BE49-F238E27FC236}">
                <a16:creationId xmlns:a16="http://schemas.microsoft.com/office/drawing/2014/main" id="{A0BFCDAB-DC40-80D9-EC63-7A4A11DBD4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27630" y="3275972"/>
            <a:ext cx="2920433" cy="2920433"/>
          </a:xfrm>
          <a:prstGeom prst="rect">
            <a:avLst/>
          </a:prstGeom>
        </p:spPr>
      </p:pic>
      <p:sp>
        <p:nvSpPr>
          <p:cNvPr id="3" name="TextBox 2">
            <a:extLst>
              <a:ext uri="{FF2B5EF4-FFF2-40B4-BE49-F238E27FC236}">
                <a16:creationId xmlns:a16="http://schemas.microsoft.com/office/drawing/2014/main" id="{3845236F-9628-0957-23B9-E4738112667C}"/>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1.5 in the </a:t>
            </a:r>
            <a:r>
              <a:rPr lang="en-US" sz="2400" i="1" dirty="0">
                <a:solidFill>
                  <a:schemeClr val="tx2"/>
                </a:solidFill>
              </a:rPr>
              <a:t>Learning Journal </a:t>
            </a:r>
            <a:r>
              <a:rPr lang="en-US" sz="2400" dirty="0">
                <a:solidFill>
                  <a:schemeClr val="tx2"/>
                </a:solidFill>
              </a:rPr>
              <a:t>(p. 8). </a:t>
            </a:r>
          </a:p>
        </p:txBody>
      </p:sp>
    </p:spTree>
    <p:extLst>
      <p:ext uri="{BB962C8B-B14F-4D97-AF65-F5344CB8AC3E}">
        <p14:creationId xmlns:p14="http://schemas.microsoft.com/office/powerpoint/2010/main" val="237478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5963"/>
            <a:ext cx="9528091" cy="978729"/>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What’s Next?</a:t>
            </a:r>
            <a:br>
              <a:rPr lang="en-US" sz="3200" dirty="0"/>
            </a:br>
            <a:endParaRPr lang="en-US" sz="3200" b="1" dirty="0">
              <a:solidFill>
                <a:srgbClr val="FF000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DBD8598-93B6-0FE6-B8B2-EA558C774BC1}"/>
              </a:ext>
            </a:extLst>
          </p:cNvPr>
          <p:cNvSpPr txBox="1"/>
          <p:nvPr/>
        </p:nvSpPr>
        <p:spPr>
          <a:xfrm>
            <a:off x="1722500" y="2063320"/>
            <a:ext cx="4319710" cy="2769989"/>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600" dirty="0">
                <a:solidFill>
                  <a:schemeClr val="tx2"/>
                </a:solidFill>
              </a:rPr>
              <a:t>Post session — </a:t>
            </a:r>
            <a:br>
              <a:rPr lang="en-US" sz="2600" dirty="0">
                <a:solidFill>
                  <a:schemeClr val="tx2"/>
                </a:solidFill>
              </a:rPr>
            </a:br>
            <a:r>
              <a:rPr lang="en-US" sz="2600" dirty="0">
                <a:solidFill>
                  <a:schemeClr val="tx2"/>
                </a:solidFill>
              </a:rPr>
              <a:t>Read to reinforce:</a:t>
            </a:r>
            <a:br>
              <a:rPr lang="en-US" sz="2600" dirty="0">
                <a:solidFill>
                  <a:schemeClr val="accent1"/>
                </a:solidFill>
              </a:rPr>
            </a:br>
            <a:r>
              <a:rPr lang="en-US" sz="2600" i="1" u="sng" dirty="0">
                <a:solidFill>
                  <a:srgbClr val="0070C0"/>
                </a:solidFill>
                <a:hlinkClick r:id="rId2">
                  <a:extLst>
                    <a:ext uri="{A12FA001-AC4F-418D-AE19-62706E023703}">
                      <ahyp:hlinkClr xmlns:ahyp="http://schemas.microsoft.com/office/drawing/2018/hyperlinkcolor" val="tx"/>
                    </a:ext>
                  </a:extLst>
                </a:hlinkClick>
              </a:rPr>
              <a:t>The Elements: Transforming Teaching and Curriculum-based Professional Learning </a:t>
            </a:r>
            <a:br>
              <a:rPr lang="en-US" sz="2600" i="1" u="sng" dirty="0">
                <a:solidFill>
                  <a:srgbClr val="0070C0"/>
                </a:solidFill>
              </a:rPr>
            </a:br>
            <a:r>
              <a:rPr lang="en-US" sz="2600" dirty="0">
                <a:solidFill>
                  <a:schemeClr val="tx2"/>
                </a:solidFill>
              </a:rPr>
              <a:t>(pp. 4–11)</a:t>
            </a:r>
          </a:p>
          <a:p>
            <a:endParaRPr lang="en-US" dirty="0"/>
          </a:p>
        </p:txBody>
      </p:sp>
      <p:sp>
        <p:nvSpPr>
          <p:cNvPr id="5" name="TextBox 4">
            <a:extLst>
              <a:ext uri="{FF2B5EF4-FFF2-40B4-BE49-F238E27FC236}">
                <a16:creationId xmlns:a16="http://schemas.microsoft.com/office/drawing/2014/main" id="{357BE878-CDBC-D39C-D83F-E2D31923C45F}"/>
              </a:ext>
            </a:extLst>
          </p:cNvPr>
          <p:cNvSpPr txBox="1"/>
          <p:nvPr/>
        </p:nvSpPr>
        <p:spPr>
          <a:xfrm>
            <a:off x="6042210" y="2063320"/>
            <a:ext cx="5411806" cy="1692771"/>
          </a:xfrm>
          <a:prstGeom prst="rect">
            <a:avLst/>
          </a:prstGeom>
          <a:noFill/>
        </p:spPr>
        <p:txBody>
          <a:bodyPr wrap="square" rtlCol="0">
            <a:spAutoFit/>
          </a:bodyPr>
          <a:lstStyle/>
          <a:p>
            <a:pPr marL="347472" indent="-347472">
              <a:spcBef>
                <a:spcPts val="1200"/>
              </a:spcBef>
              <a:buClr>
                <a:schemeClr val="accent3">
                  <a:lumMod val="75000"/>
                </a:schemeClr>
              </a:buClr>
              <a:buFont typeface="Arial" panose="020B0604020202020204" pitchFamily="34" charset="0"/>
              <a:buChar char="•"/>
            </a:pPr>
            <a:r>
              <a:rPr lang="en-US" sz="2600" dirty="0">
                <a:solidFill>
                  <a:schemeClr val="tx2"/>
                </a:solidFill>
              </a:rPr>
              <a:t>Lesson 2 — </a:t>
            </a:r>
            <a:br>
              <a:rPr lang="en-US" sz="2600" dirty="0">
                <a:solidFill>
                  <a:schemeClr val="tx2"/>
                </a:solidFill>
              </a:rPr>
            </a:br>
            <a:r>
              <a:rPr lang="en-US" sz="2600" dirty="0">
                <a:solidFill>
                  <a:schemeClr val="tx2"/>
                </a:solidFill>
              </a:rPr>
              <a:t>Read to prepare: </a:t>
            </a:r>
            <a:br>
              <a:rPr lang="en-US" sz="2600" dirty="0">
                <a:solidFill>
                  <a:schemeClr val="tx2"/>
                </a:solidFill>
              </a:rPr>
            </a:br>
            <a:r>
              <a:rPr lang="en-US" sz="2600" dirty="0">
                <a:solidFill>
                  <a:schemeClr val="tx2"/>
                </a:solidFill>
              </a:rPr>
              <a:t>Transformative Professional Learning (pp. 5–9)</a:t>
            </a:r>
          </a:p>
        </p:txBody>
      </p:sp>
      <p:pic>
        <p:nvPicPr>
          <p:cNvPr id="9" name="Picture 8" descr="A table with a bag and computer.">
            <a:extLst>
              <a:ext uri="{FF2B5EF4-FFF2-40B4-BE49-F238E27FC236}">
                <a16:creationId xmlns:a16="http://schemas.microsoft.com/office/drawing/2014/main" id="{9E630C5F-B111-5980-FFB9-EE6488B2F0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72524" y="3942923"/>
            <a:ext cx="2288255" cy="2263377"/>
          </a:xfrm>
          <a:prstGeom prst="rect">
            <a:avLst/>
          </a:prstGeom>
        </p:spPr>
      </p:pic>
      <p:pic>
        <p:nvPicPr>
          <p:cNvPr id="12" name="Picture 11" descr="A table with a computer and books.">
            <a:extLst>
              <a:ext uri="{FF2B5EF4-FFF2-40B4-BE49-F238E27FC236}">
                <a16:creationId xmlns:a16="http://schemas.microsoft.com/office/drawing/2014/main" id="{6888B779-2AB6-384F-8CF1-4C9D22C57DB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14775" y="3942922"/>
            <a:ext cx="2288255" cy="2263377"/>
          </a:xfrm>
          <a:prstGeom prst="rect">
            <a:avLst/>
          </a:prstGeom>
        </p:spPr>
      </p:pic>
    </p:spTree>
    <p:extLst>
      <p:ext uri="{BB962C8B-B14F-4D97-AF65-F5344CB8AC3E}">
        <p14:creationId xmlns:p14="http://schemas.microsoft.com/office/powerpoint/2010/main" val="36802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48648"/>
            <a:ext cx="9863757" cy="3994940"/>
          </a:xfrm>
          <a:prstGeom prst="rect">
            <a:avLst/>
          </a:prstGeom>
          <a:noFill/>
        </p:spPr>
        <p:txBody>
          <a:bodyPr wrap="square" rtlCol="0">
            <a:spAutoFit/>
          </a:bodyPr>
          <a:lstStyle/>
          <a:p>
            <a:pPr lvl="0">
              <a:lnSpc>
                <a:spcPct val="90000"/>
              </a:lnSpc>
              <a:spcAft>
                <a:spcPts val="600"/>
              </a:spcAft>
              <a:buClr>
                <a:srgbClr val="266550"/>
              </a:buClr>
              <a:buSzPts val="3200"/>
            </a:pPr>
            <a:r>
              <a:rPr lang="en-US" sz="3200" dirty="0">
                <a:solidFill>
                  <a:schemeClr val="bg1"/>
                </a:solidFill>
              </a:rPr>
              <a:t>Additional Resources</a:t>
            </a:r>
            <a:br>
              <a:rPr lang="en-US" sz="3200" dirty="0"/>
            </a:br>
            <a:endParaRPr lang="en-US" sz="3200" b="1" dirty="0"/>
          </a:p>
          <a:p>
            <a:pPr marL="342900" indent="-342900">
              <a:lnSpc>
                <a:spcPct val="90000"/>
              </a:lnSpc>
              <a:spcBef>
                <a:spcPts val="1800"/>
              </a:spcBef>
              <a:spcAft>
                <a:spcPts val="600"/>
              </a:spcAft>
              <a:buClr>
                <a:schemeClr val="accent3">
                  <a:lumMod val="75000"/>
                </a:schemeClr>
              </a:buClr>
              <a:buFont typeface="Arial" panose="020B0604020202020204" pitchFamily="34" charset="0"/>
              <a:buChar char="•"/>
            </a:pPr>
            <a:r>
              <a:rPr lang="en-US" sz="2800" i="1" dirty="0">
                <a:solidFill>
                  <a:schemeClr val="tx2"/>
                </a:solidFill>
              </a:rPr>
              <a:t>Carnegie Reporter, </a:t>
            </a:r>
            <a:r>
              <a:rPr lang="en-US" sz="2800" dirty="0">
                <a:solidFill>
                  <a:schemeClr val="tx2"/>
                </a:solidFill>
              </a:rPr>
              <a:t>Spring 2021: </a:t>
            </a:r>
            <a:r>
              <a:rPr lang="en-US" sz="2800" dirty="0">
                <a:solidFill>
                  <a:srgbClr val="0070C0"/>
                </a:solidFill>
                <a:hlinkClick r:id="rId3">
                  <a:extLst>
                    <a:ext uri="{A12FA001-AC4F-418D-AE19-62706E023703}">
                      <ahyp:hlinkClr xmlns:ahyp="http://schemas.microsoft.com/office/drawing/2018/hyperlinkcolor" val="tx"/>
                    </a:ext>
                  </a:extLst>
                </a:hlinkClick>
              </a:rPr>
              <a:t>How Curriculum-based Professional Learning Can Boost Student Outcomes</a:t>
            </a:r>
            <a:endParaRPr lang="en-US" sz="2800" dirty="0">
              <a:solidFill>
                <a:srgbClr val="0070C0"/>
              </a:solidFill>
            </a:endParaRPr>
          </a:p>
          <a:p>
            <a:pPr marL="342900" indent="-342900">
              <a:lnSpc>
                <a:spcPct val="90000"/>
              </a:lnSpc>
              <a:spcBef>
                <a:spcPts val="1800"/>
              </a:spcBef>
              <a:buClr>
                <a:schemeClr val="accent3">
                  <a:lumMod val="75000"/>
                </a:schemeClr>
              </a:buClr>
              <a:buFont typeface="Arial" panose="020B0604020202020204" pitchFamily="34" charset="0"/>
              <a:buChar char="•"/>
            </a:pPr>
            <a:r>
              <a:rPr lang="en-US" sz="2800" dirty="0">
                <a:solidFill>
                  <a:schemeClr val="tx2"/>
                </a:solidFill>
              </a:rPr>
              <a:t>Learning First Alliance Podcast 1: </a:t>
            </a:r>
            <a:r>
              <a:rPr lang="en-US" sz="2800" dirty="0">
                <a:solidFill>
                  <a:srgbClr val="0070C0"/>
                </a:solidFill>
                <a:hlinkClick r:id="rId4">
                  <a:extLst>
                    <a:ext uri="{A12FA001-AC4F-418D-AE19-62706E023703}">
                      <ahyp:hlinkClr xmlns:ahyp="http://schemas.microsoft.com/office/drawing/2018/hyperlinkcolor" val="tx"/>
                    </a:ext>
                  </a:extLst>
                </a:hlinkClick>
              </a:rPr>
              <a:t>Introduction to The Elements</a:t>
            </a:r>
            <a:endParaRPr lang="en-US" sz="2800" dirty="0">
              <a:solidFill>
                <a:srgbClr val="0070C0"/>
              </a:solidFill>
            </a:endParaRPr>
          </a:p>
          <a:p>
            <a:pPr marL="342900" indent="-342900">
              <a:lnSpc>
                <a:spcPct val="90000"/>
              </a:lnSpc>
              <a:spcBef>
                <a:spcPts val="1800"/>
              </a:spcBef>
              <a:buClr>
                <a:schemeClr val="accent3">
                  <a:lumMod val="75000"/>
                </a:schemeClr>
              </a:buClr>
              <a:buFont typeface="Arial" panose="020B0604020202020204" pitchFamily="34" charset="0"/>
              <a:buChar char="•"/>
            </a:pPr>
            <a:r>
              <a:rPr lang="en-US" sz="2800" dirty="0">
                <a:solidFill>
                  <a:schemeClr val="tx2"/>
                </a:solidFill>
              </a:rPr>
              <a:t>Explore EdReports.org  and specifically </a:t>
            </a:r>
            <a:r>
              <a:rPr lang="en-US" sz="2800" dirty="0">
                <a:solidFill>
                  <a:srgbClr val="0070C0"/>
                </a:solidFill>
                <a:hlinkClick r:id="rId5">
                  <a:extLst>
                    <a:ext uri="{A12FA001-AC4F-418D-AE19-62706E023703}">
                      <ahyp:hlinkClr xmlns:ahyp="http://schemas.microsoft.com/office/drawing/2018/hyperlinkcolor" val="tx"/>
                    </a:ext>
                  </a:extLst>
                </a:hlinkClick>
              </a:rPr>
              <a:t>Why Materials Matter </a:t>
            </a:r>
            <a:endParaRPr lang="en-US" sz="2800" dirty="0">
              <a:solidFill>
                <a:srgbClr val="0070C0"/>
              </a:solidFill>
            </a:endParaRPr>
          </a:p>
          <a:p>
            <a:pPr marL="342900" indent="-342900">
              <a:lnSpc>
                <a:spcPct val="90000"/>
              </a:lnSpc>
              <a:spcBef>
                <a:spcPts val="1800"/>
              </a:spcBef>
              <a:buClr>
                <a:schemeClr val="accent3">
                  <a:lumMod val="75000"/>
                </a:schemeClr>
              </a:buClr>
              <a:buFont typeface="Arial" panose="020B0604020202020204" pitchFamily="34" charset="0"/>
              <a:buChar char="•"/>
            </a:pPr>
            <a:r>
              <a:rPr lang="en-US" sz="2800" dirty="0">
                <a:solidFill>
                  <a:schemeClr val="tx2"/>
                </a:solidFill>
              </a:rPr>
              <a:t>See</a:t>
            </a:r>
            <a:r>
              <a:rPr lang="en-US" sz="2800" dirty="0">
                <a:solidFill>
                  <a:schemeClr val="accent1"/>
                </a:solidFill>
              </a:rPr>
              <a:t> </a:t>
            </a:r>
            <a:r>
              <a:rPr lang="en-US" sz="2800" dirty="0">
                <a:solidFill>
                  <a:schemeClr val="tx2"/>
                </a:solidFill>
              </a:rPr>
              <a:t>Twitter </a:t>
            </a:r>
            <a:r>
              <a:rPr lang="en-US" sz="2800" dirty="0">
                <a:solidFill>
                  <a:srgbClr val="0070C0"/>
                </a:solidFill>
                <a:hlinkClick r:id="rId6">
                  <a:extLst>
                    <a:ext uri="{A12FA001-AC4F-418D-AE19-62706E023703}">
                      <ahyp:hlinkClr xmlns:ahyp="http://schemas.microsoft.com/office/drawing/2018/hyperlinkcolor" val="tx"/>
                    </a:ext>
                  </a:extLst>
                </a:hlinkClick>
              </a:rPr>
              <a:t>@HirshLF #CurriculumPL</a:t>
            </a:r>
            <a:endParaRPr lang="en-US" sz="3200" dirty="0">
              <a:solidFill>
                <a:srgbClr val="0070C0"/>
              </a:solidFill>
            </a:endParaRP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50126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D90A48D-1154-53F3-D0F0-A0634B155E40}"/>
              </a:ext>
            </a:extLst>
          </p:cNvPr>
          <p:cNvSpPr txBox="1"/>
          <p:nvPr/>
        </p:nvSpPr>
        <p:spPr>
          <a:xfrm>
            <a:off x="1686192" y="6023671"/>
            <a:ext cx="10236634" cy="338554"/>
          </a:xfrm>
          <a:prstGeom prst="rect">
            <a:avLst/>
          </a:prstGeom>
          <a:noFill/>
        </p:spPr>
        <p:txBody>
          <a:bodyPr wrap="square" rtlCol="0">
            <a:spAutoFit/>
          </a:bodyPr>
          <a:lstStyle/>
          <a:p>
            <a:r>
              <a:rPr lang="en-US" sz="1600"/>
              <a:t>Photo credits, Slides 2, 8, 15, and 16: </a:t>
            </a:r>
            <a:r>
              <a:rPr lang="en-US" sz="1600">
                <a:solidFill>
                  <a:srgbClr val="0070C0"/>
                </a:solidFill>
                <a:hlinkClick r:id="rId7">
                  <a:extLst>
                    <a:ext uri="{A12FA001-AC4F-418D-AE19-62706E023703}">
                      <ahyp:hlinkClr xmlns:ahyp="http://schemas.microsoft.com/office/drawing/2018/hyperlinkcolor" val="tx"/>
                    </a:ext>
                  </a:extLst>
                </a:hlinkClick>
              </a:rPr>
              <a:t>Getty Images</a:t>
            </a:r>
            <a:r>
              <a:rPr lang="en-US" sz="1600"/>
              <a:t>.</a:t>
            </a:r>
            <a:endParaRPr lang="en-US" sz="1600" dirty="0"/>
          </a:p>
        </p:txBody>
      </p:sp>
    </p:spTree>
    <p:extLst>
      <p:ext uri="{BB962C8B-B14F-4D97-AF65-F5344CB8AC3E}">
        <p14:creationId xmlns:p14="http://schemas.microsoft.com/office/powerpoint/2010/main" val="3665396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636762-3922-D8E3-66F4-8B44BBAEF0EE}"/>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1:</a:t>
            </a:r>
          </a:p>
          <a:p>
            <a:r>
              <a:rPr lang="en-US" sz="3200" dirty="0">
                <a:solidFill>
                  <a:schemeClr val="accent6">
                    <a:lumMod val="20000"/>
                    <a:lumOff val="80000"/>
                  </a:schemeClr>
                </a:solidFill>
              </a:rPr>
              <a:t>The Elements</a:t>
            </a:r>
          </a:p>
        </p:txBody>
      </p:sp>
      <p:sp>
        <p:nvSpPr>
          <p:cNvPr id="8" name="TextBox 7">
            <a:extLst>
              <a:ext uri="{FF2B5EF4-FFF2-40B4-BE49-F238E27FC236}">
                <a16:creationId xmlns:a16="http://schemas.microsoft.com/office/drawing/2014/main" id="{AF93A649-2A91-4A23-2406-BCE69C3B94EE}"/>
              </a:ext>
            </a:extLst>
          </p:cNvPr>
          <p:cNvSpPr txBox="1"/>
          <p:nvPr/>
        </p:nvSpPr>
        <p:spPr>
          <a:xfrm>
            <a:off x="353909" y="2306625"/>
            <a:ext cx="5414594" cy="3754874"/>
          </a:xfrm>
          <a:prstGeom prst="rect">
            <a:avLst/>
          </a:prstGeom>
          <a:noFill/>
        </p:spPr>
        <p:txBody>
          <a:bodyPr wrap="square" rtlCol="0">
            <a:spAutoFit/>
          </a:bodyPr>
          <a:lstStyle/>
          <a:p>
            <a:r>
              <a:rPr lang="en-US" sz="2000" dirty="0">
                <a:solidFill>
                  <a:schemeClr val="tx2"/>
                </a:solidFill>
              </a:rPr>
              <a:t>In this first lesson you will explore the research and foundation for the </a:t>
            </a:r>
            <a:r>
              <a:rPr lang="en-US" sz="2000" b="1" dirty="0">
                <a:solidFill>
                  <a:schemeClr val="tx2"/>
                </a:solidFill>
              </a:rPr>
              <a:t>Elements</a:t>
            </a:r>
            <a:r>
              <a:rPr lang="en-US" sz="2000" dirty="0">
                <a:solidFill>
                  <a:schemeClr val="tx2"/>
                </a:solidFill>
              </a:rPr>
              <a:t>. The </a:t>
            </a:r>
            <a:r>
              <a:rPr lang="en-US" sz="2000" b="1" dirty="0">
                <a:solidFill>
                  <a:schemeClr val="tx2"/>
                </a:solidFill>
              </a:rPr>
              <a:t>Elements</a:t>
            </a:r>
            <a:r>
              <a:rPr lang="en-US" sz="2000" dirty="0">
                <a:solidFill>
                  <a:schemeClr val="tx2"/>
                </a:solidFill>
              </a:rPr>
              <a:t> are a core set of actions, approaches, and enabling conditions that effective schools and systems enact or create to reinforce and amplify the power of high-quality curriculum and skillful teaching.</a:t>
            </a:r>
          </a:p>
          <a:p>
            <a:endParaRPr lang="en-US" sz="2000" dirty="0">
              <a:solidFill>
                <a:schemeClr val="tx2"/>
              </a:solidFill>
            </a:endParaRPr>
          </a:p>
          <a:p>
            <a:r>
              <a:rPr lang="en-US" sz="2000" dirty="0">
                <a:solidFill>
                  <a:schemeClr val="tx2"/>
                </a:solidFill>
              </a:rPr>
              <a:t>These sessions introduce teachers to an approach </a:t>
            </a:r>
            <a:br>
              <a:rPr lang="en-US" sz="2000" dirty="0">
                <a:solidFill>
                  <a:schemeClr val="tx2"/>
                </a:solidFill>
              </a:rPr>
            </a:br>
            <a:r>
              <a:rPr lang="en-US" sz="2000" dirty="0">
                <a:solidFill>
                  <a:schemeClr val="tx2"/>
                </a:solidFill>
              </a:rPr>
              <a:t>to professional learning designed to mirror the experiences they want their students to have in </a:t>
            </a:r>
            <a:br>
              <a:rPr lang="en-US" sz="2000" dirty="0">
                <a:solidFill>
                  <a:schemeClr val="tx2"/>
                </a:solidFill>
              </a:rPr>
            </a:br>
            <a:r>
              <a:rPr lang="en-US" sz="2000" dirty="0">
                <a:solidFill>
                  <a:schemeClr val="tx2"/>
                </a:solidFill>
              </a:rPr>
              <a:t>the classroom. </a:t>
            </a:r>
          </a:p>
          <a:p>
            <a:endParaRPr lang="en-US" dirty="0"/>
          </a:p>
        </p:txBody>
      </p:sp>
      <p:sp>
        <p:nvSpPr>
          <p:cNvPr id="9" name="TextBox 8">
            <a:extLst>
              <a:ext uri="{FF2B5EF4-FFF2-40B4-BE49-F238E27FC236}">
                <a16:creationId xmlns:a16="http://schemas.microsoft.com/office/drawing/2014/main" id="{81410E91-266B-BBB5-5B5F-30558292C750}"/>
              </a:ext>
            </a:extLst>
          </p:cNvPr>
          <p:cNvSpPr txBox="1"/>
          <p:nvPr/>
        </p:nvSpPr>
        <p:spPr>
          <a:xfrm>
            <a:off x="353909" y="1541784"/>
            <a:ext cx="1913729" cy="584775"/>
          </a:xfrm>
          <a:prstGeom prst="rect">
            <a:avLst/>
          </a:prstGeom>
          <a:noFill/>
        </p:spPr>
        <p:txBody>
          <a:bodyPr wrap="none" rtlCol="0">
            <a:spAutoFit/>
          </a:bodyPr>
          <a:lstStyle/>
          <a:p>
            <a:r>
              <a:rPr lang="en-US" sz="3200" b="1" dirty="0">
                <a:solidFill>
                  <a:schemeClr val="accent3">
                    <a:lumMod val="75000"/>
                  </a:schemeClr>
                </a:solidFill>
              </a:rPr>
              <a:t>Welcome!</a:t>
            </a:r>
          </a:p>
        </p:txBody>
      </p:sp>
      <p:pic>
        <p:nvPicPr>
          <p:cNvPr id="10" name="Picture 9" descr="A group of teachers at a library table.">
            <a:extLst>
              <a:ext uri="{FF2B5EF4-FFF2-40B4-BE49-F238E27FC236}">
                <a16:creationId xmlns:a16="http://schemas.microsoft.com/office/drawing/2014/main" id="{43954123-4BA8-8E64-5896-F8A532E942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96001" y="1400215"/>
            <a:ext cx="6096000" cy="5093182"/>
          </a:xfrm>
          <a:prstGeom prst="rect">
            <a:avLst/>
          </a:prstGeom>
        </p:spPr>
      </p:pic>
    </p:spTree>
    <p:extLst>
      <p:ext uri="{BB962C8B-B14F-4D97-AF65-F5344CB8AC3E}">
        <p14:creationId xmlns:p14="http://schemas.microsoft.com/office/powerpoint/2010/main" val="379066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DF11B1-ED7D-411B-EDE1-74472845E25D}"/>
              </a:ext>
            </a:extLst>
          </p:cNvPr>
          <p:cNvSpPr/>
          <p:nvPr/>
        </p:nvSpPr>
        <p:spPr>
          <a:xfrm>
            <a:off x="6096001" y="1415894"/>
            <a:ext cx="6096000" cy="5073287"/>
          </a:xfrm>
          <a:prstGeom prst="rect">
            <a:avLst/>
          </a:prstGeom>
          <a:gradFill>
            <a:gsLst>
              <a:gs pos="0">
                <a:schemeClr val="bg1"/>
              </a:gs>
              <a:gs pos="100000">
                <a:schemeClr val="accent3">
                  <a:lumMod val="75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D019F45-0F80-167C-CF99-8F3219E0CDF4}"/>
              </a:ext>
            </a:extLst>
          </p:cNvPr>
          <p:cNvSpPr txBox="1"/>
          <p:nvPr/>
        </p:nvSpPr>
        <p:spPr>
          <a:xfrm>
            <a:off x="8484244" y="2626012"/>
            <a:ext cx="359972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To complete lesson protocols </a:t>
            </a:r>
            <a:br>
              <a:rPr lang="en-US" sz="1600" b="1" dirty="0">
                <a:solidFill>
                  <a:schemeClr val="tx2"/>
                </a:solidFill>
                <a:cs typeface="Futura Medium" panose="020B0602020204020303" pitchFamily="34" charset="-79"/>
              </a:rPr>
            </a:br>
            <a:r>
              <a:rPr lang="en-US" sz="1600" b="1" dirty="0">
                <a:solidFill>
                  <a:schemeClr val="tx2"/>
                </a:solidFill>
                <a:cs typeface="Futura Medium" panose="020B0602020204020303" pitchFamily="34" charset="-79"/>
              </a:rPr>
              <a:t>see pp. 5–8 in the </a:t>
            </a:r>
            <a:r>
              <a:rPr lang="en-US" sz="1600" b="1" i="1" dirty="0">
                <a:solidFill>
                  <a:schemeClr val="tx2"/>
                </a:solidFill>
                <a:cs typeface="Futura Medium" panose="020B0602020204020303" pitchFamily="34" charset="-79"/>
              </a:rPr>
              <a:t>Learning Journal.</a:t>
            </a:r>
          </a:p>
        </p:txBody>
      </p:sp>
      <p:sp>
        <p:nvSpPr>
          <p:cNvPr id="7" name="TextBox 6">
            <a:extLst>
              <a:ext uri="{FF2B5EF4-FFF2-40B4-BE49-F238E27FC236}">
                <a16:creationId xmlns:a16="http://schemas.microsoft.com/office/drawing/2014/main" id="{5919FA72-FD9E-DC59-1C90-BD2641174E58}"/>
              </a:ext>
            </a:extLst>
          </p:cNvPr>
          <p:cNvSpPr txBox="1"/>
          <p:nvPr/>
        </p:nvSpPr>
        <p:spPr>
          <a:xfrm>
            <a:off x="339571" y="142931"/>
            <a:ext cx="7398058" cy="1077218"/>
          </a:xfrm>
          <a:prstGeom prst="rect">
            <a:avLst/>
          </a:prstGeom>
          <a:noFill/>
        </p:spPr>
        <p:txBody>
          <a:bodyPr wrap="square" rtlCol="0">
            <a:spAutoFit/>
          </a:bodyPr>
          <a:lstStyle/>
          <a:p>
            <a:r>
              <a:rPr lang="en-US" sz="3200" b="1" dirty="0">
                <a:solidFill>
                  <a:schemeClr val="accent6">
                    <a:lumMod val="20000"/>
                    <a:lumOff val="80000"/>
                  </a:schemeClr>
                </a:solidFill>
                <a:cs typeface="FUTURA MEDIUM" panose="020B0602020204020303" pitchFamily="34" charset="-79"/>
              </a:rPr>
              <a:t>Lesson 1:</a:t>
            </a:r>
          </a:p>
          <a:p>
            <a:r>
              <a:rPr lang="en-US" sz="3200" dirty="0">
                <a:solidFill>
                  <a:schemeClr val="accent6">
                    <a:lumMod val="20000"/>
                    <a:lumOff val="80000"/>
                  </a:schemeClr>
                </a:solidFill>
              </a:rPr>
              <a:t>The Elements</a:t>
            </a:r>
          </a:p>
        </p:txBody>
      </p:sp>
      <p:pic>
        <p:nvPicPr>
          <p:cNvPr id="9" name="Picture 8" descr="Learning Journal cover">
            <a:extLst>
              <a:ext uri="{FF2B5EF4-FFF2-40B4-BE49-F238E27FC236}">
                <a16:creationId xmlns:a16="http://schemas.microsoft.com/office/drawing/2014/main" id="{5109D94D-4C20-DAD4-A0E1-1134816EF3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90195" y="241454"/>
            <a:ext cx="1784565" cy="2324893"/>
          </a:xfrm>
          <a:prstGeom prst="rect">
            <a:avLst/>
          </a:prstGeom>
          <a:ln w="3175">
            <a:solidFill>
              <a:schemeClr val="bg1"/>
            </a:solidFill>
          </a:ln>
          <a:effectLst>
            <a:outerShdw blurRad="268977" dist="38100" dir="2700000" algn="tl" rotWithShape="0">
              <a:prstClr val="black">
                <a:alpha val="40000"/>
              </a:prstClr>
            </a:outerShdw>
          </a:effectLst>
        </p:spPr>
      </p:pic>
      <p:graphicFrame>
        <p:nvGraphicFramePr>
          <p:cNvPr id="10" name="Table 10">
            <a:extLst>
              <a:ext uri="{FF2B5EF4-FFF2-40B4-BE49-F238E27FC236}">
                <a16:creationId xmlns:a16="http://schemas.microsoft.com/office/drawing/2014/main" id="{68364D47-6001-32DD-3FC9-ECFFA57AABED}"/>
              </a:ext>
            </a:extLst>
          </p:cNvPr>
          <p:cNvGraphicFramePr>
            <a:graphicFrameLocks noGrp="1"/>
          </p:cNvGraphicFramePr>
          <p:nvPr>
            <p:extLst>
              <p:ext uri="{D42A27DB-BD31-4B8C-83A1-F6EECF244321}">
                <p14:modId xmlns:p14="http://schemas.microsoft.com/office/powerpoint/2010/main" val="238641032"/>
              </p:ext>
            </p:extLst>
          </p:nvPr>
        </p:nvGraphicFramePr>
        <p:xfrm>
          <a:off x="1163119" y="2246276"/>
          <a:ext cx="5652588" cy="2924337"/>
        </p:xfrm>
        <a:graphic>
          <a:graphicData uri="http://schemas.openxmlformats.org/drawingml/2006/table">
            <a:tbl>
              <a:tblPr>
                <a:tableStyleId>{5C22544A-7EE6-4342-B048-85BDC9FD1C3A}</a:tableStyleId>
              </a:tblPr>
              <a:tblGrid>
                <a:gridCol w="5652588">
                  <a:extLst>
                    <a:ext uri="{9D8B030D-6E8A-4147-A177-3AD203B41FA5}">
                      <a16:colId xmlns:a16="http://schemas.microsoft.com/office/drawing/2014/main" val="710998270"/>
                    </a:ext>
                  </a:extLst>
                </a:gridCol>
              </a:tblGrid>
              <a:tr h="974779">
                <a:tc>
                  <a:txBody>
                    <a:bodyPr/>
                    <a:lstStyle/>
                    <a:p>
                      <a:pPr marL="256032" marR="0" lvl="0" indent="-256032" algn="l" defTabSz="914400" rtl="0" eaLnBrk="1" fontAlgn="auto" latinLnBrk="0" hangingPunct="1">
                        <a:lnSpc>
                          <a:spcPct val="100000"/>
                        </a:lnSpc>
                        <a:spcBef>
                          <a:spcPts val="0"/>
                        </a:spcBef>
                        <a:spcAft>
                          <a:spcPts val="0"/>
                        </a:spcAft>
                        <a:buClr>
                          <a:schemeClr val="accent3">
                            <a:lumMod val="75000"/>
                          </a:schemeClr>
                        </a:buClr>
                        <a:buSzTx/>
                        <a:buFont typeface="Arial" panose="020B0604020202020204" pitchFamily="34" charset="0"/>
                        <a:buChar char="•"/>
                        <a:tabLst/>
                        <a:defRPr/>
                      </a:pPr>
                      <a:r>
                        <a:rPr lang="en-US" sz="2000" dirty="0">
                          <a:solidFill>
                            <a:schemeClr val="tx2"/>
                          </a:solidFill>
                          <a:cs typeface="Futura Medium" panose="020B0602020204020303" pitchFamily="34" charset="-79"/>
                        </a:rPr>
                        <a:t>Increase knowledge of research findings related to instructional materials and professional learning.</a:t>
                      </a:r>
                    </a:p>
                  </a:txBody>
                  <a:tcPr anchor="ctr">
                    <a:solidFill>
                      <a:schemeClr val="accent6">
                        <a:lumMod val="20000"/>
                        <a:lumOff val="80000"/>
                      </a:schemeClr>
                    </a:solidFill>
                  </a:tcPr>
                </a:tc>
                <a:extLst>
                  <a:ext uri="{0D108BD9-81ED-4DB2-BD59-A6C34878D82A}">
                    <a16:rowId xmlns:a16="http://schemas.microsoft.com/office/drawing/2014/main" val="24515513"/>
                  </a:ext>
                </a:extLst>
              </a:tr>
              <a:tr h="974779">
                <a:tc>
                  <a:txBody>
                    <a:bodyPr/>
                    <a:lstStyle/>
                    <a:p>
                      <a:pPr marL="256032" indent="-256032">
                        <a:buClr>
                          <a:schemeClr val="accent3">
                            <a:lumMod val="75000"/>
                          </a:schemeClr>
                        </a:buClr>
                        <a:buFont typeface="Arial" panose="020B0604020202020204" pitchFamily="34" charset="0"/>
                        <a:buChar char="•"/>
                      </a:pPr>
                      <a:r>
                        <a:rPr lang="en-US" sz="2000" dirty="0">
                          <a:solidFill>
                            <a:schemeClr val="tx2"/>
                          </a:solidFill>
                          <a:cs typeface="Futura Medium" panose="020B0602020204020303" pitchFamily="34" charset="-79"/>
                        </a:rPr>
                        <a:t>Apply such findings to the design and implementation of professional learning.</a:t>
                      </a:r>
                      <a:endParaRPr lang="en-US" sz="2000" dirty="0">
                        <a:solidFill>
                          <a:schemeClr val="tx2"/>
                        </a:solidFill>
                      </a:endParaRPr>
                    </a:p>
                  </a:txBody>
                  <a:tcPr anchor="ctr">
                    <a:solidFill>
                      <a:schemeClr val="accent6">
                        <a:lumMod val="20000"/>
                        <a:lumOff val="80000"/>
                        <a:alpha val="49954"/>
                      </a:schemeClr>
                    </a:solidFill>
                  </a:tcPr>
                </a:tc>
                <a:extLst>
                  <a:ext uri="{0D108BD9-81ED-4DB2-BD59-A6C34878D82A}">
                    <a16:rowId xmlns:a16="http://schemas.microsoft.com/office/drawing/2014/main" val="3509341515"/>
                  </a:ext>
                </a:extLst>
              </a:tr>
              <a:tr h="974779">
                <a:tc>
                  <a:txBody>
                    <a:bodyPr/>
                    <a:lstStyle/>
                    <a:p>
                      <a:pPr marL="256032" marR="0" lvl="0" indent="-256032" algn="l" defTabSz="914400" rtl="0" eaLnBrk="1" fontAlgn="auto" latinLnBrk="0" hangingPunct="1">
                        <a:lnSpc>
                          <a:spcPct val="100000"/>
                        </a:lnSpc>
                        <a:spcBef>
                          <a:spcPts val="0"/>
                        </a:spcBef>
                        <a:spcAft>
                          <a:spcPts val="0"/>
                        </a:spcAft>
                        <a:buClr>
                          <a:schemeClr val="accent3">
                            <a:lumMod val="75000"/>
                          </a:schemeClr>
                        </a:buClr>
                        <a:buSzTx/>
                        <a:buFont typeface="Arial" panose="020B0604020202020204" pitchFamily="34" charset="0"/>
                        <a:buChar char="•"/>
                        <a:tabLst/>
                        <a:defRPr/>
                      </a:pPr>
                      <a:r>
                        <a:rPr lang="en-US" sz="2000" dirty="0">
                          <a:solidFill>
                            <a:schemeClr val="tx2"/>
                          </a:solidFill>
                          <a:cs typeface="Futura Medium" panose="020B0602020204020303" pitchFamily="34" charset="-79"/>
                        </a:rPr>
                        <a:t>Learn the foundation for the Elements framework and consider implications for their work.</a:t>
                      </a:r>
                    </a:p>
                  </a:txBody>
                  <a:tcPr anchor="ctr">
                    <a:solidFill>
                      <a:schemeClr val="accent6">
                        <a:lumMod val="20000"/>
                        <a:lumOff val="80000"/>
                      </a:schemeClr>
                    </a:solidFill>
                  </a:tcPr>
                </a:tc>
                <a:extLst>
                  <a:ext uri="{0D108BD9-81ED-4DB2-BD59-A6C34878D82A}">
                    <a16:rowId xmlns:a16="http://schemas.microsoft.com/office/drawing/2014/main" val="1560044220"/>
                  </a:ext>
                </a:extLst>
              </a:tr>
            </a:tbl>
          </a:graphicData>
        </a:graphic>
      </p:graphicFrame>
      <p:sp>
        <p:nvSpPr>
          <p:cNvPr id="11" name="TextBox 10">
            <a:extLst>
              <a:ext uri="{FF2B5EF4-FFF2-40B4-BE49-F238E27FC236}">
                <a16:creationId xmlns:a16="http://schemas.microsoft.com/office/drawing/2014/main" id="{0D7EAF58-5183-E1B7-A388-34D2D18299F7}"/>
              </a:ext>
            </a:extLst>
          </p:cNvPr>
          <p:cNvSpPr txBox="1"/>
          <p:nvPr/>
        </p:nvSpPr>
        <p:spPr>
          <a:xfrm>
            <a:off x="1059278" y="1732961"/>
            <a:ext cx="2362200" cy="400110"/>
          </a:xfrm>
          <a:prstGeom prst="rect">
            <a:avLst/>
          </a:prstGeom>
          <a:noFill/>
        </p:spPr>
        <p:txBody>
          <a:bodyPr wrap="square" rtlCol="0">
            <a:spAutoFit/>
          </a:bodyPr>
          <a:lstStyle/>
          <a:p>
            <a:r>
              <a:rPr lang="en-US" sz="2000" b="1" dirty="0">
                <a:solidFill>
                  <a:schemeClr val="tx2"/>
                </a:solidFill>
                <a:cs typeface="Futura Medium" panose="020B0602020204020303" pitchFamily="34" charset="-79"/>
              </a:rPr>
              <a:t>Participants will:</a:t>
            </a:r>
          </a:p>
        </p:txBody>
      </p:sp>
      <p:sp>
        <p:nvSpPr>
          <p:cNvPr id="20" name="TextBox 19">
            <a:extLst>
              <a:ext uri="{FF2B5EF4-FFF2-40B4-BE49-F238E27FC236}">
                <a16:creationId xmlns:a16="http://schemas.microsoft.com/office/drawing/2014/main" id="{03416DC5-3488-B717-2B10-C4CAC17285D6}"/>
              </a:ext>
            </a:extLst>
          </p:cNvPr>
          <p:cNvSpPr txBox="1"/>
          <p:nvPr/>
        </p:nvSpPr>
        <p:spPr>
          <a:xfrm>
            <a:off x="9144001" y="5688067"/>
            <a:ext cx="2395876" cy="505588"/>
          </a:xfrm>
          <a:prstGeom prst="rect">
            <a:avLst/>
          </a:prstGeom>
          <a:noFill/>
        </p:spPr>
        <p:txBody>
          <a:bodyPr wrap="square" rtlCol="0">
            <a:spAutoFit/>
          </a:bodyPr>
          <a:lstStyle/>
          <a:p>
            <a:pPr algn="ctr">
              <a:lnSpc>
                <a:spcPts val="1600"/>
              </a:lnSpc>
            </a:pPr>
            <a:r>
              <a:rPr lang="en-US" sz="1600" b="1" dirty="0">
                <a:solidFill>
                  <a:schemeClr val="tx2"/>
                </a:solidFill>
                <a:cs typeface="Futura Medium" panose="020B0602020204020303" pitchFamily="34" charset="-79"/>
              </a:rPr>
              <a:t>Recommended time for Lesson 1</a:t>
            </a:r>
          </a:p>
        </p:txBody>
      </p:sp>
      <p:grpSp>
        <p:nvGrpSpPr>
          <p:cNvPr id="26" name="Group 25" descr="Stopwatch.">
            <a:extLst>
              <a:ext uri="{FF2B5EF4-FFF2-40B4-BE49-F238E27FC236}">
                <a16:creationId xmlns:a16="http://schemas.microsoft.com/office/drawing/2014/main" id="{58B06E22-12B5-7499-B6B5-45AA85E88BE6}"/>
              </a:ext>
            </a:extLst>
          </p:cNvPr>
          <p:cNvGrpSpPr/>
          <p:nvPr/>
        </p:nvGrpSpPr>
        <p:grpSpPr>
          <a:xfrm>
            <a:off x="9329235" y="3187584"/>
            <a:ext cx="2008468" cy="2453695"/>
            <a:chOff x="9397337" y="3324939"/>
            <a:chExt cx="2008468" cy="2453695"/>
          </a:xfrm>
        </p:grpSpPr>
        <p:grpSp>
          <p:nvGrpSpPr>
            <p:cNvPr id="25" name="Group 24">
              <a:extLst>
                <a:ext uri="{FF2B5EF4-FFF2-40B4-BE49-F238E27FC236}">
                  <a16:creationId xmlns:a16="http://schemas.microsoft.com/office/drawing/2014/main" id="{CDC0AFF6-DB49-A92F-AFB5-CD734FABDB71}"/>
                </a:ext>
              </a:extLst>
            </p:cNvPr>
            <p:cNvGrpSpPr/>
            <p:nvPr/>
          </p:nvGrpSpPr>
          <p:grpSpPr>
            <a:xfrm>
              <a:off x="9397337" y="3324939"/>
              <a:ext cx="2008468" cy="2453695"/>
              <a:chOff x="9397337" y="3324939"/>
              <a:chExt cx="2008468" cy="2453695"/>
            </a:xfrm>
          </p:grpSpPr>
          <p:pic>
            <p:nvPicPr>
              <p:cNvPr id="23" name="Picture 22" descr="A picture containing clock&#10;&#10;Description automatically generated">
                <a:extLst>
                  <a:ext uri="{FF2B5EF4-FFF2-40B4-BE49-F238E27FC236}">
                    <a16:creationId xmlns:a16="http://schemas.microsoft.com/office/drawing/2014/main" id="{58831D5C-1B69-BBD3-E902-743A8A28FC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7337" y="3324939"/>
                <a:ext cx="2008468" cy="2453695"/>
              </a:xfrm>
              <a:prstGeom prst="rect">
                <a:avLst/>
              </a:prstGeom>
            </p:spPr>
          </p:pic>
          <p:sp>
            <p:nvSpPr>
              <p:cNvPr id="17" name="Oval 16">
                <a:extLst>
                  <a:ext uri="{FF2B5EF4-FFF2-40B4-BE49-F238E27FC236}">
                    <a16:creationId xmlns:a16="http://schemas.microsoft.com/office/drawing/2014/main" id="{ADA6B431-BAA1-5F02-255F-76E5D0F3F5BF}"/>
                  </a:ext>
                </a:extLst>
              </p:cNvPr>
              <p:cNvSpPr/>
              <p:nvPr/>
            </p:nvSpPr>
            <p:spPr>
              <a:xfrm>
                <a:off x="9575414" y="3944204"/>
                <a:ext cx="1652314" cy="1652314"/>
              </a:xfrm>
              <a:prstGeom prst="ellipse">
                <a:avLst/>
              </a:prstGeom>
              <a:solidFill>
                <a:schemeClr val="bg2">
                  <a:lumMod val="20000"/>
                  <a:lumOff val="80000"/>
                  <a:alpha val="753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3BA43B24-C87C-A828-0C5F-351AF219ACCD}"/>
                </a:ext>
              </a:extLst>
            </p:cNvPr>
            <p:cNvSpPr txBox="1"/>
            <p:nvPr/>
          </p:nvSpPr>
          <p:spPr>
            <a:xfrm>
              <a:off x="9842599" y="4169598"/>
              <a:ext cx="1125629" cy="1246495"/>
            </a:xfrm>
            <a:prstGeom prst="rect">
              <a:avLst/>
            </a:prstGeom>
            <a:noFill/>
          </p:spPr>
          <p:txBody>
            <a:bodyPr wrap="none" rtlCol="0">
              <a:spAutoFit/>
            </a:bodyPr>
            <a:lstStyle/>
            <a:p>
              <a:pPr algn="ctr">
                <a:lnSpc>
                  <a:spcPts val="1800"/>
                </a:lnSpc>
              </a:pPr>
              <a:r>
                <a:rPr lang="en-US" sz="1600" dirty="0">
                  <a:solidFill>
                    <a:schemeClr val="tx2"/>
                  </a:solidFill>
                </a:rPr>
                <a:t>Individuals</a:t>
              </a:r>
            </a:p>
            <a:p>
              <a:pPr algn="ctr">
                <a:lnSpc>
                  <a:spcPts val="1800"/>
                </a:lnSpc>
              </a:pPr>
              <a:r>
                <a:rPr lang="en-US" sz="1600" b="1" dirty="0">
                  <a:solidFill>
                    <a:schemeClr val="tx2"/>
                  </a:solidFill>
                </a:rPr>
                <a:t>30 min.</a:t>
              </a:r>
            </a:p>
            <a:p>
              <a:pPr algn="ctr">
                <a:lnSpc>
                  <a:spcPts val="1800"/>
                </a:lnSpc>
              </a:pPr>
              <a:r>
                <a:rPr lang="en-US" sz="1600" dirty="0">
                  <a:solidFill>
                    <a:schemeClr val="tx2"/>
                  </a:solidFill>
                </a:rPr>
                <a:t>•</a:t>
              </a:r>
            </a:p>
            <a:p>
              <a:pPr algn="ctr">
                <a:lnSpc>
                  <a:spcPts val="1800"/>
                </a:lnSpc>
              </a:pPr>
              <a:r>
                <a:rPr lang="en-US" sz="1600" dirty="0">
                  <a:solidFill>
                    <a:schemeClr val="tx2"/>
                  </a:solidFill>
                </a:rPr>
                <a:t>Teams</a:t>
              </a:r>
            </a:p>
            <a:p>
              <a:pPr algn="ctr">
                <a:lnSpc>
                  <a:spcPts val="1800"/>
                </a:lnSpc>
              </a:pPr>
              <a:r>
                <a:rPr lang="en-US" sz="1600" b="1" dirty="0">
                  <a:solidFill>
                    <a:schemeClr val="tx2"/>
                  </a:solidFill>
                </a:rPr>
                <a:t>45–60 min</a:t>
              </a:r>
              <a:r>
                <a:rPr lang="en-US" sz="1400" b="1" dirty="0">
                  <a:solidFill>
                    <a:schemeClr val="tx2"/>
                  </a:solidFill>
                </a:rPr>
                <a:t>.</a:t>
              </a:r>
            </a:p>
          </p:txBody>
        </p:sp>
      </p:grpSp>
    </p:spTree>
    <p:extLst>
      <p:ext uri="{BB962C8B-B14F-4D97-AF65-F5344CB8AC3E}">
        <p14:creationId xmlns:p14="http://schemas.microsoft.com/office/powerpoint/2010/main" val="4186280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in a book.">
            <a:extLst>
              <a:ext uri="{FF2B5EF4-FFF2-40B4-BE49-F238E27FC236}">
                <a16:creationId xmlns:a16="http://schemas.microsoft.com/office/drawing/2014/main" id="{85E68FE6-65DF-0023-A06B-BBEE35F52912}"/>
              </a:ext>
            </a:extLst>
          </p:cNvPr>
          <p:cNvPicPr>
            <a:picLocks noChangeAspect="1"/>
          </p:cNvPicPr>
          <p:nvPr/>
        </p:nvPicPr>
        <p:blipFill rotWithShape="1">
          <a:blip r:embed="rId2" cstate="screen">
            <a:alphaModFix amt="20000"/>
            <a:extLst>
              <a:ext uri="{28A0092B-C50C-407E-A947-70E740481C1C}">
                <a14:useLocalDpi xmlns:a14="http://schemas.microsoft.com/office/drawing/2010/main"/>
              </a:ext>
            </a:extLst>
          </a:blip>
          <a:srcRect/>
          <a:stretch/>
        </p:blipFill>
        <p:spPr>
          <a:xfrm>
            <a:off x="1" y="0"/>
            <a:ext cx="12191999" cy="6498771"/>
          </a:xfrm>
          <a:prstGeom prst="rect">
            <a:avLst/>
          </a:prstGeom>
          <a:solidFill>
            <a:schemeClr val="accent2">
              <a:lumMod val="20000"/>
              <a:lumOff val="80000"/>
              <a:alpha val="43000"/>
            </a:schemeClr>
          </a:solidFill>
        </p:spPr>
      </p:pic>
      <p:sp>
        <p:nvSpPr>
          <p:cNvPr id="3" name="Rectangle 2">
            <a:extLst>
              <a:ext uri="{FF2B5EF4-FFF2-40B4-BE49-F238E27FC236}">
                <a16:creationId xmlns:a16="http://schemas.microsoft.com/office/drawing/2014/main" id="{420BAF1C-9F0C-8492-5ECD-6D67D940654E}"/>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1B5D97-197A-AD47-89C6-E4F6C370AE41}"/>
              </a:ext>
            </a:extLst>
          </p:cNvPr>
          <p:cNvSpPr/>
          <p:nvPr/>
        </p:nvSpPr>
        <p:spPr>
          <a:xfrm>
            <a:off x="0" y="0"/>
            <a:ext cx="1409700" cy="1409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Where Are You Now? </a:t>
            </a:r>
          </a:p>
          <a:p>
            <a:r>
              <a:rPr lang="en-US" sz="3200" dirty="0">
                <a:solidFill>
                  <a:schemeClr val="tx2"/>
                </a:solidFill>
              </a:rPr>
              <a:t>Reflective Writing </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1.1</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7BDF65A-626B-6DDC-ADB6-3B7EABC07F1A}"/>
              </a:ext>
            </a:extLst>
          </p:cNvPr>
          <p:cNvSpPr txBox="1"/>
          <p:nvPr/>
        </p:nvSpPr>
        <p:spPr>
          <a:xfrm>
            <a:off x="1305791" y="2024743"/>
            <a:ext cx="5848781" cy="3323987"/>
          </a:xfrm>
          <a:prstGeom prst="rect">
            <a:avLst/>
          </a:prstGeom>
          <a:noFill/>
        </p:spPr>
        <p:txBody>
          <a:bodyPr wrap="square" rtlCol="0">
            <a:spAutoFit/>
          </a:bodyPr>
          <a:lstStyle/>
          <a:p>
            <a:pPr marL="365760" indent="-365760">
              <a:buClr>
                <a:schemeClr val="accent3">
                  <a:lumMod val="75000"/>
                </a:schemeClr>
              </a:buClr>
              <a:buFont typeface="Arial" panose="020B0604020202020204" pitchFamily="34" charset="0"/>
              <a:buChar char="•"/>
            </a:pPr>
            <a:r>
              <a:rPr lang="en-US" sz="3200" dirty="0">
                <a:solidFill>
                  <a:schemeClr val="tx2"/>
                </a:solidFill>
                <a:cs typeface="Futura Medium"/>
              </a:rPr>
              <a:t>Why do high-quality instructional materials and professional learning matter? </a:t>
            </a:r>
          </a:p>
          <a:p>
            <a:pPr marL="365760" indent="-365760">
              <a:buClr>
                <a:schemeClr val="accent3">
                  <a:lumMod val="75000"/>
                </a:schemeClr>
              </a:buClr>
              <a:buFont typeface="Arial" panose="020B0604020202020204" pitchFamily="34" charset="0"/>
              <a:buChar char="•"/>
            </a:pPr>
            <a:endParaRPr lang="en-US" sz="3200" dirty="0">
              <a:solidFill>
                <a:schemeClr val="tx2"/>
              </a:solidFill>
              <a:cs typeface="Futura Medium"/>
            </a:endParaRPr>
          </a:p>
          <a:p>
            <a:pPr marL="365760" indent="-365760">
              <a:buClr>
                <a:schemeClr val="accent3">
                  <a:lumMod val="75000"/>
                </a:schemeClr>
              </a:buClr>
              <a:buFont typeface="Arial" panose="020B0604020202020204" pitchFamily="34" charset="0"/>
              <a:buChar char="•"/>
            </a:pPr>
            <a:r>
              <a:rPr lang="en-US" sz="3200" dirty="0">
                <a:solidFill>
                  <a:schemeClr val="tx2"/>
                </a:solidFill>
                <a:cs typeface="Futura Medium"/>
              </a:rPr>
              <a:t>Record your thoughts in the </a:t>
            </a:r>
            <a:r>
              <a:rPr lang="en-US" sz="3200" i="1" dirty="0">
                <a:solidFill>
                  <a:schemeClr val="tx2"/>
                </a:solidFill>
                <a:cs typeface="Futura Medium"/>
              </a:rPr>
              <a:t>Learning Journal.</a:t>
            </a:r>
            <a:endParaRPr lang="en-US" sz="3200" dirty="0">
              <a:solidFill>
                <a:schemeClr val="tx2"/>
              </a:solidFill>
              <a:highlight>
                <a:srgbClr val="000080"/>
              </a:highlight>
              <a:cs typeface="Futura Medium" panose="020B0602020204020303" pitchFamily="34" charset="-79"/>
            </a:endParaRPr>
          </a:p>
          <a:p>
            <a:endParaRPr lang="en-US" dirty="0"/>
          </a:p>
        </p:txBody>
      </p:sp>
      <p:sp>
        <p:nvSpPr>
          <p:cNvPr id="5" name="TextBox 4">
            <a:extLst>
              <a:ext uri="{FF2B5EF4-FFF2-40B4-BE49-F238E27FC236}">
                <a16:creationId xmlns:a16="http://schemas.microsoft.com/office/drawing/2014/main" id="{80FA805C-83C7-318F-AE37-B4107B02A118}"/>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1.1 in the </a:t>
            </a:r>
            <a:r>
              <a:rPr lang="en-US" sz="2400" i="1" dirty="0">
                <a:solidFill>
                  <a:schemeClr val="tx2"/>
                </a:solidFill>
              </a:rPr>
              <a:t>Learning Journal </a:t>
            </a:r>
            <a:r>
              <a:rPr lang="en-US" sz="2400" dirty="0">
                <a:solidFill>
                  <a:schemeClr val="tx2"/>
                </a:solidFill>
              </a:rPr>
              <a:t>(p. 5). </a:t>
            </a:r>
          </a:p>
        </p:txBody>
      </p:sp>
    </p:spTree>
    <p:extLst>
      <p:ext uri="{BB962C8B-B14F-4D97-AF65-F5344CB8AC3E}">
        <p14:creationId xmlns:p14="http://schemas.microsoft.com/office/powerpoint/2010/main" val="53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6475DE-1836-D0D7-FA23-B173AA036E3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48265"/>
            <a:ext cx="9697997" cy="1569660"/>
          </a:xfrm>
          <a:prstGeom prst="rect">
            <a:avLst/>
          </a:prstGeom>
          <a:noFill/>
        </p:spPr>
        <p:txBody>
          <a:bodyPr wrap="square" rtlCol="0">
            <a:spAutoFit/>
          </a:bodyPr>
          <a:lstStyle/>
          <a:p>
            <a:r>
              <a:rPr lang="en-US" sz="2400" dirty="0">
                <a:solidFill>
                  <a:schemeClr val="bg1"/>
                </a:solidFill>
              </a:rPr>
              <a:t>“Increases in student learning occur only as a consequence of improvements in the level of content, teachers’ knowledge and skill, and student engagement.”  </a:t>
            </a:r>
          </a:p>
          <a:p>
            <a:pPr algn="r"/>
            <a:r>
              <a:rPr lang="en-US" sz="2400" dirty="0">
                <a:solidFill>
                  <a:schemeClr val="bg1"/>
                </a:solidFill>
              </a:rPr>
              <a:t>— Richard Elmore</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3" name="TextBox 2">
            <a:extLst>
              <a:ext uri="{FF2B5EF4-FFF2-40B4-BE49-F238E27FC236}">
                <a16:creationId xmlns:a16="http://schemas.microsoft.com/office/drawing/2014/main" id="{ECA9F3C5-973D-5DDF-52F0-468D4772B7FA}"/>
              </a:ext>
            </a:extLst>
          </p:cNvPr>
          <p:cNvSpPr txBox="1"/>
          <p:nvPr/>
        </p:nvSpPr>
        <p:spPr>
          <a:xfrm>
            <a:off x="1686192" y="6023671"/>
            <a:ext cx="10454272" cy="615553"/>
          </a:xfrm>
          <a:prstGeom prst="rect">
            <a:avLst/>
          </a:prstGeom>
          <a:noFill/>
        </p:spPr>
        <p:txBody>
          <a:bodyPr wrap="none" rtlCol="0">
            <a:spAutoFit/>
          </a:bodyPr>
          <a:lstStyle/>
          <a:p>
            <a:r>
              <a:rPr lang="en-US" sz="1600" dirty="0">
                <a:solidFill>
                  <a:schemeClr val="tx2"/>
                </a:solidFill>
              </a:rPr>
              <a:t>Richard F. Elmore, </a:t>
            </a:r>
            <a:r>
              <a:rPr lang="en-US" sz="1600" i="1" dirty="0">
                <a:solidFill>
                  <a:schemeClr val="tx2"/>
                </a:solidFill>
              </a:rPr>
              <a:t>Bridging the Gap Between Standards and Achievement </a:t>
            </a:r>
            <a:r>
              <a:rPr lang="en-US" sz="1600" dirty="0">
                <a:solidFill>
                  <a:schemeClr val="tx2"/>
                </a:solidFill>
              </a:rPr>
              <a:t>(Washington, DC: Albert Shanker Institute, 2002). </a:t>
            </a:r>
          </a:p>
          <a:p>
            <a:endParaRPr lang="en-US" dirty="0"/>
          </a:p>
        </p:txBody>
      </p:sp>
      <p:pic>
        <p:nvPicPr>
          <p:cNvPr id="12" name="Picture 11" descr="Drawing of a 3-legged stool.">
            <a:extLst>
              <a:ext uri="{FF2B5EF4-FFF2-40B4-BE49-F238E27FC236}">
                <a16:creationId xmlns:a16="http://schemas.microsoft.com/office/drawing/2014/main" id="{12FF8D8C-3C56-E1AD-8229-805C12B7C4BF}"/>
              </a:ext>
            </a:extLst>
          </p:cNvPr>
          <p:cNvPicPr>
            <a:picLocks noChangeAspect="1"/>
          </p:cNvPicPr>
          <p:nvPr/>
        </p:nvPicPr>
        <p:blipFill>
          <a:blip r:embed="rId3"/>
          <a:stretch>
            <a:fillRect/>
          </a:stretch>
        </p:blipFill>
        <p:spPr>
          <a:xfrm>
            <a:off x="4183733" y="1868868"/>
            <a:ext cx="3764289" cy="3955989"/>
          </a:xfrm>
          <a:prstGeom prst="rect">
            <a:avLst/>
          </a:prstGeom>
        </p:spPr>
      </p:pic>
      <p:sp>
        <p:nvSpPr>
          <p:cNvPr id="13" name="TextBox 12">
            <a:extLst>
              <a:ext uri="{FF2B5EF4-FFF2-40B4-BE49-F238E27FC236}">
                <a16:creationId xmlns:a16="http://schemas.microsoft.com/office/drawing/2014/main" id="{AD624B06-BB4A-B57F-148C-191B91434944}"/>
              </a:ext>
            </a:extLst>
          </p:cNvPr>
          <p:cNvSpPr txBox="1"/>
          <p:nvPr/>
        </p:nvSpPr>
        <p:spPr>
          <a:xfrm>
            <a:off x="7986934" y="2585952"/>
            <a:ext cx="4094821" cy="2985433"/>
          </a:xfrm>
          <a:prstGeom prst="rect">
            <a:avLst/>
          </a:prstGeom>
          <a:noFill/>
        </p:spPr>
        <p:txBody>
          <a:bodyPr wrap="square" rtlCol="0">
            <a:spAutoFit/>
          </a:bodyPr>
          <a:lstStyle/>
          <a:p>
            <a:pPr marL="251460" indent="-251460">
              <a:buClr>
                <a:schemeClr val="accent3">
                  <a:lumMod val="75000"/>
                </a:schemeClr>
              </a:buClr>
              <a:buFont typeface="Arial" panose="020B0604020202020204" pitchFamily="34" charset="0"/>
              <a:buChar char="•"/>
            </a:pPr>
            <a:r>
              <a:rPr lang="en-US" sz="2400" dirty="0"/>
              <a:t>Teacher’s knowledge &amp; skills</a:t>
            </a:r>
            <a:br>
              <a:rPr lang="en-US" sz="2400" dirty="0"/>
            </a:br>
            <a:r>
              <a:rPr lang="en-US" sz="2400" b="1" dirty="0">
                <a:solidFill>
                  <a:schemeClr val="bg2">
                    <a:lumMod val="75000"/>
                  </a:schemeClr>
                </a:solidFill>
              </a:rPr>
              <a:t>Professional Learning</a:t>
            </a:r>
          </a:p>
          <a:p>
            <a:pPr marL="251460" indent="-251460">
              <a:spcBef>
                <a:spcPts val="1200"/>
              </a:spcBef>
              <a:buClr>
                <a:schemeClr val="accent3">
                  <a:lumMod val="75000"/>
                </a:schemeClr>
              </a:buClr>
              <a:buFont typeface="Arial" panose="020B0604020202020204" pitchFamily="34" charset="0"/>
              <a:buChar char="•"/>
            </a:pPr>
            <a:r>
              <a:rPr lang="en-US" sz="2400" dirty="0"/>
              <a:t>Level of students’ active learning</a:t>
            </a:r>
            <a:br>
              <a:rPr lang="en-US" sz="2400" dirty="0"/>
            </a:br>
            <a:r>
              <a:rPr lang="en-US" sz="2400" b="1" dirty="0">
                <a:solidFill>
                  <a:schemeClr val="accent3">
                    <a:lumMod val="50000"/>
                  </a:schemeClr>
                </a:solidFill>
              </a:rPr>
              <a:t>Instructional Materials</a:t>
            </a:r>
          </a:p>
          <a:p>
            <a:pPr marL="251460" indent="-251460">
              <a:spcBef>
                <a:spcPts val="1200"/>
              </a:spcBef>
              <a:buClr>
                <a:schemeClr val="accent3">
                  <a:lumMod val="75000"/>
                </a:schemeClr>
              </a:buClr>
              <a:buFont typeface="Arial" panose="020B0604020202020204" pitchFamily="34" charset="0"/>
              <a:buChar char="•"/>
            </a:pPr>
            <a:r>
              <a:rPr lang="en-US" sz="2400" dirty="0"/>
              <a:t>Level of content</a:t>
            </a:r>
            <a:br>
              <a:rPr lang="en-US" sz="2400" dirty="0"/>
            </a:br>
            <a:r>
              <a:rPr lang="en-US" sz="2400" b="1" dirty="0">
                <a:solidFill>
                  <a:schemeClr val="accent3">
                    <a:lumMod val="50000"/>
                  </a:schemeClr>
                </a:solidFill>
              </a:rPr>
              <a:t>Standards &amp; Assessment</a:t>
            </a:r>
          </a:p>
        </p:txBody>
      </p:sp>
      <p:sp>
        <p:nvSpPr>
          <p:cNvPr id="2" name="TextBox 1">
            <a:extLst>
              <a:ext uri="{FF2B5EF4-FFF2-40B4-BE49-F238E27FC236}">
                <a16:creationId xmlns:a16="http://schemas.microsoft.com/office/drawing/2014/main" id="{47BDF65A-626B-6DDC-ADB6-3B7EABC07F1A}"/>
              </a:ext>
            </a:extLst>
          </p:cNvPr>
          <p:cNvSpPr txBox="1"/>
          <p:nvPr/>
        </p:nvSpPr>
        <p:spPr>
          <a:xfrm>
            <a:off x="1722500" y="1915134"/>
            <a:ext cx="2816843" cy="3693319"/>
          </a:xfrm>
          <a:prstGeom prst="rect">
            <a:avLst/>
          </a:prstGeom>
          <a:noFill/>
        </p:spPr>
        <p:txBody>
          <a:bodyPr wrap="square" rtlCol="0">
            <a:spAutoFit/>
          </a:bodyPr>
          <a:lstStyle/>
          <a:p>
            <a:r>
              <a:rPr lang="en-US" sz="2400" b="1" dirty="0">
                <a:solidFill>
                  <a:schemeClr val="tx2"/>
                </a:solidFill>
              </a:rPr>
              <a:t>In this quote </a:t>
            </a:r>
            <a:br>
              <a:rPr lang="en-US" sz="2400" b="1" dirty="0">
                <a:solidFill>
                  <a:schemeClr val="tx2"/>
                </a:solidFill>
              </a:rPr>
            </a:br>
            <a:r>
              <a:rPr lang="en-US" sz="2400" b="1" dirty="0">
                <a:solidFill>
                  <a:schemeClr val="tx2"/>
                </a:solidFill>
              </a:rPr>
              <a:t>Elmore defines the three parts of the “instructional core.” Our work together focuses on your efforts to strengthen and balance that instructional core.</a:t>
            </a:r>
          </a:p>
          <a:p>
            <a:endParaRPr lang="en-US" dirty="0"/>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B7A1D617-0934-5E95-6387-706EA6345E56}"/>
              </a:ext>
            </a:extLst>
          </p:cNvPr>
          <p:cNvCxnSpPr>
            <a:cxnSpLocks/>
          </p:cNvCxnSpPr>
          <p:nvPr/>
        </p:nvCxnSpPr>
        <p:spPr>
          <a:xfrm>
            <a:off x="5274132" y="3216728"/>
            <a:ext cx="3004455" cy="0"/>
          </a:xfrm>
          <a:prstGeom prst="line">
            <a:avLst/>
          </a:prstGeom>
          <a:ln w="38100">
            <a:solidFill>
              <a:schemeClr val="accent3">
                <a:lumMod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7BA93C-77DF-D64F-29A6-5F8579AE89F9}"/>
              </a:ext>
            </a:extLst>
          </p:cNvPr>
          <p:cNvCxnSpPr>
            <a:cxnSpLocks/>
          </p:cNvCxnSpPr>
          <p:nvPr/>
        </p:nvCxnSpPr>
        <p:spPr>
          <a:xfrm>
            <a:off x="7143751" y="4430486"/>
            <a:ext cx="1167493" cy="0"/>
          </a:xfrm>
          <a:prstGeom prst="line">
            <a:avLst/>
          </a:prstGeom>
          <a:ln w="38100">
            <a:solidFill>
              <a:schemeClr val="accent3">
                <a:lumMod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111EC15-EB78-E3BF-A4A2-12948E34F3BB}"/>
              </a:ext>
            </a:extLst>
          </p:cNvPr>
          <p:cNvCxnSpPr>
            <a:cxnSpLocks/>
          </p:cNvCxnSpPr>
          <p:nvPr/>
        </p:nvCxnSpPr>
        <p:spPr>
          <a:xfrm>
            <a:off x="6008917" y="5334000"/>
            <a:ext cx="2269668" cy="0"/>
          </a:xfrm>
          <a:prstGeom prst="line">
            <a:avLst/>
          </a:prstGeom>
          <a:ln w="38100">
            <a:solidFill>
              <a:schemeClr val="accent3">
                <a:lumMod val="50000"/>
              </a:schemeClr>
            </a:solidFill>
            <a:prstDash val="sysDot"/>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4376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otecard.">
            <a:extLst>
              <a:ext uri="{FF2B5EF4-FFF2-40B4-BE49-F238E27FC236}">
                <a16:creationId xmlns:a16="http://schemas.microsoft.com/office/drawing/2014/main" id="{8D246BD0-32BD-69F9-D897-6435690D30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166" y="1799420"/>
            <a:ext cx="10741068" cy="4689317"/>
          </a:xfrm>
          <a:prstGeom prst="rect">
            <a:avLst/>
          </a:prstGeom>
        </p:spPr>
      </p:pic>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What Research Says</a:t>
            </a:r>
          </a:p>
          <a:p>
            <a:r>
              <a:rPr lang="en-US" sz="3200" dirty="0">
                <a:solidFill>
                  <a:schemeClr val="tx2"/>
                </a:solidFill>
              </a:rPr>
              <a:t>Read and Reflect</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1.2</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7BDF65A-626B-6DDC-ADB6-3B7EABC07F1A}"/>
              </a:ext>
            </a:extLst>
          </p:cNvPr>
          <p:cNvSpPr txBox="1"/>
          <p:nvPr/>
        </p:nvSpPr>
        <p:spPr>
          <a:xfrm>
            <a:off x="1657349" y="3920491"/>
            <a:ext cx="8697613" cy="1785104"/>
          </a:xfrm>
          <a:prstGeom prst="rect">
            <a:avLst/>
          </a:prstGeom>
          <a:noFill/>
        </p:spPr>
        <p:txBody>
          <a:bodyPr wrap="square" rtlCol="0">
            <a:spAutoFit/>
          </a:bodyPr>
          <a:lstStyle/>
          <a:p>
            <a:pPr marL="457200" indent="-457200">
              <a:spcBef>
                <a:spcPts val="1200"/>
              </a:spcBef>
              <a:buClr>
                <a:schemeClr val="accent3">
                  <a:lumMod val="75000"/>
                </a:schemeClr>
              </a:buClr>
              <a:buFont typeface="+mj-lt"/>
              <a:buAutoNum type="arabicPeriod"/>
            </a:pPr>
            <a:r>
              <a:rPr lang="en-US" sz="2000" dirty="0">
                <a:solidFill>
                  <a:schemeClr val="tx2"/>
                </a:solidFill>
              </a:rPr>
              <a:t>Most professional development rarely achieves substantial positive impacts on teacher performance or student outcomes.</a:t>
            </a:r>
          </a:p>
          <a:p>
            <a:pPr marL="457200" indent="-457200">
              <a:spcBef>
                <a:spcPts val="900"/>
              </a:spcBef>
              <a:buClr>
                <a:schemeClr val="accent3">
                  <a:lumMod val="75000"/>
                </a:schemeClr>
              </a:buClr>
              <a:buFont typeface="+mj-lt"/>
              <a:buAutoNum type="arabicPeriod"/>
            </a:pPr>
            <a:r>
              <a:rPr lang="en-US" sz="2000" dirty="0">
                <a:solidFill>
                  <a:schemeClr val="tx2"/>
                </a:solidFill>
              </a:rPr>
              <a:t>A broad gap exists between the short-term, isolated experiences that typify professional development and the ongoing, content-focused, job-embedded professional learning that can help teachers and their students excel.</a:t>
            </a:r>
          </a:p>
        </p:txBody>
      </p:sp>
      <p:sp>
        <p:nvSpPr>
          <p:cNvPr id="3" name="TextBox 2">
            <a:extLst>
              <a:ext uri="{FF2B5EF4-FFF2-40B4-BE49-F238E27FC236}">
                <a16:creationId xmlns:a16="http://schemas.microsoft.com/office/drawing/2014/main" id="{0B3EB667-416D-B0DB-D58A-57E1DD01CD77}"/>
              </a:ext>
            </a:extLst>
          </p:cNvPr>
          <p:cNvSpPr txBox="1"/>
          <p:nvPr/>
        </p:nvSpPr>
        <p:spPr>
          <a:xfrm>
            <a:off x="1657350" y="2449104"/>
            <a:ext cx="9228954" cy="1323439"/>
          </a:xfrm>
          <a:prstGeom prst="rect">
            <a:avLst/>
          </a:prstGeom>
          <a:noFill/>
        </p:spPr>
        <p:txBody>
          <a:bodyPr wrap="square" rtlCol="0">
            <a:spAutoFit/>
          </a:bodyPr>
          <a:lstStyle/>
          <a:p>
            <a:r>
              <a:rPr lang="en-US" sz="2000" dirty="0">
                <a:solidFill>
                  <a:schemeClr val="tx2"/>
                </a:solidFill>
              </a:rPr>
              <a:t>Use the key questions in the </a:t>
            </a:r>
            <a:r>
              <a:rPr lang="en-US" sz="2000" i="1" dirty="0">
                <a:solidFill>
                  <a:schemeClr val="tx2"/>
                </a:solidFill>
              </a:rPr>
              <a:t>Learning Journal </a:t>
            </a:r>
            <a:r>
              <a:rPr lang="en-US" sz="2000" dirty="0">
                <a:solidFill>
                  <a:schemeClr val="tx2"/>
                </a:solidFill>
              </a:rPr>
              <a:t>to guide your study. Below are some </a:t>
            </a:r>
            <a:br>
              <a:rPr lang="en-US" sz="2000" dirty="0">
                <a:solidFill>
                  <a:schemeClr val="tx2"/>
                </a:solidFill>
              </a:rPr>
            </a:br>
            <a:r>
              <a:rPr lang="en-US" sz="2000" dirty="0">
                <a:solidFill>
                  <a:schemeClr val="tx2"/>
                </a:solidFill>
              </a:rPr>
              <a:t>of the most relevant and recent research findings related to the role of instructional materials and professional learning in influencing teacher practice and student learning. References for each finding are included in the </a:t>
            </a:r>
            <a:r>
              <a:rPr lang="en-US" sz="2000" i="1" dirty="0">
                <a:solidFill>
                  <a:schemeClr val="tx2"/>
                </a:solidFill>
              </a:rPr>
              <a:t>Learning Journal </a:t>
            </a:r>
            <a:r>
              <a:rPr lang="en-US" sz="2000" dirty="0">
                <a:solidFill>
                  <a:schemeClr val="tx2"/>
                </a:solidFill>
              </a:rPr>
              <a:t>(p. 6).</a:t>
            </a:r>
          </a:p>
        </p:txBody>
      </p:sp>
      <p:sp>
        <p:nvSpPr>
          <p:cNvPr id="4" name="TextBox 3">
            <a:extLst>
              <a:ext uri="{FF2B5EF4-FFF2-40B4-BE49-F238E27FC236}">
                <a16:creationId xmlns:a16="http://schemas.microsoft.com/office/drawing/2014/main" id="{68D82919-E9F4-F441-57E6-382BD1073980}"/>
              </a:ext>
            </a:extLst>
          </p:cNvPr>
          <p:cNvSpPr txBox="1"/>
          <p:nvPr/>
        </p:nvSpPr>
        <p:spPr>
          <a:xfrm>
            <a:off x="9502381" y="5705595"/>
            <a:ext cx="1032270" cy="338554"/>
          </a:xfrm>
          <a:prstGeom prst="rect">
            <a:avLst/>
          </a:prstGeom>
          <a:noFill/>
        </p:spPr>
        <p:txBody>
          <a:bodyPr wrap="none" rtlCol="0">
            <a:spAutoFit/>
          </a:bodyPr>
          <a:lstStyle/>
          <a:p>
            <a:r>
              <a:rPr lang="en-US" sz="1600" i="1" dirty="0">
                <a:solidFill>
                  <a:schemeClr val="tx2"/>
                </a:solidFill>
              </a:rPr>
              <a:t>Continued</a:t>
            </a:r>
          </a:p>
        </p:txBody>
      </p:sp>
      <p:sp>
        <p:nvSpPr>
          <p:cNvPr id="8" name="TextBox 7">
            <a:extLst>
              <a:ext uri="{FF2B5EF4-FFF2-40B4-BE49-F238E27FC236}">
                <a16:creationId xmlns:a16="http://schemas.microsoft.com/office/drawing/2014/main" id="{D6EB2A9E-3E10-B231-743D-B61F740F6B84}"/>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1.2 in the </a:t>
            </a:r>
            <a:r>
              <a:rPr lang="en-US" sz="2400" i="1" dirty="0">
                <a:solidFill>
                  <a:schemeClr val="tx2"/>
                </a:solidFill>
              </a:rPr>
              <a:t>Learning Journal </a:t>
            </a:r>
            <a:r>
              <a:rPr lang="en-US" sz="2400" dirty="0">
                <a:solidFill>
                  <a:schemeClr val="tx2"/>
                </a:solidFill>
              </a:rPr>
              <a:t>(p. 6). </a:t>
            </a:r>
          </a:p>
        </p:txBody>
      </p:sp>
    </p:spTree>
    <p:extLst>
      <p:ext uri="{BB962C8B-B14F-4D97-AF65-F5344CB8AC3E}">
        <p14:creationId xmlns:p14="http://schemas.microsoft.com/office/powerpoint/2010/main" val="389415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What Research Says</a:t>
            </a:r>
          </a:p>
          <a:p>
            <a:r>
              <a:rPr lang="en-US" sz="3200" dirty="0">
                <a:solidFill>
                  <a:schemeClr val="tx2"/>
                </a:solidFill>
              </a:rPr>
              <a:t>Read and Reflect, </a:t>
            </a:r>
            <a:r>
              <a:rPr lang="en-US" sz="3200" i="1" dirty="0">
                <a:solidFill>
                  <a:schemeClr val="tx2"/>
                </a:solidFill>
              </a:rPr>
              <a:t>continued</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1.2</a:t>
            </a:r>
            <a:endParaRPr lang="en-US" sz="3600" dirty="0">
              <a:solidFill>
                <a:schemeClr val="accent6">
                  <a:lumMod val="20000"/>
                  <a:lumOff val="80000"/>
                </a:schemeClr>
              </a:solidFill>
            </a:endParaRPr>
          </a:p>
        </p:txBody>
      </p:sp>
      <p:pic>
        <p:nvPicPr>
          <p:cNvPr id="4" name="Picture 3" descr="Notecard.">
            <a:extLst>
              <a:ext uri="{FF2B5EF4-FFF2-40B4-BE49-F238E27FC236}">
                <a16:creationId xmlns:a16="http://schemas.microsoft.com/office/drawing/2014/main" id="{28662511-5A70-CA7C-6E9D-D38C08DDD2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0166" y="1495742"/>
            <a:ext cx="10741068" cy="4996498"/>
          </a:xfrm>
          <a:prstGeom prst="rect">
            <a:avLst/>
          </a:prstGeom>
        </p:spPr>
      </p:pic>
      <p:sp>
        <p:nvSpPr>
          <p:cNvPr id="8" name="TextBox 7">
            <a:extLst>
              <a:ext uri="{FF2B5EF4-FFF2-40B4-BE49-F238E27FC236}">
                <a16:creationId xmlns:a16="http://schemas.microsoft.com/office/drawing/2014/main" id="{FF502689-2D8E-3D13-CDFD-01BCAA317B03}"/>
              </a:ext>
            </a:extLst>
          </p:cNvPr>
          <p:cNvSpPr txBox="1"/>
          <p:nvPr/>
        </p:nvSpPr>
        <p:spPr>
          <a:xfrm>
            <a:off x="1657349" y="2147788"/>
            <a:ext cx="8877302" cy="3939540"/>
          </a:xfrm>
          <a:prstGeom prst="rect">
            <a:avLst/>
          </a:prstGeom>
          <a:noFill/>
        </p:spPr>
        <p:txBody>
          <a:bodyPr wrap="square" rtlCol="0">
            <a:spAutoFit/>
          </a:bodyPr>
          <a:lstStyle/>
          <a:p>
            <a:pPr marL="457200" indent="-457200">
              <a:spcBef>
                <a:spcPts val="300"/>
              </a:spcBef>
            </a:pPr>
            <a:r>
              <a:rPr lang="en-US" sz="2000" dirty="0">
                <a:solidFill>
                  <a:schemeClr val="accent3">
                    <a:lumMod val="75000"/>
                  </a:schemeClr>
                </a:solidFill>
              </a:rPr>
              <a:t>3.  </a:t>
            </a:r>
            <a:r>
              <a:rPr lang="en-US" sz="2000" dirty="0">
                <a:solidFill>
                  <a:schemeClr val="accent1"/>
                </a:solidFill>
              </a:rPr>
              <a:t>	</a:t>
            </a:r>
            <a:r>
              <a:rPr lang="en-US" sz="2000" dirty="0">
                <a:solidFill>
                  <a:schemeClr val="tx2"/>
                </a:solidFill>
              </a:rPr>
              <a:t>Even when learning is focused on a particular content area, it tends to be </a:t>
            </a:r>
            <a:br>
              <a:rPr lang="en-US" sz="2000" dirty="0">
                <a:solidFill>
                  <a:schemeClr val="tx2"/>
                </a:solidFill>
              </a:rPr>
            </a:br>
            <a:r>
              <a:rPr lang="en-US" sz="2000" dirty="0">
                <a:solidFill>
                  <a:schemeClr val="tx2"/>
                </a:solidFill>
              </a:rPr>
              <a:t>short-lived, with most teachers participating in no more than 16 hours </a:t>
            </a:r>
            <a:br>
              <a:rPr lang="en-US" sz="2000" dirty="0">
                <a:solidFill>
                  <a:schemeClr val="tx2"/>
                </a:solidFill>
              </a:rPr>
            </a:br>
            <a:r>
              <a:rPr lang="en-US" sz="2000" dirty="0">
                <a:solidFill>
                  <a:schemeClr val="tx2"/>
                </a:solidFill>
              </a:rPr>
              <a:t>of activities — on the order of a seminar or two — in a year.</a:t>
            </a:r>
            <a:r>
              <a:rPr lang="en-US" sz="2000" b="1" dirty="0">
                <a:solidFill>
                  <a:schemeClr val="tx2"/>
                </a:solidFill>
              </a:rPr>
              <a:t> </a:t>
            </a:r>
            <a:endParaRPr lang="en-US" sz="2000" dirty="0">
              <a:solidFill>
                <a:schemeClr val="accent3">
                  <a:lumMod val="75000"/>
                </a:schemeClr>
              </a:solidFill>
            </a:endParaRPr>
          </a:p>
          <a:p>
            <a:pPr marL="457200" indent="-457200">
              <a:spcBef>
                <a:spcPts val="900"/>
              </a:spcBef>
            </a:pPr>
            <a:r>
              <a:rPr lang="en-US" sz="2000" dirty="0">
                <a:solidFill>
                  <a:schemeClr val="accent3">
                    <a:lumMod val="75000"/>
                  </a:schemeClr>
                </a:solidFill>
              </a:rPr>
              <a:t>4.  </a:t>
            </a:r>
            <a:r>
              <a:rPr lang="en-US" sz="2000" dirty="0">
                <a:solidFill>
                  <a:schemeClr val="accent1"/>
                </a:solidFill>
              </a:rPr>
              <a:t>	</a:t>
            </a:r>
            <a:r>
              <a:rPr lang="en-US" sz="2000" dirty="0">
                <a:solidFill>
                  <a:schemeClr val="tx2"/>
                </a:solidFill>
              </a:rPr>
              <a:t>Just 7 percent of the nation’s elementary school reading teachers use at least one standards-aligned instructional tool in classroom instruction. </a:t>
            </a:r>
          </a:p>
          <a:p>
            <a:pPr marL="457200" indent="-457200">
              <a:spcBef>
                <a:spcPts val="900"/>
              </a:spcBef>
            </a:pPr>
            <a:r>
              <a:rPr lang="en-US" sz="2000" dirty="0">
                <a:solidFill>
                  <a:schemeClr val="accent3">
                    <a:lumMod val="75000"/>
                  </a:schemeClr>
                </a:solidFill>
              </a:rPr>
              <a:t>5. </a:t>
            </a:r>
            <a:r>
              <a:rPr lang="en-US" sz="2000" dirty="0">
                <a:solidFill>
                  <a:schemeClr val="tx2"/>
                </a:solidFill>
              </a:rPr>
              <a:t>	More than half of U.S. teachers craft curriculum for their students, either by borrowing from multiple sources or by creating their own materials. </a:t>
            </a:r>
          </a:p>
          <a:p>
            <a:pPr marL="457200" indent="-457200">
              <a:spcBef>
                <a:spcPts val="900"/>
              </a:spcBef>
            </a:pPr>
            <a:r>
              <a:rPr lang="en-US" sz="2000" dirty="0">
                <a:solidFill>
                  <a:schemeClr val="accent3">
                    <a:lumMod val="75000"/>
                  </a:schemeClr>
                </a:solidFill>
              </a:rPr>
              <a:t>6. </a:t>
            </a:r>
            <a:r>
              <a:rPr lang="en-US" sz="2000" dirty="0">
                <a:solidFill>
                  <a:schemeClr val="tx2"/>
                </a:solidFill>
              </a:rPr>
              <a:t>	When teachers participated in curriculum-based professional learning, their students’ test scores improved by 9 percent of a standard deviation — about the same effect caused by replacing an average teacher with a top performer </a:t>
            </a:r>
            <a:br>
              <a:rPr lang="en-US" sz="2000" dirty="0">
                <a:solidFill>
                  <a:schemeClr val="tx2"/>
                </a:solidFill>
              </a:rPr>
            </a:br>
            <a:r>
              <a:rPr lang="en-US" sz="2000" dirty="0">
                <a:solidFill>
                  <a:schemeClr val="tx2"/>
                </a:solidFill>
              </a:rPr>
              <a:t>or reducing class size by 15 percent. </a:t>
            </a:r>
          </a:p>
        </p:txBody>
      </p:sp>
    </p:spTree>
    <p:extLst>
      <p:ext uri="{BB962C8B-B14F-4D97-AF65-F5344CB8AC3E}">
        <p14:creationId xmlns:p14="http://schemas.microsoft.com/office/powerpoint/2010/main" val="4035346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lasses on top of a book">
            <a:extLst>
              <a:ext uri="{FF2B5EF4-FFF2-40B4-BE49-F238E27FC236}">
                <a16:creationId xmlns:a16="http://schemas.microsoft.com/office/drawing/2014/main" id="{CC24647A-C74D-650B-DA78-09B49A0D67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188222" y="3241221"/>
            <a:ext cx="3080475" cy="2918278"/>
          </a:xfrm>
          <a:prstGeom prst="rect">
            <a:avLst/>
          </a:prstGeom>
        </p:spPr>
      </p:pic>
      <p:sp>
        <p:nvSpPr>
          <p:cNvPr id="4" name="Rectangle 3">
            <a:extLst>
              <a:ext uri="{FF2B5EF4-FFF2-40B4-BE49-F238E27FC236}">
                <a16:creationId xmlns:a16="http://schemas.microsoft.com/office/drawing/2014/main" id="{AC50E2E0-82FC-5ACC-F9AF-E36D6EDABA7A}"/>
              </a:ext>
            </a:extLst>
          </p:cNvPr>
          <p:cNvSpPr/>
          <p:nvPr/>
        </p:nvSpPr>
        <p:spPr>
          <a:xfrm>
            <a:off x="1409700" y="0"/>
            <a:ext cx="10782300" cy="181441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8B398070-1D1A-C99B-823F-08C21DDDDDA2}"/>
              </a:ext>
            </a:extLst>
          </p:cNvPr>
          <p:cNvSpPr txBox="1"/>
          <p:nvPr/>
        </p:nvSpPr>
        <p:spPr>
          <a:xfrm>
            <a:off x="1722500" y="1055273"/>
            <a:ext cx="9697997" cy="2062103"/>
          </a:xfrm>
          <a:prstGeom prst="rect">
            <a:avLst/>
          </a:prstGeom>
          <a:noFill/>
        </p:spPr>
        <p:txBody>
          <a:bodyPr wrap="square" rtlCol="0">
            <a:spAutoFit/>
          </a:bodyPr>
          <a:lstStyle/>
          <a:p>
            <a:r>
              <a:rPr lang="en-US" sz="3200" dirty="0">
                <a:solidFill>
                  <a:schemeClr val="bg1"/>
                </a:solidFill>
              </a:rPr>
              <a:t>The implications are clear. </a:t>
            </a:r>
            <a:br>
              <a:rPr lang="en-US" sz="3200" dirty="0"/>
            </a:br>
            <a:br>
              <a:rPr lang="en-US" sz="3200" dirty="0"/>
            </a:br>
            <a:r>
              <a:rPr lang="en-US" sz="3200" dirty="0">
                <a:solidFill>
                  <a:schemeClr val="tx2"/>
                </a:solidFill>
              </a:rPr>
              <a:t>Curriculum matters, and how teachers use curriculum can matter even more.</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2.1</a:t>
            </a:r>
            <a:endParaRPr lang="en-US" sz="3600" dirty="0">
              <a:solidFill>
                <a:schemeClr val="accent6">
                  <a:lumMod val="20000"/>
                  <a:lumOff val="80000"/>
                </a:schemeClr>
              </a:solidFill>
            </a:endParaRPr>
          </a:p>
        </p:txBody>
      </p:sp>
      <p:sp>
        <p:nvSpPr>
          <p:cNvPr id="16" name="Rectangle 15">
            <a:extLst>
              <a:ext uri="{FF2B5EF4-FFF2-40B4-BE49-F238E27FC236}">
                <a16:creationId xmlns:a16="http://schemas.microsoft.com/office/drawing/2014/main" id="{D96CC682-E5E8-6165-0CBE-228EEAE88E0B}"/>
              </a:ext>
            </a:extLst>
          </p:cNvPr>
          <p:cNvSpPr/>
          <p:nvPr/>
        </p:nvSpPr>
        <p:spPr>
          <a:xfrm>
            <a:off x="0" y="0"/>
            <a:ext cx="1409700" cy="648244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teacher helping a student with a book.">
            <a:extLst>
              <a:ext uri="{FF2B5EF4-FFF2-40B4-BE49-F238E27FC236}">
                <a16:creationId xmlns:a16="http://schemas.microsoft.com/office/drawing/2014/main" id="{7851FEE2-A404-1929-3436-AE1268B5AD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71559" y="3241221"/>
            <a:ext cx="3080475" cy="2918278"/>
          </a:xfrm>
          <a:prstGeom prst="rect">
            <a:avLst/>
          </a:prstGeom>
        </p:spPr>
      </p:pic>
      <p:pic>
        <p:nvPicPr>
          <p:cNvPr id="9" name="Picture 8" descr="A group of people with computers at a desk.">
            <a:extLst>
              <a:ext uri="{FF2B5EF4-FFF2-40B4-BE49-F238E27FC236}">
                <a16:creationId xmlns:a16="http://schemas.microsoft.com/office/drawing/2014/main" id="{66347BEC-EFF7-B91D-ED4C-F11AFF308F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64583" y="3241221"/>
            <a:ext cx="2891906" cy="2918278"/>
          </a:xfrm>
          <a:prstGeom prst="rect">
            <a:avLst/>
          </a:prstGeom>
        </p:spPr>
      </p:pic>
    </p:spTree>
    <p:extLst>
      <p:ext uri="{BB962C8B-B14F-4D97-AF65-F5344CB8AC3E}">
        <p14:creationId xmlns:p14="http://schemas.microsoft.com/office/powerpoint/2010/main" val="345716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B398070-1D1A-C99B-823F-08C21DDDDDA2}"/>
              </a:ext>
            </a:extLst>
          </p:cNvPr>
          <p:cNvSpPr txBox="1"/>
          <p:nvPr/>
        </p:nvSpPr>
        <p:spPr>
          <a:xfrm>
            <a:off x="1629706" y="142931"/>
            <a:ext cx="10562294" cy="1077218"/>
          </a:xfrm>
          <a:prstGeom prst="rect">
            <a:avLst/>
          </a:prstGeom>
          <a:noFill/>
        </p:spPr>
        <p:txBody>
          <a:bodyPr wrap="square" rtlCol="0">
            <a:spAutoFit/>
          </a:bodyPr>
          <a:lstStyle/>
          <a:p>
            <a:r>
              <a:rPr lang="en-US" sz="3200" b="1" dirty="0">
                <a:solidFill>
                  <a:schemeClr val="tx2"/>
                </a:solidFill>
              </a:rPr>
              <a:t>Key Terms</a:t>
            </a:r>
          </a:p>
          <a:p>
            <a:r>
              <a:rPr lang="en-US" sz="3200" dirty="0">
                <a:solidFill>
                  <a:schemeClr val="tx2"/>
                </a:solidFill>
              </a:rPr>
              <a:t>Review and Distinguish</a:t>
            </a:r>
          </a:p>
        </p:txBody>
      </p:sp>
      <p:sp>
        <p:nvSpPr>
          <p:cNvPr id="7" name="TextBox 6">
            <a:extLst>
              <a:ext uri="{FF2B5EF4-FFF2-40B4-BE49-F238E27FC236}">
                <a16:creationId xmlns:a16="http://schemas.microsoft.com/office/drawing/2014/main" id="{2F85C2F9-ACCE-4EE2-C907-AF3B0E8DF95A}"/>
              </a:ext>
            </a:extLst>
          </p:cNvPr>
          <p:cNvSpPr txBox="1"/>
          <p:nvPr/>
        </p:nvSpPr>
        <p:spPr>
          <a:xfrm>
            <a:off x="0" y="191967"/>
            <a:ext cx="1409700" cy="1015663"/>
          </a:xfrm>
          <a:prstGeom prst="rect">
            <a:avLst/>
          </a:prstGeom>
          <a:noFill/>
        </p:spPr>
        <p:txBody>
          <a:bodyPr wrap="square">
            <a:spAutoFit/>
          </a:bodyPr>
          <a:lstStyle/>
          <a:p>
            <a:pPr algn="ctr"/>
            <a:r>
              <a:rPr lang="en-US" sz="2400" dirty="0">
                <a:solidFill>
                  <a:schemeClr val="accent6">
                    <a:lumMod val="20000"/>
                    <a:lumOff val="80000"/>
                  </a:schemeClr>
                </a:solidFill>
              </a:rPr>
              <a:t>Protocol</a:t>
            </a:r>
            <a:r>
              <a:rPr lang="en-US" sz="2400" b="1" dirty="0">
                <a:solidFill>
                  <a:schemeClr val="accent6">
                    <a:lumMod val="20000"/>
                    <a:lumOff val="80000"/>
                  </a:schemeClr>
                </a:solidFill>
              </a:rPr>
              <a:t> </a:t>
            </a:r>
          </a:p>
          <a:p>
            <a:pPr algn="ctr"/>
            <a:r>
              <a:rPr lang="en-US" sz="3600" b="1" dirty="0">
                <a:solidFill>
                  <a:schemeClr val="accent6">
                    <a:lumMod val="20000"/>
                    <a:lumOff val="80000"/>
                  </a:schemeClr>
                </a:solidFill>
              </a:rPr>
              <a:t>1.3</a:t>
            </a:r>
            <a:endParaRPr lang="en-US" sz="3600" dirty="0">
              <a:solidFill>
                <a:schemeClr val="accent6">
                  <a:lumMod val="20000"/>
                  <a:lumOff val="80000"/>
                </a:schemeClr>
              </a:solidFill>
            </a:endParaRPr>
          </a:p>
        </p:txBody>
      </p:sp>
      <p:sp>
        <p:nvSpPr>
          <p:cNvPr id="2" name="TextBox 1">
            <a:extLst>
              <a:ext uri="{FF2B5EF4-FFF2-40B4-BE49-F238E27FC236}">
                <a16:creationId xmlns:a16="http://schemas.microsoft.com/office/drawing/2014/main" id="{485F8290-0843-B9E7-03F7-B2E60562EB68}"/>
              </a:ext>
            </a:extLst>
          </p:cNvPr>
          <p:cNvSpPr txBox="1"/>
          <p:nvPr/>
        </p:nvSpPr>
        <p:spPr>
          <a:xfrm>
            <a:off x="1657349" y="2631305"/>
            <a:ext cx="8877302" cy="3477875"/>
          </a:xfrm>
          <a:prstGeom prst="rect">
            <a:avLst/>
          </a:prstGeom>
          <a:noFill/>
        </p:spPr>
        <p:txBody>
          <a:bodyPr wrap="square" rtlCol="0">
            <a:spAutoFit/>
          </a:bodyPr>
          <a:lstStyle/>
          <a:p>
            <a:pPr marL="342900" indent="-342900">
              <a:buClr>
                <a:schemeClr val="accent3">
                  <a:lumMod val="75000"/>
                </a:schemeClr>
              </a:buClr>
              <a:buFont typeface="Arial" panose="020B0604020202020204" pitchFamily="34" charset="0"/>
              <a:buChar char="•"/>
            </a:pPr>
            <a:r>
              <a:rPr lang="en-US" sz="2000" dirty="0">
                <a:solidFill>
                  <a:schemeClr val="tx2"/>
                </a:solidFill>
              </a:rPr>
              <a:t>A </a:t>
            </a:r>
            <a:r>
              <a:rPr lang="en-US" sz="2000" b="1" dirty="0">
                <a:solidFill>
                  <a:schemeClr val="tx2"/>
                </a:solidFill>
              </a:rPr>
              <a:t>curriculum </a:t>
            </a:r>
            <a:r>
              <a:rPr lang="en-US" sz="2000" dirty="0">
                <a:solidFill>
                  <a:schemeClr val="tx2"/>
                </a:solidFill>
              </a:rPr>
              <a:t>is the design teachers use to plan, implement, and assess the learning outcomes for students.</a:t>
            </a:r>
          </a:p>
          <a:p>
            <a:pPr marL="342900" indent="-342900">
              <a:spcBef>
                <a:spcPts val="1200"/>
              </a:spcBef>
              <a:buClr>
                <a:schemeClr val="accent3">
                  <a:lumMod val="75000"/>
                </a:schemeClr>
              </a:buClr>
              <a:buFont typeface="Arial" panose="020B0604020202020204" pitchFamily="34" charset="0"/>
              <a:buChar char="•"/>
            </a:pPr>
            <a:r>
              <a:rPr lang="en-US" sz="2000" dirty="0">
                <a:solidFill>
                  <a:schemeClr val="tx2"/>
                </a:solidFill>
              </a:rPr>
              <a:t>A </a:t>
            </a:r>
            <a:r>
              <a:rPr lang="en-US" sz="2000" b="1" dirty="0">
                <a:solidFill>
                  <a:schemeClr val="tx2"/>
                </a:solidFill>
              </a:rPr>
              <a:t>high-quality curriculum </a:t>
            </a:r>
            <a:r>
              <a:rPr lang="en-US" sz="2000" dirty="0">
                <a:solidFill>
                  <a:schemeClr val="tx2"/>
                </a:solidFill>
              </a:rPr>
              <a:t>includes standards-aligned instructional materials that teachers use, as well as resources that states and districts provide to support instruction such as state standards, frameworks, scope and sequences, district instructional guidance, and interim assessments.</a:t>
            </a:r>
          </a:p>
          <a:p>
            <a:pPr marL="342900" indent="-342900">
              <a:spcBef>
                <a:spcPts val="1200"/>
              </a:spcBef>
              <a:buClr>
                <a:schemeClr val="accent3">
                  <a:lumMod val="75000"/>
                </a:schemeClr>
              </a:buClr>
              <a:buFont typeface="Arial" panose="020B0604020202020204" pitchFamily="34" charset="0"/>
              <a:buChar char="•"/>
            </a:pPr>
            <a:r>
              <a:rPr lang="en-US" sz="2000" b="1" dirty="0">
                <a:solidFill>
                  <a:schemeClr val="tx2"/>
                </a:solidFill>
              </a:rPr>
              <a:t>Instructional materials </a:t>
            </a:r>
            <a:r>
              <a:rPr lang="en-US" sz="2000" dirty="0">
                <a:solidFill>
                  <a:schemeClr val="tx2"/>
                </a:solidFill>
              </a:rPr>
              <a:t>and </a:t>
            </a:r>
            <a:r>
              <a:rPr lang="en-US" sz="2000" b="1" dirty="0">
                <a:solidFill>
                  <a:schemeClr val="tx2"/>
                </a:solidFill>
              </a:rPr>
              <a:t>curriculum materials </a:t>
            </a:r>
            <a:r>
              <a:rPr lang="en-US" sz="2000" dirty="0">
                <a:solidFill>
                  <a:schemeClr val="tx2"/>
                </a:solidFill>
              </a:rPr>
              <a:t>refer to the tangible resources that teachers use to provide standards-aligned learning experiences for students, as well as those that offer support and guidance for teachers on </a:t>
            </a:r>
            <a:br>
              <a:rPr lang="en-US" sz="2000" dirty="0">
                <a:solidFill>
                  <a:schemeClr val="tx2"/>
                </a:solidFill>
              </a:rPr>
            </a:br>
            <a:r>
              <a:rPr lang="en-US" sz="2000" dirty="0">
                <a:solidFill>
                  <a:schemeClr val="tx2"/>
                </a:solidFill>
              </a:rPr>
              <a:t>how to teach the materials. </a:t>
            </a:r>
          </a:p>
        </p:txBody>
      </p:sp>
      <p:sp>
        <p:nvSpPr>
          <p:cNvPr id="3" name="TextBox 2">
            <a:extLst>
              <a:ext uri="{FF2B5EF4-FFF2-40B4-BE49-F238E27FC236}">
                <a16:creationId xmlns:a16="http://schemas.microsoft.com/office/drawing/2014/main" id="{06575E7B-9068-1397-62CB-7A878FC557F8}"/>
              </a:ext>
            </a:extLst>
          </p:cNvPr>
          <p:cNvSpPr txBox="1"/>
          <p:nvPr/>
        </p:nvSpPr>
        <p:spPr>
          <a:xfrm>
            <a:off x="1657349" y="1842884"/>
            <a:ext cx="9853885" cy="707886"/>
          </a:xfrm>
          <a:prstGeom prst="rect">
            <a:avLst/>
          </a:prstGeom>
          <a:noFill/>
        </p:spPr>
        <p:txBody>
          <a:bodyPr wrap="square" rtlCol="0">
            <a:spAutoFit/>
          </a:bodyPr>
          <a:lstStyle/>
          <a:p>
            <a:r>
              <a:rPr lang="en-US" sz="2000" dirty="0">
                <a:solidFill>
                  <a:schemeClr val="tx2"/>
                </a:solidFill>
              </a:rPr>
              <a:t>Review the following key terms, which will be used throughout the lessons. Look for </a:t>
            </a:r>
            <a:br>
              <a:rPr lang="en-US" sz="2000" dirty="0">
                <a:solidFill>
                  <a:schemeClr val="tx2"/>
                </a:solidFill>
              </a:rPr>
            </a:br>
            <a:r>
              <a:rPr lang="en-US" sz="2000" dirty="0">
                <a:solidFill>
                  <a:schemeClr val="tx2"/>
                </a:solidFill>
              </a:rPr>
              <a:t>what is familiar and what is new to you. Record your learning in the </a:t>
            </a:r>
            <a:r>
              <a:rPr lang="en-US" sz="2000" i="1" dirty="0">
                <a:solidFill>
                  <a:schemeClr val="tx2"/>
                </a:solidFill>
              </a:rPr>
              <a:t>Learning Journal</a:t>
            </a:r>
            <a:r>
              <a:rPr lang="en-US" sz="2000" dirty="0">
                <a:solidFill>
                  <a:schemeClr val="tx2"/>
                </a:solidFill>
              </a:rPr>
              <a:t>. </a:t>
            </a:r>
          </a:p>
        </p:txBody>
      </p:sp>
      <p:sp>
        <p:nvSpPr>
          <p:cNvPr id="4" name="TextBox 3">
            <a:extLst>
              <a:ext uri="{FF2B5EF4-FFF2-40B4-BE49-F238E27FC236}">
                <a16:creationId xmlns:a16="http://schemas.microsoft.com/office/drawing/2014/main" id="{2E88C999-E62A-8C00-742D-8929698F41FC}"/>
              </a:ext>
            </a:extLst>
          </p:cNvPr>
          <p:cNvSpPr txBox="1"/>
          <p:nvPr/>
        </p:nvSpPr>
        <p:spPr>
          <a:xfrm>
            <a:off x="9502381" y="5851161"/>
            <a:ext cx="1032270" cy="338554"/>
          </a:xfrm>
          <a:prstGeom prst="rect">
            <a:avLst/>
          </a:prstGeom>
          <a:noFill/>
        </p:spPr>
        <p:txBody>
          <a:bodyPr wrap="none" rtlCol="0">
            <a:spAutoFit/>
          </a:bodyPr>
          <a:lstStyle/>
          <a:p>
            <a:r>
              <a:rPr lang="en-US" sz="1600" i="1" dirty="0">
                <a:solidFill>
                  <a:schemeClr val="tx2"/>
                </a:solidFill>
              </a:rPr>
              <a:t>Continued</a:t>
            </a:r>
          </a:p>
        </p:txBody>
      </p:sp>
      <p:sp>
        <p:nvSpPr>
          <p:cNvPr id="5" name="TextBox 4">
            <a:extLst>
              <a:ext uri="{FF2B5EF4-FFF2-40B4-BE49-F238E27FC236}">
                <a16:creationId xmlns:a16="http://schemas.microsoft.com/office/drawing/2014/main" id="{9F956275-2B0C-0EAA-DC71-12D6F5B84825}"/>
              </a:ext>
            </a:extLst>
          </p:cNvPr>
          <p:cNvSpPr txBox="1"/>
          <p:nvPr/>
        </p:nvSpPr>
        <p:spPr>
          <a:xfrm>
            <a:off x="1629706" y="1300684"/>
            <a:ext cx="6813176" cy="461665"/>
          </a:xfrm>
          <a:prstGeom prst="rect">
            <a:avLst/>
          </a:prstGeom>
          <a:noFill/>
        </p:spPr>
        <p:txBody>
          <a:bodyPr wrap="square">
            <a:spAutoFit/>
          </a:bodyPr>
          <a:lstStyle/>
          <a:p>
            <a:pPr>
              <a:spcBef>
                <a:spcPts val="1200"/>
              </a:spcBef>
              <a:buClr>
                <a:schemeClr val="bg2"/>
              </a:buClr>
            </a:pPr>
            <a:r>
              <a:rPr lang="en-US" sz="2400" dirty="0">
                <a:solidFill>
                  <a:schemeClr val="tx2"/>
                </a:solidFill>
              </a:rPr>
              <a:t>Refer to Protocol 1.3 in the </a:t>
            </a:r>
            <a:r>
              <a:rPr lang="en-US" sz="2400" i="1" dirty="0">
                <a:solidFill>
                  <a:schemeClr val="tx2"/>
                </a:solidFill>
              </a:rPr>
              <a:t>Learning Journal </a:t>
            </a:r>
            <a:r>
              <a:rPr lang="en-US" sz="2400" dirty="0">
                <a:solidFill>
                  <a:schemeClr val="tx2"/>
                </a:solidFill>
              </a:rPr>
              <a:t>(p. 7). </a:t>
            </a:r>
          </a:p>
        </p:txBody>
      </p:sp>
    </p:spTree>
    <p:extLst>
      <p:ext uri="{BB962C8B-B14F-4D97-AF65-F5344CB8AC3E}">
        <p14:creationId xmlns:p14="http://schemas.microsoft.com/office/powerpoint/2010/main" val="862157978"/>
      </p:ext>
    </p:extLst>
  </p:cSld>
  <p:clrMapOvr>
    <a:masterClrMapping/>
  </p:clrMapOvr>
</p:sld>
</file>

<file path=ppt/theme/theme1.xml><?xml version="1.0" encoding="utf-8"?>
<a:theme xmlns:a="http://schemas.openxmlformats.org/drawingml/2006/main" name="Office Theme">
  <a:themeElements>
    <a:clrScheme name="Elements">
      <a:dk1>
        <a:srgbClr val="000000"/>
      </a:dk1>
      <a:lt1>
        <a:srgbClr val="FFFFFF"/>
      </a:lt1>
      <a:dk2>
        <a:srgbClr val="111E43"/>
      </a:dk2>
      <a:lt2>
        <a:srgbClr val="41631F"/>
      </a:lt2>
      <a:accent1>
        <a:srgbClr val="7996C2"/>
      </a:accent1>
      <a:accent2>
        <a:srgbClr val="00ACCE"/>
      </a:accent2>
      <a:accent3>
        <a:srgbClr val="82C341"/>
      </a:accent3>
      <a:accent4>
        <a:srgbClr val="043673"/>
      </a:accent4>
      <a:accent5>
        <a:srgbClr val="F58546"/>
      </a:accent5>
      <a:accent6>
        <a:srgbClr val="75695C"/>
      </a:accent6>
      <a:hlink>
        <a:srgbClr val="5980A3"/>
      </a:hlink>
      <a:folHlink>
        <a:srgbClr val="5980A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4642</TotalTime>
  <Words>1570</Words>
  <Application>Microsoft Office PowerPoint</Application>
  <PresentationFormat>Widescreen</PresentationFormat>
  <Paragraphs>156</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Futura</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Thurmond</dc:creator>
  <cp:lastModifiedBy>werner knap</cp:lastModifiedBy>
  <cp:revision>96</cp:revision>
  <dcterms:created xsi:type="dcterms:W3CDTF">2022-08-06T15:30:29Z</dcterms:created>
  <dcterms:modified xsi:type="dcterms:W3CDTF">2022-08-26T15:17:32Z</dcterms:modified>
</cp:coreProperties>
</file>